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0"/>
  </p:notesMasterIdLst>
  <p:sldIdLst>
    <p:sldId id="34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550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7" pos="7401" userDrawn="1">
          <p15:clr>
            <a:srgbClr val="A4A3A4"/>
          </p15:clr>
        </p15:guide>
        <p15:guide id="22" orient="horz" pos="1434" userDrawn="1">
          <p15:clr>
            <a:srgbClr val="A4A3A4"/>
          </p15:clr>
        </p15:guide>
        <p15:guide id="23" orient="horz" pos="3748" userDrawn="1">
          <p15:clr>
            <a:srgbClr val="A4A3A4"/>
          </p15:clr>
        </p15:guide>
        <p15:guide id="25" orient="horz" pos="2364" userDrawn="1">
          <p15:clr>
            <a:srgbClr val="A4A3A4"/>
          </p15:clr>
        </p15:guide>
        <p15:guide id="26" orient="horz" pos="2137" userDrawn="1">
          <p15:clr>
            <a:srgbClr val="A4A3A4"/>
          </p15:clr>
        </p15:guide>
        <p15:guide id="27" orient="horz" pos="1684" userDrawn="1">
          <p15:clr>
            <a:srgbClr val="A4A3A4"/>
          </p15:clr>
        </p15:guide>
        <p15:guide id="28" orient="horz" pos="2840" userDrawn="1">
          <p15:clr>
            <a:srgbClr val="A4A3A4"/>
          </p15:clr>
        </p15:guide>
        <p15:guide id="31" orient="horz" pos="686" userDrawn="1">
          <p15:clr>
            <a:srgbClr val="A4A3A4"/>
          </p15:clr>
        </p15:guide>
        <p15:guide id="34" orient="horz" pos="1162" userDrawn="1">
          <p15:clr>
            <a:srgbClr val="A4A3A4"/>
          </p15:clr>
        </p15:guide>
        <p15:guide id="36" pos="302" userDrawn="1">
          <p15:clr>
            <a:srgbClr val="A4A3A4"/>
          </p15:clr>
        </p15:guide>
        <p15:guide id="39" orient="horz" pos="3294" userDrawn="1">
          <p15:clr>
            <a:srgbClr val="A4A3A4"/>
          </p15:clr>
        </p15:guide>
        <p15:guide id="40" pos="3840" userDrawn="1">
          <p15:clr>
            <a:srgbClr val="A4A3A4"/>
          </p15:clr>
        </p15:guide>
        <p15:guide id="41" pos="1209" userDrawn="1">
          <p15:clr>
            <a:srgbClr val="A4A3A4"/>
          </p15:clr>
        </p15:guide>
        <p15:guide id="42" pos="4044" userDrawn="1">
          <p15:clr>
            <a:srgbClr val="A4A3A4"/>
          </p15:clr>
        </p15:guide>
        <p15:guide id="43" pos="5586" userDrawn="1">
          <p15:clr>
            <a:srgbClr val="A4A3A4"/>
          </p15:clr>
        </p15:guide>
        <p15:guide id="44" pos="2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8FD9"/>
    <a:srgbClr val="DAC9E1"/>
    <a:srgbClr val="963988"/>
    <a:srgbClr val="A796C7"/>
    <a:srgbClr val="C195FD"/>
    <a:srgbClr val="CD88D6"/>
    <a:srgbClr val="95639A"/>
    <a:srgbClr val="B359B8"/>
    <a:srgbClr val="B95FBD"/>
    <a:srgbClr val="AA5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A649C6-4CBA-9ECD-E1FD-925CA234E46D}" v="2" dt="2022-03-28T22:04:28.973"/>
    <p1510:client id="{44CA1EBA-18D2-9B40-93EA-72539DF91450}" v="53" dt="2022-03-11T19:45:35.003"/>
    <p1510:client id="{7C96F155-65F2-CBB8-0C16-6A8E567BDF6A}" v="48" dt="2022-05-06T19:26:35.4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1"/>
    <p:restoredTop sz="94637"/>
  </p:normalViewPr>
  <p:slideViewPr>
    <p:cSldViewPr snapToGrid="0">
      <p:cViewPr varScale="1">
        <p:scale>
          <a:sx n="85" d="100"/>
          <a:sy n="85" d="100"/>
        </p:scale>
        <p:origin x="1074" y="126"/>
      </p:cViewPr>
      <p:guideLst>
        <p:guide orient="horz" pos="550"/>
        <p:guide orient="horz" pos="3952"/>
        <p:guide pos="7401"/>
        <p:guide orient="horz" pos="1434"/>
        <p:guide orient="horz" pos="3748"/>
        <p:guide orient="horz" pos="2364"/>
        <p:guide orient="horz" pos="2137"/>
        <p:guide orient="horz" pos="1684"/>
        <p:guide orient="horz" pos="2840"/>
        <p:guide orient="horz" pos="686"/>
        <p:guide orient="horz" pos="1162"/>
        <p:guide pos="302"/>
        <p:guide orient="horz" pos="3294"/>
        <p:guide pos="3840"/>
        <p:guide pos="1209"/>
        <p:guide pos="4044"/>
        <p:guide pos="5586"/>
        <p:guide pos="2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3235-E3CD-4BB6-B811-F877A189CFA0}" type="datetimeFigureOut">
              <a:t>09/06/2022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319D9-7E63-4FF2-98FD-79E6AB15F9BE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97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98B7E-5D29-1B4A-95C5-413F7CBE799E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1831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319D9-7E63-4FF2-98FD-79E6AB15F9BE}" type="slidenum"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56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14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2579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207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60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31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969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295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470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825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374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36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A9C3-2A1C-8447-A73E-53AC4CA977B1}" type="datetimeFigureOut">
              <a:rPr lang="es-ES_tradnl" smtClean="0"/>
              <a:t>09/06/2022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FAEA8-44E7-7D45-9E36-3DE5848B82A5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9688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F05C074-A955-234B-8B7E-4EC9EE9A80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0"/>
            <a:ext cx="12192000" cy="63573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5905B03-4B07-3C49-8393-A0230A0E0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928" y="1670590"/>
            <a:ext cx="4651060" cy="181726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20E4A8B-8188-CB45-BFA9-AE3222B45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289" y="1798567"/>
            <a:ext cx="4039322" cy="1544707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469C146D-0C41-2843-827A-ADE374D96088}"/>
              </a:ext>
            </a:extLst>
          </p:cNvPr>
          <p:cNvGrpSpPr/>
          <p:nvPr/>
        </p:nvGrpSpPr>
        <p:grpSpPr>
          <a:xfrm>
            <a:off x="-368299" y="-586979"/>
            <a:ext cx="12928598" cy="5368134"/>
            <a:chOff x="-203201" y="-538955"/>
            <a:chExt cx="12928598" cy="536813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330C72CF-B9BD-3243-931F-3BECC7069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03201" y="211802"/>
              <a:ext cx="3609730" cy="174190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42E7740-9670-FB4A-ACFB-2CD6DE568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3112" y="114300"/>
              <a:ext cx="2224901" cy="1201447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0BB0687-A0AD-7444-87C8-709C6A172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1849" y="-538955"/>
              <a:ext cx="4363548" cy="1843087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2915AA8-C6AE-C04F-96B9-F9EF2E30D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66681" y="2349495"/>
              <a:ext cx="3463518" cy="1714499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01AF4A-DB8A-7844-9BD6-590817FF6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12476" y="4112630"/>
              <a:ext cx="1322024" cy="636530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9CF06CA9-9EA0-0841-B288-5DB91AF6D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58012" y="3828517"/>
              <a:ext cx="2446064" cy="1000662"/>
            </a:xfrm>
            <a:prstGeom prst="rect">
              <a:avLst/>
            </a:prstGeom>
          </p:spPr>
        </p:pic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03FF69C7-26FD-6C47-842B-C3D9083AD6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188928"/>
            <a:ext cx="12192000" cy="669072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74313B0-1CF2-6341-B369-677E1A9C12C5}"/>
              </a:ext>
            </a:extLst>
          </p:cNvPr>
          <p:cNvGrpSpPr/>
          <p:nvPr/>
        </p:nvGrpSpPr>
        <p:grpSpPr>
          <a:xfrm>
            <a:off x="6539839" y="5086073"/>
            <a:ext cx="6176037" cy="728658"/>
            <a:chOff x="6539839" y="5086073"/>
            <a:chExt cx="6176037" cy="728658"/>
          </a:xfrm>
        </p:grpSpPr>
        <p:sp>
          <p:nvSpPr>
            <p:cNvPr id="16" name="Rectángulo redondeado 15">
              <a:extLst>
                <a:ext uri="{FF2B5EF4-FFF2-40B4-BE49-F238E27FC236}">
                  <a16:creationId xmlns:a16="http://schemas.microsoft.com/office/drawing/2014/main" id="{52C81A33-C1E7-3C43-B9A8-A8F7DC365041}"/>
                </a:ext>
              </a:extLst>
            </p:cNvPr>
            <p:cNvSpPr/>
            <p:nvPr/>
          </p:nvSpPr>
          <p:spPr>
            <a:xfrm>
              <a:off x="6539839" y="5086073"/>
              <a:ext cx="6176037" cy="728658"/>
            </a:xfrm>
            <a:prstGeom prst="roundRect">
              <a:avLst/>
            </a:prstGeom>
            <a:solidFill>
              <a:srgbClr val="B461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ECDB9ACC-449C-E946-B5D2-B68649F15B1B}"/>
                </a:ext>
              </a:extLst>
            </p:cNvPr>
            <p:cNvSpPr txBox="1"/>
            <p:nvPr/>
          </p:nvSpPr>
          <p:spPr>
            <a:xfrm>
              <a:off x="7002469" y="5146751"/>
              <a:ext cx="4843463" cy="657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s-MX" sz="2100" dirty="0">
                  <a:solidFill>
                    <a:schemeClr val="bg1"/>
                  </a:solidFill>
                </a:rPr>
                <a:t>Introducción a los Instrumentos</a:t>
              </a:r>
            </a:p>
            <a:p>
              <a:pPr algn="ctr">
                <a:lnSpc>
                  <a:spcPts val="2200"/>
                </a:lnSpc>
              </a:pPr>
              <a:r>
                <a:rPr lang="es-MX" sz="2100" dirty="0">
                  <a:solidFill>
                    <a:schemeClr val="bg1"/>
                  </a:solidFill>
                </a:rPr>
                <a:t>de Participación Política</a:t>
              </a:r>
            </a:p>
          </p:txBody>
        </p:sp>
      </p:grpSp>
      <p:pic>
        <p:nvPicPr>
          <p:cNvPr id="19" name="Imagen 18">
            <a:extLst>
              <a:ext uri="{FF2B5EF4-FFF2-40B4-BE49-F238E27FC236}">
                <a16:creationId xmlns:a16="http://schemas.microsoft.com/office/drawing/2014/main" id="{39703195-051D-6C4A-B378-CE2D2DEB22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057126" y="270567"/>
            <a:ext cx="2618937" cy="6025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961B3B2-A6DC-8040-A9CD-98AAF384C2FA}"/>
              </a:ext>
            </a:extLst>
          </p:cNvPr>
          <p:cNvSpPr txBox="1"/>
          <p:nvPr/>
        </p:nvSpPr>
        <p:spPr>
          <a:xfrm>
            <a:off x="8068568" y="2786061"/>
            <a:ext cx="1595309" cy="43088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MX" sz="2200">
                <a:solidFill>
                  <a:schemeClr val="bg1"/>
                </a:solidFill>
                <a:latin typeface="Helvetica Neue Medium"/>
                <a:ea typeface="Helvetica Neue Medium" panose="02000503000000020004" pitchFamily="2" charset="0"/>
                <a:cs typeface="Helvetica Neue Medium" panose="02000503000000020004" pitchFamily="2" charset="0"/>
              </a:rPr>
              <a:t>CURSO #5</a:t>
            </a:r>
            <a:endParaRPr lang="es-MX" sz="2200" dirty="0">
              <a:solidFill>
                <a:schemeClr val="bg1"/>
              </a:solidFill>
              <a:latin typeface="Helvetica Neue Medium"/>
              <a:ea typeface="Helvetica Neue Medium" panose="02000503000000020004" pitchFamily="2" charset="0"/>
              <a:cs typeface="Helvetica Neue Medium" panose="02000503000000020004" pitchFamily="2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2811BE2-2AA9-F747-B88D-07A5F78FB99B}"/>
              </a:ext>
            </a:extLst>
          </p:cNvPr>
          <p:cNvSpPr txBox="1"/>
          <p:nvPr/>
        </p:nvSpPr>
        <p:spPr>
          <a:xfrm>
            <a:off x="6364981" y="1790002"/>
            <a:ext cx="158965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9600" b="1" spc="-300" dirty="0">
                <a:solidFill>
                  <a:schemeClr val="bg1"/>
                </a:solidFill>
              </a:rPr>
              <a:t>III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16923189-0592-794B-838E-702E18A38F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1280" y="609824"/>
            <a:ext cx="3506694" cy="4170122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5CB78312-B8C3-8E44-B442-799A22C8DB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497" y="3454826"/>
            <a:ext cx="6327777" cy="33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91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3937943" y="1449574"/>
            <a:ext cx="4425110" cy="49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800" b="1" dirty="0">
                <a:solidFill>
                  <a:srgbClr val="AA57AA"/>
                </a:solidFill>
                <a:latin typeface="+mn-lt"/>
              </a:rPr>
              <a:t>Revocación de mandato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13EAA56-A42F-4C69-9B93-1F564057BD9E}"/>
              </a:ext>
            </a:extLst>
          </p:cNvPr>
          <p:cNvSpPr txBox="1">
            <a:spLocks/>
          </p:cNvSpPr>
          <p:nvPr/>
        </p:nvSpPr>
        <p:spPr>
          <a:xfrm>
            <a:off x="3933752" y="3565299"/>
            <a:ext cx="3586812" cy="493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u="none" strike="noStrike" kern="1200" cap="none" spc="0" normalizeH="0" baseline="0" noProof="0">
                <a:ln>
                  <a:noFill/>
                </a:ln>
                <a:solidFill>
                  <a:srgbClr val="AA57A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Iniciativa ciudadana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7965F60-D311-4C7E-8D12-C260384CCCFA}"/>
              </a:ext>
            </a:extLst>
          </p:cNvPr>
          <p:cNvSpPr/>
          <p:nvPr/>
        </p:nvSpPr>
        <p:spPr>
          <a:xfrm>
            <a:off x="8659618" y="6061848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Arts. 48, 54 y 55, LPC</a:t>
            </a: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B574BA"/>
              </a:solidFill>
              <a:effectLst/>
              <a:uLnTx/>
              <a:uFillTx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3301969" y="1911407"/>
            <a:ext cx="6034624" cy="1180418"/>
            <a:chOff x="3301969" y="1466776"/>
            <a:chExt cx="6034624" cy="1180418"/>
          </a:xfrm>
        </p:grpSpPr>
        <p:sp>
          <p:nvSpPr>
            <p:cNvPr id="7" name="Rectángulo redondeado 6"/>
            <p:cNvSpPr/>
            <p:nvPr/>
          </p:nvSpPr>
          <p:spPr>
            <a:xfrm>
              <a:off x="3301969" y="1466776"/>
              <a:ext cx="6034624" cy="1180418"/>
            </a:xfrm>
            <a:prstGeom prst="roundRect">
              <a:avLst>
                <a:gd name="adj" fmla="val 7331"/>
              </a:avLst>
            </a:prstGeom>
            <a:noFill/>
            <a:ln w="28575">
              <a:solidFill>
                <a:srgbClr val="B57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180379" y="1556836"/>
              <a:ext cx="50636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s-MX" sz="2200" b="1" i="1" dirty="0">
                  <a:solidFill>
                    <a:srgbClr val="B574BA"/>
                  </a:solidFill>
                </a:rPr>
                <a:t>Las y los ciudadanos </a:t>
              </a:r>
              <a:r>
                <a:rPr lang="es-MX" sz="2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cumpliendo con el número de solicitantes y otros requisitos que marca la Ley.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3301969" y="4016755"/>
            <a:ext cx="6034624" cy="1180418"/>
            <a:chOff x="3301969" y="3559767"/>
            <a:chExt cx="6034624" cy="1180418"/>
          </a:xfrm>
        </p:grpSpPr>
        <p:sp>
          <p:nvSpPr>
            <p:cNvPr id="13" name="Rectángulo redondeado 12"/>
            <p:cNvSpPr/>
            <p:nvPr/>
          </p:nvSpPr>
          <p:spPr>
            <a:xfrm>
              <a:off x="3301969" y="3559767"/>
              <a:ext cx="6034624" cy="1180418"/>
            </a:xfrm>
            <a:prstGeom prst="roundRect">
              <a:avLst>
                <a:gd name="adj" fmla="val 7331"/>
              </a:avLst>
            </a:prstGeom>
            <a:noFill/>
            <a:ln w="28575">
              <a:solidFill>
                <a:srgbClr val="B57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169435" y="3648508"/>
              <a:ext cx="5063613" cy="1006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400"/>
                </a:lnSpc>
                <a:spcBef>
                  <a:spcPts val="1000"/>
                </a:spcBef>
                <a:defRPr/>
              </a:pPr>
              <a:r>
                <a:rPr lang="es-MX" sz="2200" b="1" i="1">
                  <a:solidFill>
                    <a:srgbClr val="B574BA"/>
                  </a:solidFill>
                </a:rPr>
                <a:t>Las y los ciudadanos </a:t>
              </a:r>
              <a:r>
                <a:rPr lang="es-MX" sz="22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cumpliendo con el número de proponentes y otros requisitos que marca la Ley.</a:t>
              </a: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53" y="1681429"/>
            <a:ext cx="1617224" cy="161722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153" y="3819496"/>
            <a:ext cx="1617224" cy="1617224"/>
          </a:xfrm>
          <a:prstGeom prst="rect">
            <a:avLst/>
          </a:prstGeom>
        </p:spPr>
      </p:pic>
      <p:sp>
        <p:nvSpPr>
          <p:cNvPr id="15" name="Título 4">
            <a:extLst>
              <a:ext uri="{FF2B5EF4-FFF2-40B4-BE49-F238E27FC236}">
                <a16:creationId xmlns:a16="http://schemas.microsoft.com/office/drawing/2014/main" id="{BD15A39A-674C-C344-9CD1-AC878D8A4925}"/>
              </a:ext>
            </a:extLst>
          </p:cNvPr>
          <p:cNvSpPr txBox="1">
            <a:spLocks/>
          </p:cNvSpPr>
          <p:nvPr/>
        </p:nvSpPr>
        <p:spPr>
          <a:xfrm>
            <a:off x="411956" y="451540"/>
            <a:ext cx="10150240" cy="61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Pueden solicitarlo: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0B6D21E-3A94-1D40-8B5D-1DCFFA3BC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98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4">
            <a:extLst>
              <a:ext uri="{FF2B5EF4-FFF2-40B4-BE49-F238E27FC236}">
                <a16:creationId xmlns:a16="http://schemas.microsoft.com/office/drawing/2014/main" id="{85E81D6C-6690-4DA9-A4FB-19E08CECFB06}"/>
              </a:ext>
            </a:extLst>
          </p:cNvPr>
          <p:cNvSpPr txBox="1">
            <a:spLocks/>
          </p:cNvSpPr>
          <p:nvPr/>
        </p:nvSpPr>
        <p:spPr>
          <a:xfrm>
            <a:off x="419704" y="652716"/>
            <a:ext cx="10729759" cy="619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Bajo ninguna circunstancia podrán solicitar el inicio de </a:t>
            </a:r>
            <a:r>
              <a:rPr kumimoji="0" lang="es-MX" sz="2500" b="1" i="1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plebiscito</a:t>
            </a: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, </a:t>
            </a:r>
            <a:r>
              <a:rPr kumimoji="0" lang="es-MX" sz="2500" b="1" i="1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referéndum</a:t>
            </a: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o </a:t>
            </a:r>
            <a:r>
              <a:rPr kumimoji="0" lang="es-MX" sz="2500" b="1" i="1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revocación de mandato</a:t>
            </a:r>
            <a:r>
              <a:rPr kumimoji="0" lang="es-MX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: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624590" y="5388771"/>
            <a:ext cx="899234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es-MX" dirty="0">
                <a:solidFill>
                  <a:srgbClr val="B574BA"/>
                </a:solidFill>
              </a:rPr>
              <a:t>*</a:t>
            </a:r>
            <a:r>
              <a:rPr lang="es-MX" dirty="0">
                <a:solidFill>
                  <a:srgbClr val="575756"/>
                </a:solidFill>
              </a:rPr>
              <a:t>Cuando la solicitud provenga de una autoridad, se admitirá un máximo de 2 trámites por año.</a:t>
            </a:r>
          </a:p>
          <a:p>
            <a:pPr>
              <a:lnSpc>
                <a:spcPts val="2000"/>
              </a:lnSpc>
            </a:pPr>
            <a:r>
              <a:rPr lang="es-MX" dirty="0">
                <a:solidFill>
                  <a:srgbClr val="B574BA"/>
                </a:solidFill>
              </a:rPr>
              <a:t>*</a:t>
            </a:r>
            <a:r>
              <a:rPr lang="es-MX" dirty="0">
                <a:solidFill>
                  <a:srgbClr val="575756"/>
                </a:solidFill>
              </a:rPr>
              <a:t>Cuando lo solicite la ciudadanía, no existirá límite. 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60714" y="6054559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Art. 27, LPC</a:t>
            </a: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B574BA"/>
              </a:solidFill>
              <a:effectLst/>
              <a:uLnTx/>
              <a:uFillTx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1B05644-C5BB-0C45-A0D7-BE6E679974AD}"/>
              </a:ext>
            </a:extLst>
          </p:cNvPr>
          <p:cNvGrpSpPr/>
          <p:nvPr/>
        </p:nvGrpSpPr>
        <p:grpSpPr>
          <a:xfrm>
            <a:off x="849926" y="1457816"/>
            <a:ext cx="10447820" cy="3908515"/>
            <a:chOff x="849926" y="1457816"/>
            <a:chExt cx="10447820" cy="3908515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25A5A53C-E1B0-4876-A32A-D7A7763DA6B5}"/>
                </a:ext>
              </a:extLst>
            </p:cNvPr>
            <p:cNvSpPr/>
            <p:nvPr/>
          </p:nvSpPr>
          <p:spPr>
            <a:xfrm>
              <a:off x="4976216" y="5011619"/>
              <a:ext cx="5664872" cy="3547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B574BA"/>
                  </a:solidFill>
                  <a:effectLst/>
                  <a:uLnTx/>
                  <a:uFillTx/>
                  <a:ea typeface="Times New Roman" panose="02020603050405020304" pitchFamily="18" charset="0"/>
                  <a:cs typeface="Times New Roman" panose="02020603050405020304" pitchFamily="18" charset="0"/>
                </a:rPr>
                <a:t>Art. 18, Lineamiento de Participación Ciudadana, IEE</a:t>
              </a:r>
              <a:endPara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</a:endParaRPr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6F9B3283-3082-4442-A467-0990ED70B90B}"/>
                </a:ext>
              </a:extLst>
            </p:cNvPr>
            <p:cNvGrpSpPr/>
            <p:nvPr/>
          </p:nvGrpSpPr>
          <p:grpSpPr>
            <a:xfrm>
              <a:off x="849926" y="1457816"/>
              <a:ext cx="10447820" cy="3619165"/>
              <a:chOff x="849926" y="1210676"/>
              <a:chExt cx="10447820" cy="3619165"/>
            </a:xfrm>
          </p:grpSpPr>
          <p:grpSp>
            <p:nvGrpSpPr>
              <p:cNvPr id="2" name="Agrupar 1"/>
              <p:cNvGrpSpPr/>
              <p:nvPr/>
            </p:nvGrpSpPr>
            <p:grpSpPr>
              <a:xfrm>
                <a:off x="849926" y="1210676"/>
                <a:ext cx="10447820" cy="3585965"/>
                <a:chOff x="823650" y="1210676"/>
                <a:chExt cx="10447820" cy="3585965"/>
              </a:xfrm>
            </p:grpSpPr>
            <p:sp>
              <p:nvSpPr>
                <p:cNvPr id="26" name="Marcador de contenido 1"/>
                <p:cNvSpPr txBox="1">
                  <a:spLocks/>
                </p:cNvSpPr>
                <p:nvPr/>
              </p:nvSpPr>
              <p:spPr>
                <a:xfrm>
                  <a:off x="1594070" y="1256333"/>
                  <a:ext cx="9677400" cy="354030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0" indent="0" algn="ctr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/>
                    <a:buNone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 algn="ctr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/>
                    <a:buNone/>
                    <a:defRPr sz="1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r>
                    <a:rPr lang="es-MX" sz="1900" dirty="0">
                      <a:solidFill>
                        <a:srgbClr val="575756"/>
                      </a:solidFill>
                    </a:rPr>
                    <a:t>Los Poderes Ejecutivo, Legislativo y Judicial de la Federación y de otras entidades federativas, así como sus ayuntamientos, con las excepciones previstas en la Ley de Participación Ciudadana; </a:t>
                  </a:r>
                </a:p>
                <a:p>
                  <a:pPr algn="just">
                    <a:lnSpc>
                      <a:spcPts val="6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endParaRPr lang="es-MX" sz="1900" dirty="0">
                    <a:solidFill>
                      <a:srgbClr val="575756"/>
                    </a:solidFill>
                  </a:endParaRPr>
                </a:p>
                <a:p>
                  <a:pPr algn="just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r>
                    <a:rPr lang="es-MX" sz="1900" dirty="0">
                      <a:solidFill>
                        <a:srgbClr val="575756"/>
                      </a:solidFill>
                    </a:rPr>
                    <a:t>Dependencias, entidades u organismos de la Administración Pública Federal, estatal o municipal; </a:t>
                  </a:r>
                </a:p>
                <a:p>
                  <a:pPr algn="just">
                    <a:lnSpc>
                      <a:spcPts val="6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endParaRPr lang="es-MX" sz="1900" dirty="0">
                    <a:solidFill>
                      <a:srgbClr val="575756"/>
                    </a:solidFill>
                  </a:endParaRPr>
                </a:p>
                <a:p>
                  <a:pPr algn="just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r>
                    <a:rPr lang="es-MX" sz="1900" dirty="0">
                      <a:solidFill>
                        <a:srgbClr val="575756"/>
                      </a:solidFill>
                    </a:rPr>
                    <a:t>Organismos autónomos federales y estatales;</a:t>
                  </a:r>
                </a:p>
                <a:p>
                  <a:pPr algn="just">
                    <a:lnSpc>
                      <a:spcPts val="6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r>
                    <a:rPr lang="es-MX" sz="1900" dirty="0">
                      <a:solidFill>
                        <a:srgbClr val="575756"/>
                      </a:solidFill>
                    </a:rPr>
                    <a:t> </a:t>
                  </a:r>
                </a:p>
                <a:p>
                  <a:pPr algn="just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r>
                    <a:rPr lang="es-MX" sz="1900" dirty="0">
                      <a:solidFill>
                        <a:srgbClr val="575756"/>
                      </a:solidFill>
                    </a:rPr>
                    <a:t>Partidos políticos;</a:t>
                  </a:r>
                </a:p>
                <a:p>
                  <a:pPr algn="just">
                    <a:lnSpc>
                      <a:spcPts val="6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endParaRPr lang="es-MX" sz="1900" dirty="0">
                    <a:solidFill>
                      <a:srgbClr val="575756"/>
                    </a:solidFill>
                  </a:endParaRPr>
                </a:p>
                <a:p>
                  <a:pPr algn="just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r>
                    <a:rPr lang="es-MX" sz="1900" dirty="0">
                      <a:solidFill>
                        <a:srgbClr val="575756"/>
                      </a:solidFill>
                    </a:rPr>
                    <a:t>Personas físicas o morales extranjeras; </a:t>
                  </a:r>
                </a:p>
                <a:p>
                  <a:pPr algn="just">
                    <a:lnSpc>
                      <a:spcPts val="6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endParaRPr lang="es-MX" sz="1900" dirty="0">
                    <a:solidFill>
                      <a:srgbClr val="575756"/>
                    </a:solidFill>
                  </a:endParaRPr>
                </a:p>
                <a:p>
                  <a:pPr algn="just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r>
                    <a:rPr lang="es-MX" sz="1900" dirty="0">
                      <a:solidFill>
                        <a:srgbClr val="575756"/>
                      </a:solidFill>
                    </a:rPr>
                    <a:t>Organizaciones gremiales, sindicatos y corporativos;</a:t>
                  </a:r>
                </a:p>
                <a:p>
                  <a:pPr algn="just">
                    <a:lnSpc>
                      <a:spcPts val="6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endParaRPr lang="es-MX" sz="1900" dirty="0">
                    <a:solidFill>
                      <a:srgbClr val="575756"/>
                    </a:solidFill>
                  </a:endParaRPr>
                </a:p>
                <a:p>
                  <a:pPr algn="just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r>
                    <a:rPr lang="es-MX" sz="1900" dirty="0">
                      <a:solidFill>
                        <a:srgbClr val="575756"/>
                      </a:solidFill>
                    </a:rPr>
                    <a:t>Organismos internacionales de cualquier naturaleza; </a:t>
                  </a:r>
                </a:p>
                <a:p>
                  <a:pPr algn="just">
                    <a:lnSpc>
                      <a:spcPts val="6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endParaRPr lang="es-MX" sz="1900" dirty="0">
                    <a:solidFill>
                      <a:srgbClr val="575756"/>
                    </a:solidFill>
                  </a:endParaRPr>
                </a:p>
                <a:p>
                  <a:pPr algn="just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r>
                    <a:rPr lang="es-MX" sz="1900" dirty="0">
                      <a:solidFill>
                        <a:srgbClr val="575756"/>
                      </a:solidFill>
                    </a:rPr>
                    <a:t>Ministros de culto, asociaciones, iglesias o agrupaciones de cualquier religión; </a:t>
                  </a:r>
                </a:p>
                <a:p>
                  <a:pPr algn="just">
                    <a:lnSpc>
                      <a:spcPts val="6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endParaRPr lang="es-MX" sz="1900" dirty="0">
                    <a:solidFill>
                      <a:srgbClr val="575756"/>
                    </a:solidFill>
                  </a:endParaRPr>
                </a:p>
                <a:p>
                  <a:pPr algn="just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r>
                    <a:rPr lang="es-MX" sz="1900" dirty="0">
                      <a:solidFill>
                        <a:srgbClr val="575756"/>
                      </a:solidFill>
                    </a:rPr>
                    <a:t>Personas que vivan o trabajen en el extranjero; y </a:t>
                  </a:r>
                </a:p>
                <a:p>
                  <a:pPr algn="just">
                    <a:lnSpc>
                      <a:spcPts val="6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endParaRPr lang="es-MX" sz="1900" dirty="0">
                    <a:solidFill>
                      <a:srgbClr val="575756"/>
                    </a:solidFill>
                  </a:endParaRPr>
                </a:p>
                <a:p>
                  <a:pPr algn="just">
                    <a:lnSpc>
                      <a:spcPts val="2000"/>
                    </a:lnSpc>
                    <a:spcBef>
                      <a:spcPts val="0"/>
                    </a:spcBef>
                    <a:buClr>
                      <a:srgbClr val="B574BA"/>
                    </a:buClr>
                  </a:pPr>
                  <a:r>
                    <a:rPr lang="es-MX" sz="1900" dirty="0">
                      <a:solidFill>
                        <a:srgbClr val="575756"/>
                      </a:solidFill>
                    </a:rPr>
                    <a:t>Empresas de carácter mercantil.</a:t>
                  </a:r>
                </a:p>
              </p:txBody>
            </p:sp>
            <p:sp>
              <p:nvSpPr>
                <p:cNvPr id="33" name="CuadroTexto 32"/>
                <p:cNvSpPr txBox="1"/>
                <p:nvPr/>
              </p:nvSpPr>
              <p:spPr>
                <a:xfrm>
                  <a:off x="1099744" y="1210676"/>
                  <a:ext cx="316112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s-ES_tradnl" sz="1900" b="1">
                      <a:solidFill>
                        <a:srgbClr val="B574BA"/>
                      </a:solidFill>
                    </a:rPr>
                    <a:t>I.</a:t>
                  </a:r>
                </a:p>
              </p:txBody>
            </p:sp>
            <p:sp>
              <p:nvSpPr>
                <p:cNvPr id="34" name="CuadroTexto 33"/>
                <p:cNvSpPr txBox="1"/>
                <p:nvPr/>
              </p:nvSpPr>
              <p:spPr>
                <a:xfrm>
                  <a:off x="1033699" y="1806482"/>
                  <a:ext cx="381836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s-ES_tradnl" sz="1900" b="1">
                      <a:solidFill>
                        <a:srgbClr val="B574BA"/>
                      </a:solidFill>
                    </a:rPr>
                    <a:t>II.</a:t>
                  </a:r>
                </a:p>
              </p:txBody>
            </p:sp>
            <p:sp>
              <p:nvSpPr>
                <p:cNvPr id="35" name="CuadroTexto 34"/>
                <p:cNvSpPr txBox="1"/>
                <p:nvPr/>
              </p:nvSpPr>
              <p:spPr>
                <a:xfrm>
                  <a:off x="970224" y="2134145"/>
                  <a:ext cx="447558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s-ES_tradnl" sz="1900" b="1">
                      <a:solidFill>
                        <a:srgbClr val="B574BA"/>
                      </a:solidFill>
                    </a:rPr>
                    <a:t>III.</a:t>
                  </a:r>
                </a:p>
              </p:txBody>
            </p:sp>
            <p:sp>
              <p:nvSpPr>
                <p:cNvPr id="36" name="CuadroTexto 35"/>
                <p:cNvSpPr txBox="1"/>
                <p:nvPr/>
              </p:nvSpPr>
              <p:spPr>
                <a:xfrm>
                  <a:off x="983861" y="2468349"/>
                  <a:ext cx="437235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s-ES_tradnl" sz="1900" b="1" dirty="0">
                      <a:solidFill>
                        <a:srgbClr val="B574BA"/>
                      </a:solidFill>
                    </a:rPr>
                    <a:t>IV.</a:t>
                  </a:r>
                </a:p>
              </p:txBody>
            </p:sp>
            <p:sp>
              <p:nvSpPr>
                <p:cNvPr id="37" name="CuadroTexto 36"/>
                <p:cNvSpPr txBox="1"/>
                <p:nvPr/>
              </p:nvSpPr>
              <p:spPr>
                <a:xfrm>
                  <a:off x="1047336" y="2800042"/>
                  <a:ext cx="371512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s-ES_tradnl" sz="1900" b="1">
                      <a:solidFill>
                        <a:srgbClr val="B574BA"/>
                      </a:solidFill>
                    </a:rPr>
                    <a:t>V.</a:t>
                  </a:r>
                </a:p>
              </p:txBody>
            </p:sp>
            <p:sp>
              <p:nvSpPr>
                <p:cNvPr id="38" name="CuadroTexto 37"/>
                <p:cNvSpPr txBox="1"/>
                <p:nvPr/>
              </p:nvSpPr>
              <p:spPr>
                <a:xfrm>
                  <a:off x="958732" y="3119381"/>
                  <a:ext cx="460382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s-ES_tradnl" sz="1900" b="1">
                      <a:solidFill>
                        <a:srgbClr val="B574BA"/>
                      </a:solidFill>
                    </a:rPr>
                    <a:t>VI.</a:t>
                  </a:r>
                </a:p>
              </p:txBody>
            </p:sp>
            <p:sp>
              <p:nvSpPr>
                <p:cNvPr id="39" name="CuadroTexto 38"/>
                <p:cNvSpPr txBox="1"/>
                <p:nvPr/>
              </p:nvSpPr>
              <p:spPr>
                <a:xfrm>
                  <a:off x="823650" y="3788603"/>
                  <a:ext cx="591829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s-ES_tradnl" sz="1900" b="1">
                      <a:solidFill>
                        <a:srgbClr val="B574BA"/>
                      </a:solidFill>
                    </a:rPr>
                    <a:t>VIII.</a:t>
                  </a:r>
                </a:p>
              </p:txBody>
            </p:sp>
            <p:sp>
              <p:nvSpPr>
                <p:cNvPr id="40" name="CuadroTexto 39"/>
                <p:cNvSpPr txBox="1"/>
                <p:nvPr/>
              </p:nvSpPr>
              <p:spPr>
                <a:xfrm>
                  <a:off x="964352" y="4119941"/>
                  <a:ext cx="450764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s-ES_tradnl" sz="1900" b="1">
                      <a:solidFill>
                        <a:srgbClr val="B574BA"/>
                      </a:solidFill>
                    </a:rPr>
                    <a:t>IX.</a:t>
                  </a:r>
                </a:p>
              </p:txBody>
            </p:sp>
            <p:sp>
              <p:nvSpPr>
                <p:cNvPr id="41" name="CuadroTexto 40"/>
                <p:cNvSpPr txBox="1"/>
                <p:nvPr/>
              </p:nvSpPr>
              <p:spPr>
                <a:xfrm>
                  <a:off x="891734" y="3455609"/>
                  <a:ext cx="526106" cy="3847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/>
                  <a:r>
                    <a:rPr lang="es-ES_tradnl" sz="1900" b="1">
                      <a:solidFill>
                        <a:srgbClr val="B574BA"/>
                      </a:solidFill>
                    </a:rPr>
                    <a:t>VII.</a:t>
                  </a:r>
                </a:p>
              </p:txBody>
            </p:sp>
          </p:grpSp>
          <p:sp>
            <p:nvSpPr>
              <p:cNvPr id="42" name="CuadroTexto 41"/>
              <p:cNvSpPr txBox="1"/>
              <p:nvPr/>
            </p:nvSpPr>
            <p:spPr>
              <a:xfrm>
                <a:off x="1030075" y="4445120"/>
                <a:ext cx="385041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s-ES_tradnl" sz="1900" b="1" dirty="0">
                    <a:solidFill>
                      <a:srgbClr val="B574BA"/>
                    </a:solidFill>
                  </a:rPr>
                  <a:t>X.</a:t>
                </a:r>
              </a:p>
            </p:txBody>
          </p:sp>
        </p:grp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864EC95A-76D7-2F41-80FC-2D28E1060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42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02A47EB4-A5FD-4F1D-9E85-9D7049974A2B}"/>
              </a:ext>
            </a:extLst>
          </p:cNvPr>
          <p:cNvSpPr txBox="1">
            <a:spLocks/>
          </p:cNvSpPr>
          <p:nvPr/>
        </p:nvSpPr>
        <p:spPr>
          <a:xfrm>
            <a:off x="418362" y="557149"/>
            <a:ext cx="9573207" cy="775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00"/>
              </a:lnSpc>
              <a:spcBef>
                <a:spcPts val="0"/>
              </a:spcBef>
            </a:pPr>
            <a:r>
              <a:rPr lang="es-MX" sz="2800" b="1" dirty="0">
                <a:solidFill>
                  <a:srgbClr val="AA57AA"/>
                </a:solidFill>
              </a:rPr>
              <a:t>No puede someterse a consulta mediante algún </a:t>
            </a:r>
            <a:r>
              <a:rPr lang="es-MX" sz="2800" b="1" i="1" dirty="0">
                <a:solidFill>
                  <a:srgbClr val="AA57AA"/>
                </a:solidFill>
              </a:rPr>
              <a:t>instrumento de participación política</a:t>
            </a:r>
            <a:r>
              <a:rPr lang="es-MX" sz="2800" b="1" dirty="0">
                <a:solidFill>
                  <a:srgbClr val="AA57AA"/>
                </a:solidFill>
              </a:rPr>
              <a:t>: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65361" y="6062789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Art. 19, LPC</a:t>
            </a: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B574BA"/>
              </a:solidFill>
              <a:effectLst/>
              <a:uLnTx/>
              <a:uFillTx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334472" y="1923368"/>
            <a:ext cx="4653121" cy="1443188"/>
          </a:xfrm>
          <a:prstGeom prst="roundRect">
            <a:avLst>
              <a:gd name="adj" fmla="val 6220"/>
            </a:avLst>
          </a:prstGeom>
          <a:solidFill>
            <a:srgbClr val="B574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MX" sz="2000" b="1" dirty="0">
                <a:solidFill>
                  <a:schemeClr val="bg1"/>
                </a:solidFill>
              </a:rPr>
              <a:t>Temas de carácter tributario o fiscal.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334472" y="3536588"/>
            <a:ext cx="4653121" cy="1443188"/>
          </a:xfrm>
          <a:prstGeom prst="roundRect">
            <a:avLst>
              <a:gd name="adj" fmla="val 6220"/>
            </a:avLst>
          </a:prstGeom>
          <a:solidFill>
            <a:srgbClr val="B574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MX" sz="2000" b="1" dirty="0">
                <a:solidFill>
                  <a:schemeClr val="bg1"/>
                </a:solidFill>
              </a:rPr>
              <a:t>Los que deriven de una reforma constitucional federal o una ley general.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6207280" y="1923368"/>
            <a:ext cx="4653121" cy="1443188"/>
          </a:xfrm>
          <a:prstGeom prst="roundRect">
            <a:avLst>
              <a:gd name="adj" fmla="val 6220"/>
            </a:avLst>
          </a:prstGeom>
          <a:solidFill>
            <a:srgbClr val="B574BA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MX" sz="2000" b="1" dirty="0">
                <a:solidFill>
                  <a:schemeClr val="bg1"/>
                </a:solidFill>
              </a:rPr>
              <a:t>Régimen interno de los poderes del Estado, municipios y organismos constitucionales autónomos.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6207280" y="3536588"/>
            <a:ext cx="4653121" cy="1443188"/>
          </a:xfrm>
          <a:prstGeom prst="roundRect">
            <a:avLst>
              <a:gd name="adj" fmla="val 6220"/>
            </a:avLst>
          </a:prstGeom>
          <a:solidFill>
            <a:srgbClr val="B574B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MX" sz="2000" b="1" dirty="0">
                <a:solidFill>
                  <a:schemeClr val="bg1"/>
                </a:solidFill>
              </a:rPr>
              <a:t>Temas que atenten contra los derechos humanos.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2F66FD7-6EE2-CD4A-81F1-8A464E1BC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166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5" grpId="0" animBg="1"/>
      <p:bldP spid="11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251228" y="144333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s-MX" sz="2800" b="1" dirty="0">
                <a:solidFill>
                  <a:srgbClr val="8A6EB4"/>
                </a:solidFill>
              </a:rPr>
              <a:t>¿Cómo se vota en los </a:t>
            </a:r>
            <a:r>
              <a:rPr lang="es-MX" sz="2800" b="1" i="1" dirty="0">
                <a:solidFill>
                  <a:srgbClr val="B561B3"/>
                </a:solidFill>
              </a:rPr>
              <a:t>instrumentos de participación política </a:t>
            </a:r>
            <a:r>
              <a:rPr lang="es-MX" sz="2800" b="1" i="1" dirty="0">
                <a:solidFill>
                  <a:srgbClr val="AA57AA"/>
                </a:solidFill>
              </a:rPr>
              <a:t>(referéndum, plebiscito y revocación de mandato)</a:t>
            </a:r>
            <a:r>
              <a:rPr lang="es-MX" sz="2800" b="1" dirty="0">
                <a:solidFill>
                  <a:srgbClr val="AA57AA"/>
                </a:solidFill>
              </a:rPr>
              <a:t>?</a:t>
            </a:r>
            <a:endParaRPr lang="en-US" sz="2800" dirty="0">
              <a:solidFill>
                <a:srgbClr val="AA57AA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2ED521-509D-D34D-89B1-57D3914BD6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9" t="42352" r="3676" b="6817"/>
          <a:stretch/>
        </p:blipFill>
        <p:spPr>
          <a:xfrm>
            <a:off x="5073805" y="2712093"/>
            <a:ext cx="7118195" cy="37294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050C3A8-344C-3347-A384-FE5DCA67B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69" y="1029171"/>
            <a:ext cx="4568439" cy="456843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E7EA6D8-D20D-B448-932F-3E04759F4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48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A8791121-C318-4952-8AE0-BDC74F55C31A}"/>
              </a:ext>
            </a:extLst>
          </p:cNvPr>
          <p:cNvSpPr txBox="1">
            <a:spLocks/>
          </p:cNvSpPr>
          <p:nvPr/>
        </p:nvSpPr>
        <p:spPr>
          <a:xfrm>
            <a:off x="924983" y="1806282"/>
            <a:ext cx="10366096" cy="665247"/>
          </a:xfrm>
          <a:prstGeom prst="rect">
            <a:avLst/>
          </a:prstGeom>
        </p:spPr>
        <p:txBody>
          <a:bodyPr vert="horz" lIns="108000" tIns="45720" rIns="36000" bIns="45720" rtlCol="0">
            <a:noAutofit/>
          </a:bodyPr>
          <a:lstStyle>
            <a:lvl1pPr marL="228608" indent="-228608" algn="l" defTabSz="914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25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42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60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77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94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11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28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45" indent="-228608" algn="l" defTabSz="91443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34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MX" sz="2400">
                <a:solidFill>
                  <a:srgbClr val="575756"/>
                </a:solidFill>
              </a:rPr>
              <a:t>S</a:t>
            </a:r>
            <a:r>
              <a:rPr kumimoji="0" lang="es-MX" sz="2400" b="0" i="0" u="none" strike="noStrike" kern="1200" cap="none" spc="0" normalizeH="0" baseline="0" noProof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ea typeface="+mn-ea"/>
                <a:cs typeface="+mn-cs"/>
              </a:rPr>
              <a:t>e pregunta si aprueba </a:t>
            </a:r>
            <a:r>
              <a:rPr kumimoji="0" lang="es-MX" sz="2400" b="1" i="0" u="none" strike="noStrike" kern="1200" cap="none" spc="0" normalizeH="0" baseline="0" noProof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ea typeface="+mn-ea"/>
                <a:cs typeface="+mn-cs"/>
              </a:rPr>
              <a:t>(SI) </a:t>
            </a:r>
            <a:r>
              <a:rPr kumimoji="0" lang="es-MX" sz="2400" b="0" i="0" u="none" strike="noStrike" kern="1200" cap="none" spc="0" normalizeH="0" baseline="0" noProof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ea typeface="+mn-ea"/>
                <a:cs typeface="+mn-cs"/>
              </a:rPr>
              <a:t>o no aprueba </a:t>
            </a:r>
            <a:r>
              <a:rPr kumimoji="0" lang="es-MX" sz="2400" b="1" i="0" u="none" strike="noStrike" kern="1200" cap="none" spc="0" normalizeH="0" baseline="0" noProof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ea typeface="+mn-ea"/>
                <a:cs typeface="+mn-cs"/>
              </a:rPr>
              <a:t>(NO) </a:t>
            </a:r>
            <a:r>
              <a:rPr kumimoji="0" lang="es-MX" sz="2400" b="0" i="0" u="none" strike="noStrike" kern="1200" cap="none" spc="0" normalizeH="0" baseline="0" noProof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ea typeface="+mn-ea"/>
                <a:cs typeface="+mn-cs"/>
              </a:rPr>
              <a:t>la disposición legal o administrativa o la revocación: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7007686" y="6058816"/>
            <a:ext cx="47672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Arts. 39, 43, 44, 57 y otros,  LPC</a:t>
            </a: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B574BA"/>
              </a:solidFill>
              <a:effectLst/>
              <a:uLnTx/>
              <a:uFillTx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775D70E-26F4-D148-875F-C0AA274F54FE}"/>
              </a:ext>
            </a:extLst>
          </p:cNvPr>
          <p:cNvGrpSpPr/>
          <p:nvPr/>
        </p:nvGrpSpPr>
        <p:grpSpPr>
          <a:xfrm>
            <a:off x="533401" y="1136352"/>
            <a:ext cx="11142662" cy="496211"/>
            <a:chOff x="533401" y="1192624"/>
            <a:chExt cx="11142662" cy="496211"/>
          </a:xfrm>
        </p:grpSpPr>
        <p:sp>
          <p:nvSpPr>
            <p:cNvPr id="15" name="Rectángulo redondeado 14"/>
            <p:cNvSpPr/>
            <p:nvPr/>
          </p:nvSpPr>
          <p:spPr>
            <a:xfrm>
              <a:off x="533401" y="1192624"/>
              <a:ext cx="11142662" cy="47214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Título 1"/>
            <p:cNvSpPr txBox="1">
              <a:spLocks/>
            </p:cNvSpPr>
            <p:nvPr/>
          </p:nvSpPr>
          <p:spPr>
            <a:xfrm>
              <a:off x="2245489" y="1192624"/>
              <a:ext cx="7725085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80000"/>
                </a:lnSpc>
                <a:spcBef>
                  <a:spcPts val="0"/>
                </a:spcBef>
              </a:pPr>
              <a:r>
                <a:rPr lang="es-MX" sz="2800" b="1" i="1">
                  <a:solidFill>
                    <a:schemeClr val="bg1"/>
                  </a:solidFill>
                  <a:latin typeface="+mn-lt"/>
                </a:rPr>
                <a:t>Referéndum</a:t>
              </a:r>
              <a:r>
                <a:rPr lang="es-MX" sz="2800" b="1">
                  <a:solidFill>
                    <a:schemeClr val="bg1"/>
                  </a:solidFill>
                  <a:latin typeface="+mn-lt"/>
                </a:rPr>
                <a:t>, </a:t>
              </a:r>
              <a:r>
                <a:rPr lang="es-MX" sz="2800" b="1" i="1">
                  <a:solidFill>
                    <a:schemeClr val="bg1"/>
                  </a:solidFill>
                  <a:latin typeface="+mn-lt"/>
                </a:rPr>
                <a:t>plebiscito o revocación de mandato:</a:t>
              </a:r>
              <a:endParaRPr lang="es-MX" sz="2800" b="1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1666875" y="4091566"/>
            <a:ext cx="8858250" cy="1493935"/>
            <a:chOff x="1844643" y="3733219"/>
            <a:chExt cx="8526578" cy="1493935"/>
          </a:xfrm>
        </p:grpSpPr>
        <p:sp>
          <p:nvSpPr>
            <p:cNvPr id="14" name="CuadroTexto 13"/>
            <p:cNvSpPr txBox="1"/>
            <p:nvPr/>
          </p:nvSpPr>
          <p:spPr>
            <a:xfrm>
              <a:off x="1962570" y="3775882"/>
              <a:ext cx="8288828" cy="1439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lnSpc>
                  <a:spcPts val="2100"/>
                </a:lnSpc>
              </a:pPr>
              <a:r>
                <a:rPr lang="es-MX" sz="2000">
                  <a:solidFill>
                    <a:srgbClr val="575756"/>
                  </a:solidFill>
                </a:rPr>
                <a:t>El resultado del </a:t>
              </a:r>
              <a:r>
                <a:rPr lang="es-MX" sz="2000" b="1" i="1">
                  <a:solidFill>
                    <a:srgbClr val="B574BA"/>
                  </a:solidFill>
                </a:rPr>
                <a:t>instrumento de participación política </a:t>
              </a:r>
              <a:r>
                <a:rPr lang="es-MX" sz="2000">
                  <a:solidFill>
                    <a:srgbClr val="575756"/>
                  </a:solidFill>
                </a:rPr>
                <a:t>de que se trate, será la opción que obtenga más votos, siempre y cuando acudan a votar en el </a:t>
              </a:r>
              <a:r>
                <a:rPr lang="es-MX" sz="2000" b="1" i="1">
                  <a:solidFill>
                    <a:srgbClr val="B574BA"/>
                  </a:solidFill>
                </a:rPr>
                <a:t>referéndum</a:t>
              </a:r>
              <a:r>
                <a:rPr lang="es-MX" sz="2000" i="1">
                  <a:solidFill>
                    <a:srgbClr val="575756"/>
                  </a:solidFill>
                </a:rPr>
                <a:t> </a:t>
              </a:r>
              <a:r>
                <a:rPr lang="es-MX" sz="2000">
                  <a:solidFill>
                    <a:srgbClr val="575756"/>
                  </a:solidFill>
                </a:rPr>
                <a:t>o el </a:t>
              </a:r>
              <a:r>
                <a:rPr lang="es-MX" sz="2000" b="1" i="1">
                  <a:solidFill>
                    <a:srgbClr val="B574BA"/>
                  </a:solidFill>
                </a:rPr>
                <a:t>plebiscito</a:t>
              </a:r>
              <a:r>
                <a:rPr lang="es-MX" sz="2000" i="1">
                  <a:solidFill>
                    <a:srgbClr val="575756"/>
                  </a:solidFill>
                </a:rPr>
                <a:t> - </a:t>
              </a:r>
              <a:r>
                <a:rPr lang="es-MX" sz="2000">
                  <a:solidFill>
                    <a:srgbClr val="575756"/>
                  </a:solidFill>
                </a:rPr>
                <a:t>o voten a favor de la </a:t>
              </a:r>
              <a:r>
                <a:rPr lang="es-MX" sz="2000" b="1" i="1">
                  <a:solidFill>
                    <a:srgbClr val="B574BA"/>
                  </a:solidFill>
                </a:rPr>
                <a:t>revocación</a:t>
              </a:r>
              <a:r>
                <a:rPr lang="es-MX" sz="2000" i="1">
                  <a:solidFill>
                    <a:srgbClr val="575756"/>
                  </a:solidFill>
                </a:rPr>
                <a:t> -</a:t>
              </a:r>
              <a:r>
                <a:rPr lang="es-MX" sz="2000">
                  <a:solidFill>
                    <a:srgbClr val="575756"/>
                  </a:solidFill>
                </a:rPr>
                <a:t> el número necesario de personas que marca la Ley para que el resultado sea obligatorio para la autoridad.</a:t>
              </a:r>
            </a:p>
          </p:txBody>
        </p:sp>
        <p:sp>
          <p:nvSpPr>
            <p:cNvPr id="17" name="Rectángulo redondeado 16"/>
            <p:cNvSpPr/>
            <p:nvPr/>
          </p:nvSpPr>
          <p:spPr>
            <a:xfrm>
              <a:off x="1844643" y="3733219"/>
              <a:ext cx="8526578" cy="1493935"/>
            </a:xfrm>
            <a:prstGeom prst="roundRect">
              <a:avLst>
                <a:gd name="adj" fmla="val 8793"/>
              </a:avLst>
            </a:prstGeom>
            <a:noFill/>
            <a:ln w="19050">
              <a:solidFill>
                <a:srgbClr val="B574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80" y="2645580"/>
            <a:ext cx="3493008" cy="94488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71088C2-CC9A-444B-83E9-982F9879A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99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84725" y="1542071"/>
            <a:ext cx="9705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575756"/>
                </a:solidFill>
              </a:rPr>
              <a:t>La Ley de Participación Ciudadana reconoce y garantiza el </a:t>
            </a:r>
            <a:r>
              <a:rPr lang="es-MX" sz="2400" b="1" i="1" dirty="0">
                <a:solidFill>
                  <a:srgbClr val="B574BA"/>
                </a:solidFill>
              </a:rPr>
              <a:t>derecho humano a la participación</a:t>
            </a:r>
            <a:r>
              <a:rPr lang="es-MX" sz="2400" b="1" i="1" dirty="0">
                <a:solidFill>
                  <a:srgbClr val="575756"/>
                </a:solidFill>
              </a:rPr>
              <a:t> </a:t>
            </a:r>
            <a:r>
              <a:rPr lang="es-MX" sz="2400" dirty="0">
                <a:solidFill>
                  <a:srgbClr val="575756"/>
                </a:solidFill>
              </a:rPr>
              <a:t>de las y los habitantes de la entidad: 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2088908" y="2908838"/>
            <a:ext cx="7342488" cy="1842658"/>
            <a:chOff x="2150693" y="2290997"/>
            <a:chExt cx="7342488" cy="1842658"/>
          </a:xfrm>
        </p:grpSpPr>
        <p:sp>
          <p:nvSpPr>
            <p:cNvPr id="7" name="CuadroTexto 6"/>
            <p:cNvSpPr txBox="1"/>
            <p:nvPr/>
          </p:nvSpPr>
          <p:spPr>
            <a:xfrm>
              <a:off x="2713275" y="2297255"/>
              <a:ext cx="6779906" cy="1836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just">
                <a:lnSpc>
                  <a:spcPts val="26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5FBFBA"/>
                </a:buClr>
              </a:pPr>
              <a:r>
                <a:rPr lang="es-MX" sz="2400" b="1" i="1" dirty="0">
                  <a:solidFill>
                    <a:srgbClr val="B574BA"/>
                  </a:solidFill>
                </a:rPr>
                <a:t>participación política</a:t>
              </a:r>
              <a:r>
                <a:rPr lang="es-MX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reservada a quienes tienen la ciudadanía, y</a:t>
              </a:r>
            </a:p>
            <a:p>
              <a:pPr marL="0" lvl="1" algn="just">
                <a:lnSpc>
                  <a:spcPts val="2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5FBFBA"/>
                </a:buClr>
              </a:pPr>
              <a:endParaRPr lang="es-MX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0" lvl="1" algn="just">
                <a:lnSpc>
                  <a:spcPts val="26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5FBFBA"/>
                </a:buClr>
              </a:pPr>
              <a:r>
                <a:rPr lang="es-MX" sz="2400" b="1" i="1" dirty="0">
                  <a:solidFill>
                    <a:srgbClr val="B574BA"/>
                  </a:solidFill>
                </a:rPr>
                <a:t>participación social</a:t>
              </a:r>
              <a:r>
                <a:rPr lang="es-MX" sz="24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 que pueden ejercerla las y los habitantes de la entidad, tengan o no la ciudadanía.</a:t>
              </a:r>
              <a:endParaRPr lang="es-ES_tradnl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2150693" y="2290997"/>
              <a:ext cx="523254" cy="468175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6" t="9115" r="4542" b="9554"/>
            <a:stretch/>
          </p:blipFill>
          <p:spPr>
            <a:xfrm>
              <a:off x="2150693" y="3352881"/>
              <a:ext cx="523254" cy="468175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3D82BE52-3F6C-9F40-91C5-8184FFE15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61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71B9F-8709-4892-9935-08BB0696371B}"/>
              </a:ext>
            </a:extLst>
          </p:cNvPr>
          <p:cNvSpPr txBox="1">
            <a:spLocks/>
          </p:cNvSpPr>
          <p:nvPr/>
        </p:nvSpPr>
        <p:spPr>
          <a:xfrm>
            <a:off x="4035" y="516156"/>
            <a:ext cx="11429562" cy="876300"/>
          </a:xfrm>
          <a:prstGeom prst="rect">
            <a:avLst/>
          </a:prstGeom>
        </p:spPr>
        <p:txBody>
          <a:bodyPr vert="horz" lIns="504000" tIns="45720" rIns="4320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900"/>
              </a:lnSpc>
            </a:pPr>
            <a:r>
              <a:rPr lang="es-MX" sz="2800" b="1" dirty="0">
                <a:solidFill>
                  <a:srgbClr val="AA57AA"/>
                </a:solidFill>
                <a:latin typeface="+mn-lt"/>
              </a:rPr>
              <a:t>Pueden participar, mediante los </a:t>
            </a:r>
            <a:r>
              <a:rPr lang="es-MX" sz="2800" b="1" i="1" dirty="0">
                <a:solidFill>
                  <a:srgbClr val="AA57AA"/>
                </a:solidFill>
                <a:latin typeface="+mn-lt"/>
              </a:rPr>
              <a:t>instrumentos de participación política</a:t>
            </a:r>
            <a:r>
              <a:rPr lang="es-MX" sz="2800" b="1" dirty="0">
                <a:solidFill>
                  <a:srgbClr val="AA57AA"/>
                </a:solidFill>
                <a:latin typeface="+mn-lt"/>
              </a:rPr>
              <a:t> reconocidos en la Ley de P</a:t>
            </a:r>
            <a:r>
              <a:rPr lang="es-MX" sz="2800" b="1" dirty="0">
                <a:solidFill>
                  <a:srgbClr val="AA57AA"/>
                </a:solidFill>
                <a:latin typeface="+mn-lt"/>
                <a:ea typeface="+mn-ea"/>
                <a:cs typeface="+mn-cs"/>
              </a:rPr>
              <a:t>a</a:t>
            </a:r>
            <a:r>
              <a:rPr lang="es-MX" sz="2800" b="1" dirty="0">
                <a:solidFill>
                  <a:srgbClr val="AA57AA"/>
                </a:solidFill>
                <a:latin typeface="+mn-lt"/>
              </a:rPr>
              <a:t>rticipación Ciudadana: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10354962" y="6064591"/>
            <a:ext cx="140225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Art. 17, LPC</a:t>
            </a: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B574BA"/>
              </a:solidFill>
              <a:effectLst/>
              <a:uLnTx/>
              <a:uFillTx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6274829" y="5191304"/>
            <a:ext cx="3707352" cy="492443"/>
            <a:chOff x="6443645" y="4951389"/>
            <a:chExt cx="3707352" cy="492443"/>
          </a:xfrm>
        </p:grpSpPr>
        <p:sp>
          <p:nvSpPr>
            <p:cNvPr id="33" name="Rectángulo redondeado 32"/>
            <p:cNvSpPr/>
            <p:nvPr/>
          </p:nvSpPr>
          <p:spPr>
            <a:xfrm>
              <a:off x="6443645" y="5008579"/>
              <a:ext cx="3707352" cy="388954"/>
            </a:xfrm>
            <a:prstGeom prst="roundRect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6526525" y="4951389"/>
              <a:ext cx="349897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s-MX" sz="2600" b="1">
                  <a:solidFill>
                    <a:schemeClr val="bg1"/>
                  </a:solidFill>
                </a:rPr>
                <a:t>Revocación de mandato</a:t>
              </a: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845" y="3921401"/>
            <a:ext cx="1238272" cy="123827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2098333" y="5191304"/>
            <a:ext cx="3105470" cy="492443"/>
            <a:chOff x="1929517" y="4951389"/>
            <a:chExt cx="3105470" cy="492443"/>
          </a:xfrm>
        </p:grpSpPr>
        <p:sp>
          <p:nvSpPr>
            <p:cNvPr id="32" name="Rectángulo redondeado 31"/>
            <p:cNvSpPr/>
            <p:nvPr/>
          </p:nvSpPr>
          <p:spPr>
            <a:xfrm>
              <a:off x="1929517" y="5008579"/>
              <a:ext cx="3105470" cy="388954"/>
            </a:xfrm>
            <a:prstGeom prst="roundRect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2008193" y="4951389"/>
              <a:ext cx="294215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s-MX" sz="2600" b="1">
                  <a:solidFill>
                    <a:schemeClr val="bg1"/>
                  </a:solidFill>
                </a:rPr>
                <a:t>Iniciativa ciudadana</a:t>
              </a:r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02" y="3892895"/>
            <a:ext cx="1249846" cy="1249844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2642344" y="3166029"/>
            <a:ext cx="2017448" cy="492443"/>
            <a:chOff x="2473528" y="2945695"/>
            <a:chExt cx="2017448" cy="492443"/>
          </a:xfrm>
        </p:grpSpPr>
        <p:sp>
          <p:nvSpPr>
            <p:cNvPr id="29" name="Rectángulo redondeado 28"/>
            <p:cNvSpPr/>
            <p:nvPr/>
          </p:nvSpPr>
          <p:spPr>
            <a:xfrm>
              <a:off x="2473528" y="2981620"/>
              <a:ext cx="2017448" cy="444943"/>
            </a:xfrm>
            <a:prstGeom prst="roundRect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2531403" y="2945695"/>
              <a:ext cx="1894814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s-MX" sz="2600" b="1" dirty="0">
                  <a:solidFill>
                    <a:schemeClr val="bg1"/>
                  </a:solidFill>
                </a:rPr>
                <a:t>Referéndum</a:t>
              </a:r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703" y="1859510"/>
            <a:ext cx="1249846" cy="1249844"/>
          </a:xfrm>
          <a:prstGeom prst="rect">
            <a:avLst/>
          </a:prstGeom>
        </p:spPr>
      </p:pic>
      <p:grpSp>
        <p:nvGrpSpPr>
          <p:cNvPr id="10" name="Agrupar 9"/>
          <p:cNvGrpSpPr/>
          <p:nvPr/>
        </p:nvGrpSpPr>
        <p:grpSpPr>
          <a:xfrm>
            <a:off x="7114585" y="3166029"/>
            <a:ext cx="2017448" cy="492443"/>
            <a:chOff x="7283401" y="2945695"/>
            <a:chExt cx="2017448" cy="492443"/>
          </a:xfrm>
        </p:grpSpPr>
        <p:sp>
          <p:nvSpPr>
            <p:cNvPr id="30" name="Rectángulo redondeado 29"/>
            <p:cNvSpPr/>
            <p:nvPr/>
          </p:nvSpPr>
          <p:spPr>
            <a:xfrm>
              <a:off x="7283401" y="2981620"/>
              <a:ext cx="2017448" cy="444943"/>
            </a:xfrm>
            <a:prstGeom prst="roundRect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7523276" y="2945695"/>
              <a:ext cx="15201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s-MX" sz="2600" b="1">
                  <a:solidFill>
                    <a:schemeClr val="bg1"/>
                  </a:solidFill>
                </a:rPr>
                <a:t>Plebiscito</a:t>
              </a:r>
            </a:p>
          </p:txBody>
        </p:sp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71" y="1859511"/>
            <a:ext cx="1249846" cy="124984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88703917-6209-F548-BFA1-95E5C16182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80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102C4-FBA1-41E1-9AAF-A3BA7CC75A1F}"/>
              </a:ext>
            </a:extLst>
          </p:cNvPr>
          <p:cNvSpPr txBox="1">
            <a:spLocks/>
          </p:cNvSpPr>
          <p:nvPr/>
        </p:nvSpPr>
        <p:spPr>
          <a:xfrm>
            <a:off x="421525" y="514379"/>
            <a:ext cx="9836568" cy="529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AA57AA"/>
                </a:solidFill>
                <a:latin typeface="+mn-lt"/>
              </a:rPr>
              <a:t> </a:t>
            </a:r>
            <a:br>
              <a:rPr lang="es-MX" sz="3200" b="1" dirty="0">
                <a:solidFill>
                  <a:srgbClr val="AA57AA"/>
                </a:solidFill>
                <a:latin typeface="+mn-lt"/>
              </a:rPr>
            </a:br>
            <a:r>
              <a:rPr lang="es-MX" sz="3200" b="1" dirty="0">
                <a:solidFill>
                  <a:srgbClr val="AA57AA"/>
                </a:solidFill>
                <a:latin typeface="+mn-lt"/>
              </a:rPr>
              <a:t>Propósitos de los </a:t>
            </a:r>
            <a:r>
              <a:rPr lang="es-MX" sz="3200" b="1" i="1" dirty="0">
                <a:solidFill>
                  <a:srgbClr val="AA57AA"/>
                </a:solidFill>
                <a:latin typeface="+mn-lt"/>
              </a:rPr>
              <a:t>instrumentos de participación política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64227" y="6057527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Arts. 35, LPC</a:t>
            </a: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B574BA"/>
              </a:solidFill>
              <a:effectLst/>
              <a:uLnTx/>
              <a:uFillTx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64932" y="2652322"/>
            <a:ext cx="6386764" cy="194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s-MX" sz="2400">
                <a:solidFill>
                  <a:srgbClr val="575756"/>
                </a:solidFill>
              </a:rPr>
              <a:t>Instrumento de consulta para que las y los ciudadanos manifiesten, mediante votación directa su aprobación o rechazo respecto de una reforma a la Constitución Local o la expedición, reforma o eliminación parcial o total de una ley o reglamento </a:t>
            </a:r>
            <a:r>
              <a:rPr lang="es-MX" sz="2400" b="1">
                <a:solidFill>
                  <a:srgbClr val="B574BA"/>
                </a:solidFill>
              </a:rPr>
              <a:t>estatal o municipal</a:t>
            </a:r>
            <a:r>
              <a:rPr lang="es-MX" sz="2400">
                <a:solidFill>
                  <a:srgbClr val="575756"/>
                </a:solidFill>
              </a:rPr>
              <a:t>.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D5F3056-2093-6A41-92BC-DEFE6145AB62}"/>
              </a:ext>
            </a:extLst>
          </p:cNvPr>
          <p:cNvGrpSpPr/>
          <p:nvPr/>
        </p:nvGrpSpPr>
        <p:grpSpPr>
          <a:xfrm>
            <a:off x="1308100" y="1718535"/>
            <a:ext cx="9599864" cy="554893"/>
            <a:chOff x="1308100" y="1718535"/>
            <a:chExt cx="9599864" cy="554893"/>
          </a:xfrm>
        </p:grpSpPr>
        <p:sp>
          <p:nvSpPr>
            <p:cNvPr id="10" name="Rectángulo redondeado 9"/>
            <p:cNvSpPr/>
            <p:nvPr/>
          </p:nvSpPr>
          <p:spPr>
            <a:xfrm>
              <a:off x="1308100" y="1718535"/>
              <a:ext cx="9599864" cy="51757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Título 1"/>
            <p:cNvSpPr txBox="1">
              <a:spLocks/>
            </p:cNvSpPr>
            <p:nvPr/>
          </p:nvSpPr>
          <p:spPr>
            <a:xfrm>
              <a:off x="3885867" y="1777217"/>
              <a:ext cx="4425110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3200" b="1" dirty="0">
                  <a:solidFill>
                    <a:schemeClr val="bg1"/>
                  </a:solidFill>
                  <a:latin typeface="+mn-lt"/>
                </a:rPr>
                <a:t>Referéndum:</a:t>
              </a: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04" y="2530872"/>
            <a:ext cx="2038988" cy="203898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4A6AE88-5830-FD4C-8209-74D94B7C1F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6022752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00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61329" y="6061848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rgbClr val="AA57AA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Art. 40, LPC</a:t>
            </a:r>
            <a:endParaRPr kumimoji="0" lang="es-MX" sz="1500" b="0" i="0" u="none" strike="noStrike" kern="1200" cap="none" spc="0" normalizeH="0" baseline="0" noProof="0">
              <a:ln>
                <a:noFill/>
              </a:ln>
              <a:solidFill>
                <a:srgbClr val="AA57AA"/>
              </a:solidFill>
              <a:effectLst/>
              <a:uLnTx/>
              <a:uFillTx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1D72657C-1358-E946-BAE6-098993ADBADA}"/>
              </a:ext>
            </a:extLst>
          </p:cNvPr>
          <p:cNvGrpSpPr/>
          <p:nvPr/>
        </p:nvGrpSpPr>
        <p:grpSpPr>
          <a:xfrm>
            <a:off x="1308100" y="1718535"/>
            <a:ext cx="9599864" cy="545066"/>
            <a:chOff x="1308100" y="1718535"/>
            <a:chExt cx="9599864" cy="545066"/>
          </a:xfrm>
        </p:grpSpPr>
        <p:sp>
          <p:nvSpPr>
            <p:cNvPr id="23" name="Rectángulo redondeado 22"/>
            <p:cNvSpPr/>
            <p:nvPr/>
          </p:nvSpPr>
          <p:spPr>
            <a:xfrm>
              <a:off x="1308100" y="1718535"/>
              <a:ext cx="9599864" cy="51757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Título 1"/>
            <p:cNvSpPr txBox="1">
              <a:spLocks/>
            </p:cNvSpPr>
            <p:nvPr/>
          </p:nvSpPr>
          <p:spPr>
            <a:xfrm>
              <a:off x="3885867" y="1767390"/>
              <a:ext cx="4425110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3200" b="1" dirty="0">
                  <a:solidFill>
                    <a:schemeClr val="bg1"/>
                  </a:solidFill>
                  <a:latin typeface="+mn-lt"/>
                </a:rPr>
                <a:t>Plebiscito</a:t>
              </a:r>
            </a:p>
          </p:txBody>
        </p:sp>
      </p:grpSp>
      <p:sp>
        <p:nvSpPr>
          <p:cNvPr id="18" name="CuadroTexto 17"/>
          <p:cNvSpPr txBox="1"/>
          <p:nvPr/>
        </p:nvSpPr>
        <p:spPr>
          <a:xfrm>
            <a:off x="4164932" y="2601743"/>
            <a:ext cx="542423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s-MX" sz="2400">
                <a:solidFill>
                  <a:srgbClr val="575756"/>
                </a:solidFill>
              </a:rPr>
              <a:t>Instrumento para que las y los ciudadanos manifiesten, mediante votación directa su aprobación o rechazo de: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4348039" y="4129510"/>
            <a:ext cx="5546949" cy="1092607"/>
            <a:chOff x="4476828" y="3576006"/>
            <a:chExt cx="5546949" cy="1092607"/>
          </a:xfrm>
        </p:grpSpPr>
        <p:sp>
          <p:nvSpPr>
            <p:cNvPr id="20" name="CuadroTexto 19"/>
            <p:cNvSpPr txBox="1"/>
            <p:nvPr/>
          </p:nvSpPr>
          <p:spPr>
            <a:xfrm>
              <a:off x="4599541" y="3576006"/>
              <a:ext cx="5424236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600"/>
                </a:lnSpc>
              </a:pPr>
              <a:r>
                <a:rPr lang="es-MX" sz="2400" b="1" i="1">
                  <a:solidFill>
                    <a:srgbClr val="B574BA"/>
                  </a:solidFill>
                </a:rPr>
                <a:t>Actos y decisiones materialmente administrativas </a:t>
              </a:r>
              <a:r>
                <a:rPr lang="es-MX" sz="2400">
                  <a:solidFill>
                    <a:srgbClr val="575756"/>
                  </a:solidFill>
                </a:rPr>
                <a:t>del Poder Ejecutivo del Estado y los Ayuntamientos. </a:t>
              </a:r>
            </a:p>
          </p:txBody>
        </p:sp>
        <p:sp>
          <p:nvSpPr>
            <p:cNvPr id="21" name="Elipse 20"/>
            <p:cNvSpPr/>
            <p:nvPr/>
          </p:nvSpPr>
          <p:spPr>
            <a:xfrm>
              <a:off x="4476828" y="3721021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808" y="2659474"/>
            <a:ext cx="1757068" cy="1757066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1E4A5E49-FFDC-DD46-A003-8887A6B08B4C}"/>
              </a:ext>
            </a:extLst>
          </p:cNvPr>
          <p:cNvSpPr txBox="1">
            <a:spLocks/>
          </p:cNvSpPr>
          <p:nvPr/>
        </p:nvSpPr>
        <p:spPr>
          <a:xfrm>
            <a:off x="421525" y="514379"/>
            <a:ext cx="9836568" cy="529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AA57AA"/>
                </a:solidFill>
                <a:latin typeface="+mn-lt"/>
              </a:rPr>
              <a:t> </a:t>
            </a:r>
            <a:br>
              <a:rPr lang="es-MX" sz="3200" b="1" dirty="0">
                <a:solidFill>
                  <a:srgbClr val="AA57AA"/>
                </a:solidFill>
                <a:latin typeface="+mn-lt"/>
              </a:rPr>
            </a:br>
            <a:r>
              <a:rPr lang="es-MX" sz="3200" b="1" dirty="0">
                <a:solidFill>
                  <a:srgbClr val="AA57AA"/>
                </a:solidFill>
                <a:latin typeface="+mn-lt"/>
              </a:rPr>
              <a:t>…Propósitos de los </a:t>
            </a:r>
            <a:r>
              <a:rPr lang="es-MX" sz="3200" b="1" i="1" dirty="0">
                <a:solidFill>
                  <a:srgbClr val="AA57AA"/>
                </a:solidFill>
                <a:latin typeface="+mn-lt"/>
              </a:rPr>
              <a:t>instrumentos de participación política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E710195-6052-E64B-9816-B78B8A8C0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4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64227" y="6057527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Art. 47, LPC</a:t>
            </a:r>
            <a:endParaRPr kumimoji="0" lang="es-MX" sz="1500" b="0" i="0" u="none" strike="noStrike" kern="1200" cap="none" spc="0" normalizeH="0" baseline="0" noProof="0">
              <a:ln>
                <a:noFill/>
              </a:ln>
              <a:solidFill>
                <a:srgbClr val="B574BA"/>
              </a:solidFill>
              <a:effectLst/>
              <a:uLnTx/>
              <a:uFillTx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4164932" y="2605419"/>
            <a:ext cx="636803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s-MX" sz="2400">
                <a:solidFill>
                  <a:srgbClr val="575756"/>
                </a:solidFill>
              </a:rPr>
              <a:t>Instrumento mediante el cual la ciudadanía ejerce el </a:t>
            </a:r>
            <a:r>
              <a:rPr lang="es-MX" sz="2400" i="1">
                <a:solidFill>
                  <a:srgbClr val="B574BA"/>
                </a:solidFill>
              </a:rPr>
              <a:t>derecho de proponer la</a:t>
            </a:r>
            <a:r>
              <a:rPr lang="es-MX" sz="2400">
                <a:solidFill>
                  <a:srgbClr val="575756"/>
                </a:solidFill>
              </a:rPr>
              <a:t>: 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2308093-2169-D947-8D93-A4336AF9E14A}"/>
              </a:ext>
            </a:extLst>
          </p:cNvPr>
          <p:cNvGrpSpPr/>
          <p:nvPr/>
        </p:nvGrpSpPr>
        <p:grpSpPr>
          <a:xfrm>
            <a:off x="1308100" y="1718536"/>
            <a:ext cx="9599864" cy="541451"/>
            <a:chOff x="1308100" y="1718536"/>
            <a:chExt cx="9599864" cy="541451"/>
          </a:xfrm>
        </p:grpSpPr>
        <p:sp>
          <p:nvSpPr>
            <p:cNvPr id="12" name="Rectángulo redondeado 11"/>
            <p:cNvSpPr/>
            <p:nvPr/>
          </p:nvSpPr>
          <p:spPr>
            <a:xfrm>
              <a:off x="1308100" y="1718536"/>
              <a:ext cx="9599864" cy="51757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1" name="Título 1"/>
            <p:cNvSpPr txBox="1">
              <a:spLocks/>
            </p:cNvSpPr>
            <p:nvPr/>
          </p:nvSpPr>
          <p:spPr>
            <a:xfrm>
              <a:off x="3889287" y="1763776"/>
              <a:ext cx="4425110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3200" b="1">
                  <a:solidFill>
                    <a:schemeClr val="bg1"/>
                  </a:solidFill>
                  <a:latin typeface="+mn-lt"/>
                </a:rPr>
                <a:t>Iniciativa ciudadana</a:t>
              </a:r>
            </a:p>
          </p:txBody>
        </p:sp>
      </p:grpSp>
      <p:grpSp>
        <p:nvGrpSpPr>
          <p:cNvPr id="2" name="Agrupar 1"/>
          <p:cNvGrpSpPr/>
          <p:nvPr/>
        </p:nvGrpSpPr>
        <p:grpSpPr>
          <a:xfrm>
            <a:off x="4268484" y="3509810"/>
            <a:ext cx="6009428" cy="1913344"/>
            <a:chOff x="4268484" y="3287385"/>
            <a:chExt cx="6009428" cy="1913344"/>
          </a:xfrm>
        </p:grpSpPr>
        <p:sp>
          <p:nvSpPr>
            <p:cNvPr id="18" name="CuadroTexto 17"/>
            <p:cNvSpPr txBox="1"/>
            <p:nvPr/>
          </p:nvSpPr>
          <p:spPr>
            <a:xfrm>
              <a:off x="4408504" y="3287385"/>
              <a:ext cx="5869408" cy="191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600"/>
                </a:lnSpc>
              </a:pPr>
              <a:r>
                <a:rPr lang="es-MX" sz="2400">
                  <a:solidFill>
                    <a:srgbClr val="575756"/>
                  </a:solidFill>
                </a:rPr>
                <a:t>expedición, reforma o eliminación parcial o total de leyes estatales, o reforma de la Constitución del Estado; y</a:t>
              </a:r>
            </a:p>
            <a:p>
              <a:pPr algn="just">
                <a:lnSpc>
                  <a:spcPts val="1200"/>
                </a:lnSpc>
              </a:pPr>
              <a:endParaRPr lang="es-MX" sz="2400">
                <a:solidFill>
                  <a:srgbClr val="575756"/>
                </a:solidFill>
              </a:endParaRPr>
            </a:p>
            <a:p>
              <a:pPr algn="just">
                <a:lnSpc>
                  <a:spcPts val="2600"/>
                </a:lnSpc>
              </a:pPr>
              <a:r>
                <a:rPr lang="es-MX" sz="2400">
                  <a:solidFill>
                    <a:srgbClr val="575756"/>
                  </a:solidFill>
                </a:rPr>
                <a:t>expedición, reforma o eliminación parcial o total de reglamentos estatales o municipales. 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4268484" y="3451820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22" name="Elipse 21"/>
            <p:cNvSpPr/>
            <p:nvPr/>
          </p:nvSpPr>
          <p:spPr>
            <a:xfrm>
              <a:off x="4268484" y="4592362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63" y="2539761"/>
            <a:ext cx="2066389" cy="2066386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E16BBEC2-0E7A-F947-9813-0378CD915036}"/>
              </a:ext>
            </a:extLst>
          </p:cNvPr>
          <p:cNvSpPr txBox="1">
            <a:spLocks/>
          </p:cNvSpPr>
          <p:nvPr/>
        </p:nvSpPr>
        <p:spPr>
          <a:xfrm>
            <a:off x="421525" y="514379"/>
            <a:ext cx="9836568" cy="529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AA57AA"/>
                </a:solidFill>
                <a:latin typeface="+mn-lt"/>
              </a:rPr>
              <a:t> </a:t>
            </a:r>
            <a:br>
              <a:rPr lang="es-MX" sz="3200" b="1" dirty="0">
                <a:solidFill>
                  <a:srgbClr val="AA57AA"/>
                </a:solidFill>
                <a:latin typeface="+mn-lt"/>
              </a:rPr>
            </a:br>
            <a:r>
              <a:rPr lang="es-MX" sz="3200" b="1" dirty="0">
                <a:solidFill>
                  <a:srgbClr val="AA57AA"/>
                </a:solidFill>
                <a:latin typeface="+mn-lt"/>
              </a:rPr>
              <a:t>…Propósitos de los </a:t>
            </a:r>
            <a:r>
              <a:rPr lang="es-MX" sz="3200" b="1" i="1" dirty="0">
                <a:solidFill>
                  <a:srgbClr val="AA57AA"/>
                </a:solidFill>
                <a:latin typeface="+mn-lt"/>
              </a:rPr>
              <a:t>instrumentos de participación política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EFE076F-6B93-2A41-AD8C-8706BB03F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64227" y="6057527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Art. 53, LPC</a:t>
            </a:r>
            <a:endParaRPr kumimoji="0" lang="es-MX" sz="1500" b="0" i="0" u="none" strike="noStrike" kern="1200" cap="none" spc="0" normalizeH="0" baseline="0" noProof="0">
              <a:ln>
                <a:noFill/>
              </a:ln>
              <a:solidFill>
                <a:srgbClr val="B574BA"/>
              </a:solidFill>
              <a:effectLst/>
              <a:uLnTx/>
              <a:uFillTx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9C1F2DD-420D-5A44-AE9D-128E56FD7A34}"/>
              </a:ext>
            </a:extLst>
          </p:cNvPr>
          <p:cNvGrpSpPr/>
          <p:nvPr/>
        </p:nvGrpSpPr>
        <p:grpSpPr>
          <a:xfrm>
            <a:off x="1308100" y="1706177"/>
            <a:ext cx="9599864" cy="528144"/>
            <a:chOff x="1308100" y="1706177"/>
            <a:chExt cx="9599864" cy="528144"/>
          </a:xfrm>
        </p:grpSpPr>
        <p:sp>
          <p:nvSpPr>
            <p:cNvPr id="19" name="Rectángulo redondeado 18"/>
            <p:cNvSpPr/>
            <p:nvPr/>
          </p:nvSpPr>
          <p:spPr>
            <a:xfrm>
              <a:off x="1308100" y="1706177"/>
              <a:ext cx="9599864" cy="517577"/>
            </a:xfrm>
            <a:prstGeom prst="roundRect">
              <a:avLst>
                <a:gd name="adj" fmla="val 7331"/>
              </a:avLst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Título 1"/>
            <p:cNvSpPr txBox="1">
              <a:spLocks/>
            </p:cNvSpPr>
            <p:nvPr/>
          </p:nvSpPr>
          <p:spPr>
            <a:xfrm>
              <a:off x="3899119" y="1738110"/>
              <a:ext cx="4425110" cy="49621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MX" sz="3200" b="1">
                  <a:solidFill>
                    <a:schemeClr val="bg1"/>
                  </a:solidFill>
                  <a:latin typeface="+mn-lt"/>
                </a:rPr>
                <a:t>Revocación de mandato</a:t>
              </a:r>
            </a:p>
          </p:txBody>
        </p:sp>
      </p:grpSp>
      <p:sp>
        <p:nvSpPr>
          <p:cNvPr id="12" name="CuadroTexto 11"/>
          <p:cNvSpPr txBox="1"/>
          <p:nvPr/>
        </p:nvSpPr>
        <p:spPr>
          <a:xfrm>
            <a:off x="1847490" y="2362211"/>
            <a:ext cx="852352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s-MX" sz="2400">
                <a:solidFill>
                  <a:srgbClr val="575756"/>
                </a:solidFill>
              </a:rPr>
              <a:t>Instrumento que permite a la ciudadanía pronunciarse mediante sufragio, sobre la </a:t>
            </a:r>
            <a:r>
              <a:rPr lang="es-MX" sz="2400">
                <a:solidFill>
                  <a:srgbClr val="B574BA"/>
                </a:solidFill>
              </a:rPr>
              <a:t>terminación anticipada del periodo de gestión</a:t>
            </a:r>
            <a:r>
              <a:rPr lang="es-MX" sz="2400">
                <a:solidFill>
                  <a:srgbClr val="575756"/>
                </a:solidFill>
              </a:rPr>
              <a:t> de quien ocupa la titularidad de: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4283885" y="3933824"/>
            <a:ext cx="6572359" cy="1323439"/>
            <a:chOff x="4283885" y="3748472"/>
            <a:chExt cx="6572359" cy="1323439"/>
          </a:xfrm>
        </p:grpSpPr>
        <p:sp>
          <p:nvSpPr>
            <p:cNvPr id="14" name="CuadroTexto 13"/>
            <p:cNvSpPr txBox="1"/>
            <p:nvPr/>
          </p:nvSpPr>
          <p:spPr>
            <a:xfrm>
              <a:off x="4407695" y="3748472"/>
              <a:ext cx="644854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</a:pPr>
              <a:r>
                <a:rPr lang="es-MX" sz="2400">
                  <a:solidFill>
                    <a:srgbClr val="575756"/>
                  </a:solidFill>
                </a:rPr>
                <a:t>el Poder Ejecutivo del Estado (Gubernatura); </a:t>
              </a:r>
            </a:p>
            <a:p>
              <a:pPr algn="just">
                <a:lnSpc>
                  <a:spcPts val="1200"/>
                </a:lnSpc>
              </a:pPr>
              <a:endParaRPr lang="es-MX" sz="240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</a:pPr>
              <a:r>
                <a:rPr lang="es-MX" sz="2400">
                  <a:solidFill>
                    <a:srgbClr val="575756"/>
                  </a:solidFill>
                </a:rPr>
                <a:t>una diputación local; o</a:t>
              </a:r>
            </a:p>
            <a:p>
              <a:pPr algn="just">
                <a:lnSpc>
                  <a:spcPts val="1200"/>
                </a:lnSpc>
              </a:pPr>
              <a:endParaRPr lang="es-MX" sz="2400">
                <a:solidFill>
                  <a:srgbClr val="575756"/>
                </a:solidFill>
              </a:endParaRPr>
            </a:p>
            <a:p>
              <a:pPr algn="just">
                <a:lnSpc>
                  <a:spcPts val="2400"/>
                </a:lnSpc>
              </a:pPr>
              <a:r>
                <a:rPr lang="es-MX" sz="2400">
                  <a:solidFill>
                    <a:srgbClr val="575756"/>
                  </a:solidFill>
                </a:rPr>
                <a:t>una presidencia municipal o sindicatura municipal.</a:t>
              </a:r>
            </a:p>
          </p:txBody>
        </p:sp>
        <p:sp>
          <p:nvSpPr>
            <p:cNvPr id="15" name="Elipse 14"/>
            <p:cNvSpPr/>
            <p:nvPr/>
          </p:nvSpPr>
          <p:spPr>
            <a:xfrm>
              <a:off x="4283885" y="3895183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Elipse 15"/>
            <p:cNvSpPr/>
            <p:nvPr/>
          </p:nvSpPr>
          <p:spPr>
            <a:xfrm>
              <a:off x="4283885" y="4350913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7" name="Elipse 16"/>
            <p:cNvSpPr/>
            <p:nvPr/>
          </p:nvSpPr>
          <p:spPr>
            <a:xfrm>
              <a:off x="4283885" y="4813871"/>
              <a:ext cx="108284" cy="108284"/>
            </a:xfrm>
            <a:prstGeom prst="ellipse">
              <a:avLst/>
            </a:prstGeom>
            <a:solidFill>
              <a:srgbClr val="B57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93" y="3581660"/>
            <a:ext cx="1815010" cy="1815007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DE81C13C-D32A-8741-A45F-89869FA33FE1}"/>
              </a:ext>
            </a:extLst>
          </p:cNvPr>
          <p:cNvSpPr txBox="1">
            <a:spLocks/>
          </p:cNvSpPr>
          <p:nvPr/>
        </p:nvSpPr>
        <p:spPr>
          <a:xfrm>
            <a:off x="421525" y="514379"/>
            <a:ext cx="9836568" cy="5291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>
                <a:solidFill>
                  <a:srgbClr val="AA57AA"/>
                </a:solidFill>
                <a:latin typeface="+mn-lt"/>
              </a:rPr>
              <a:t> </a:t>
            </a:r>
            <a:br>
              <a:rPr lang="es-MX" sz="3200" b="1" dirty="0">
                <a:solidFill>
                  <a:srgbClr val="AA57AA"/>
                </a:solidFill>
                <a:latin typeface="+mn-lt"/>
              </a:rPr>
            </a:br>
            <a:r>
              <a:rPr lang="es-MX" sz="3200" b="1" dirty="0">
                <a:solidFill>
                  <a:srgbClr val="AA57AA"/>
                </a:solidFill>
                <a:latin typeface="+mn-lt"/>
              </a:rPr>
              <a:t>…Propósitos de los </a:t>
            </a:r>
            <a:r>
              <a:rPr lang="es-MX" sz="3200" b="1" i="1" dirty="0">
                <a:solidFill>
                  <a:srgbClr val="AA57AA"/>
                </a:solidFill>
                <a:latin typeface="+mn-lt"/>
              </a:rPr>
              <a:t>instrumentos de participación política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B3F0BC7-A0CA-6344-AF30-D30A16BD0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1273083" y="1192261"/>
            <a:ext cx="3084452" cy="876163"/>
          </a:xfrm>
          <a:prstGeom prst="roundRect">
            <a:avLst>
              <a:gd name="adj" fmla="val 7331"/>
            </a:avLst>
          </a:prstGeom>
          <a:solidFill>
            <a:srgbClr val="824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Plebiscito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564672" y="1192261"/>
            <a:ext cx="3084452" cy="876163"/>
          </a:xfrm>
          <a:prstGeom prst="roundRect">
            <a:avLst>
              <a:gd name="adj" fmla="val 7331"/>
            </a:avLst>
          </a:prstGeom>
          <a:solidFill>
            <a:srgbClr val="6040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Referéndum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7840219" y="1192261"/>
            <a:ext cx="3084452" cy="876163"/>
          </a:xfrm>
          <a:prstGeom prst="roundRect">
            <a:avLst>
              <a:gd name="adj" fmla="val 7331"/>
            </a:avLst>
          </a:prstGeom>
          <a:solidFill>
            <a:srgbClr val="A94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s-MX" sz="2800" b="1" dirty="0">
                <a:solidFill>
                  <a:schemeClr val="bg1"/>
                </a:solidFill>
              </a:rPr>
              <a:t>Iniciativa</a:t>
            </a:r>
          </a:p>
          <a:p>
            <a:pPr algn="ctr">
              <a:lnSpc>
                <a:spcPts val="2800"/>
              </a:lnSpc>
            </a:pPr>
            <a:r>
              <a:rPr lang="es-MX" sz="2800" b="1" dirty="0">
                <a:solidFill>
                  <a:schemeClr val="bg1"/>
                </a:solidFill>
              </a:rPr>
              <a:t>Ciudadana</a:t>
            </a:r>
          </a:p>
        </p:txBody>
      </p:sp>
      <p:sp>
        <p:nvSpPr>
          <p:cNvPr id="38" name="Rectángulo redondeado 37"/>
          <p:cNvSpPr/>
          <p:nvPr/>
        </p:nvSpPr>
        <p:spPr>
          <a:xfrm>
            <a:off x="1273082" y="2167150"/>
            <a:ext cx="3084453" cy="1066331"/>
          </a:xfrm>
          <a:prstGeom prst="roundRect">
            <a:avLst>
              <a:gd name="adj" fmla="val 6220"/>
            </a:avLst>
          </a:prstGeom>
          <a:solidFill>
            <a:srgbClr val="C19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Existe un plazo</a:t>
            </a:r>
          </a:p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para presentar</a:t>
            </a:r>
          </a:p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la solicitud.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1273082" y="3349757"/>
            <a:ext cx="3084453" cy="1066331"/>
          </a:xfrm>
          <a:prstGeom prst="roundRect">
            <a:avLst>
              <a:gd name="adj" fmla="val 6220"/>
            </a:avLst>
          </a:prstGeom>
          <a:solidFill>
            <a:srgbClr val="C19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Se consulta a</a:t>
            </a:r>
          </a:p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la ciudadanía.</a:t>
            </a:r>
          </a:p>
        </p:txBody>
      </p:sp>
      <p:sp>
        <p:nvSpPr>
          <p:cNvPr id="32" name="Rectángulo redondeado 31"/>
          <p:cNvSpPr/>
          <p:nvPr/>
        </p:nvSpPr>
        <p:spPr>
          <a:xfrm>
            <a:off x="1273082" y="4532362"/>
            <a:ext cx="3084453" cy="1066331"/>
          </a:xfrm>
          <a:prstGeom prst="roundRect">
            <a:avLst>
              <a:gd name="adj" fmla="val 6220"/>
            </a:avLst>
          </a:prstGeom>
          <a:solidFill>
            <a:srgbClr val="C19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Refiere a actos materialmente administrativos.</a:t>
            </a:r>
          </a:p>
        </p:txBody>
      </p:sp>
      <p:sp>
        <p:nvSpPr>
          <p:cNvPr id="39" name="Rectángulo redondeado 38"/>
          <p:cNvSpPr/>
          <p:nvPr/>
        </p:nvSpPr>
        <p:spPr>
          <a:xfrm>
            <a:off x="4564672" y="2167150"/>
            <a:ext cx="3084453" cy="1066331"/>
          </a:xfrm>
          <a:prstGeom prst="roundRect">
            <a:avLst>
              <a:gd name="adj" fmla="val 6220"/>
            </a:avLst>
          </a:prstGeom>
          <a:solidFill>
            <a:srgbClr val="A7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Existe un plazo para</a:t>
            </a:r>
          </a:p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presentar la solicitud.</a:t>
            </a:r>
          </a:p>
        </p:txBody>
      </p:sp>
      <p:sp>
        <p:nvSpPr>
          <p:cNvPr id="30" name="Rectángulo redondeado 29"/>
          <p:cNvSpPr/>
          <p:nvPr/>
        </p:nvSpPr>
        <p:spPr>
          <a:xfrm>
            <a:off x="4564672" y="3349757"/>
            <a:ext cx="3084453" cy="1066331"/>
          </a:xfrm>
          <a:prstGeom prst="roundRect">
            <a:avLst>
              <a:gd name="adj" fmla="val 6220"/>
            </a:avLst>
          </a:prstGeom>
          <a:solidFill>
            <a:srgbClr val="A7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Se consulta a</a:t>
            </a:r>
          </a:p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La ciudadanía.</a:t>
            </a:r>
          </a:p>
        </p:txBody>
      </p:sp>
      <p:sp>
        <p:nvSpPr>
          <p:cNvPr id="33" name="Rectángulo redondeado 32"/>
          <p:cNvSpPr/>
          <p:nvPr/>
        </p:nvSpPr>
        <p:spPr>
          <a:xfrm>
            <a:off x="4564672" y="4532362"/>
            <a:ext cx="3084453" cy="1066331"/>
          </a:xfrm>
          <a:prstGeom prst="roundRect">
            <a:avLst>
              <a:gd name="adj" fmla="val 6220"/>
            </a:avLst>
          </a:prstGeom>
          <a:solidFill>
            <a:srgbClr val="A79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Refiere a</a:t>
            </a:r>
          </a:p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normatividad.</a:t>
            </a:r>
          </a:p>
        </p:txBody>
      </p:sp>
      <p:sp>
        <p:nvSpPr>
          <p:cNvPr id="40" name="Rectángulo redondeado 39"/>
          <p:cNvSpPr/>
          <p:nvPr/>
        </p:nvSpPr>
        <p:spPr>
          <a:xfrm>
            <a:off x="7840219" y="2166132"/>
            <a:ext cx="3084453" cy="1066331"/>
          </a:xfrm>
          <a:prstGeom prst="roundRect">
            <a:avLst>
              <a:gd name="adj" fmla="val 6220"/>
            </a:avLst>
          </a:prstGeom>
          <a:solidFill>
            <a:srgbClr val="C06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No hay plazo para su presentación.</a:t>
            </a:r>
          </a:p>
        </p:txBody>
      </p:sp>
      <p:sp>
        <p:nvSpPr>
          <p:cNvPr id="31" name="Rectángulo redondeado 30"/>
          <p:cNvSpPr/>
          <p:nvPr/>
        </p:nvSpPr>
        <p:spPr>
          <a:xfrm>
            <a:off x="7840219" y="3348739"/>
            <a:ext cx="3084453" cy="1066331"/>
          </a:xfrm>
          <a:prstGeom prst="roundRect">
            <a:avLst>
              <a:gd name="adj" fmla="val 6220"/>
            </a:avLst>
          </a:prstGeom>
          <a:solidFill>
            <a:srgbClr val="C06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La ciudadanía propone y la autoridad analiza la aprobación o no. </a:t>
            </a:r>
          </a:p>
        </p:txBody>
      </p:sp>
      <p:sp>
        <p:nvSpPr>
          <p:cNvPr id="34" name="Rectángulo redondeado 33"/>
          <p:cNvSpPr/>
          <p:nvPr/>
        </p:nvSpPr>
        <p:spPr>
          <a:xfrm>
            <a:off x="7840219" y="4531344"/>
            <a:ext cx="3084453" cy="1066331"/>
          </a:xfrm>
          <a:prstGeom prst="roundRect">
            <a:avLst>
              <a:gd name="adj" fmla="val 6220"/>
            </a:avLst>
          </a:prstGeom>
          <a:solidFill>
            <a:srgbClr val="C06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Refiere a</a:t>
            </a:r>
          </a:p>
          <a:p>
            <a:pPr lvl="0" algn="ctr">
              <a:lnSpc>
                <a:spcPts val="2000"/>
              </a:lnSpc>
            </a:pPr>
            <a:r>
              <a:rPr lang="es-ES" sz="2100" dirty="0">
                <a:solidFill>
                  <a:schemeClr val="bg1"/>
                </a:solidFill>
              </a:rPr>
              <a:t>normatividad.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B45EED-C5E8-D94F-A6C2-2A72D596F6F2}"/>
              </a:ext>
            </a:extLst>
          </p:cNvPr>
          <p:cNvSpPr/>
          <p:nvPr/>
        </p:nvSpPr>
        <p:spPr>
          <a:xfrm>
            <a:off x="1063234" y="-478692"/>
            <a:ext cx="745588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C7728D8-89E7-D840-AB98-AE43390B01B2}"/>
              </a:ext>
            </a:extLst>
          </p:cNvPr>
          <p:cNvSpPr/>
          <p:nvPr/>
        </p:nvSpPr>
        <p:spPr>
          <a:xfrm>
            <a:off x="2819400" y="-478692"/>
            <a:ext cx="745588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388EE712-F204-B04D-97E7-E99BD970E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161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3" grpId="0" animBg="1"/>
      <p:bldP spid="38" grpId="0" animBg="1"/>
      <p:bldP spid="29" grpId="0" animBg="1"/>
      <p:bldP spid="32" grpId="0" animBg="1"/>
      <p:bldP spid="39" grpId="0" animBg="1"/>
      <p:bldP spid="30" grpId="0" animBg="1"/>
      <p:bldP spid="33" grpId="0" animBg="1"/>
      <p:bldP spid="40" grpId="0" animBg="1"/>
      <p:bldP spid="31" grpId="0" animBg="1"/>
      <p:bldP spid="34" grpId="0" animBg="1"/>
      <p:bldP spid="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25A5A53C-E1B0-4876-A32A-D7A7763DA6B5}"/>
              </a:ext>
            </a:extLst>
          </p:cNvPr>
          <p:cNvSpPr/>
          <p:nvPr/>
        </p:nvSpPr>
        <p:spPr>
          <a:xfrm>
            <a:off x="8662033" y="6059525"/>
            <a:ext cx="311359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srgbClr val="B574BA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Art. 18, LPC</a:t>
            </a: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rgbClr val="B574BA"/>
              </a:solidFill>
              <a:effectLst/>
              <a:uLnTx/>
              <a:uFillTx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-1" y="0"/>
            <a:ext cx="12192001" cy="1652337"/>
          </a:xfrm>
          <a:prstGeom prst="roundRect">
            <a:avLst>
              <a:gd name="adj" fmla="val 0"/>
            </a:avLst>
          </a:prstGeom>
          <a:solidFill>
            <a:srgbClr val="B574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5200" b="1" i="1" dirty="0">
              <a:solidFill>
                <a:schemeClr val="bg1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899119" y="1281529"/>
            <a:ext cx="4425110" cy="4962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3200" b="1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B4FC729-B6ED-2342-A362-D482BA879FD2}"/>
              </a:ext>
            </a:extLst>
          </p:cNvPr>
          <p:cNvGrpSpPr/>
          <p:nvPr/>
        </p:nvGrpSpPr>
        <p:grpSpPr>
          <a:xfrm>
            <a:off x="986644" y="2172746"/>
            <a:ext cx="10150240" cy="3070401"/>
            <a:chOff x="794140" y="2172746"/>
            <a:chExt cx="10150240" cy="3070401"/>
          </a:xfrm>
        </p:grpSpPr>
        <p:sp>
          <p:nvSpPr>
            <p:cNvPr id="3" name="Título 4">
              <a:extLst>
                <a:ext uri="{FF2B5EF4-FFF2-40B4-BE49-F238E27FC236}">
                  <a16:creationId xmlns:a16="http://schemas.microsoft.com/office/drawing/2014/main" id="{85E81D6C-6690-4DA9-A4FB-19E08CECFB06}"/>
                </a:ext>
              </a:extLst>
            </p:cNvPr>
            <p:cNvSpPr txBox="1">
              <a:spLocks/>
            </p:cNvSpPr>
            <p:nvPr/>
          </p:nvSpPr>
          <p:spPr>
            <a:xfrm>
              <a:off x="794140" y="2172746"/>
              <a:ext cx="10150240" cy="6193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600" b="0" i="0" u="none" strike="noStrike" kern="1200" cap="none" spc="0" normalizeH="0" baseline="0" noProof="0" dirty="0">
                  <a:ln>
                    <a:noFill/>
                  </a:ln>
                  <a:solidFill>
                    <a:srgbClr val="B574BA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Pueden solicitarlo:</a:t>
              </a:r>
            </a:p>
          </p:txBody>
        </p:sp>
        <p:grpSp>
          <p:nvGrpSpPr>
            <p:cNvPr id="2" name="Agrupar 1"/>
            <p:cNvGrpSpPr/>
            <p:nvPr/>
          </p:nvGrpSpPr>
          <p:grpSpPr>
            <a:xfrm>
              <a:off x="1869091" y="2965061"/>
              <a:ext cx="8949496" cy="2278086"/>
              <a:chOff x="1708671" y="2402069"/>
              <a:chExt cx="8949496" cy="2278086"/>
            </a:xfrm>
          </p:grpSpPr>
          <p:sp>
            <p:nvSpPr>
              <p:cNvPr id="6" name="Marcador de contenido 1"/>
              <p:cNvSpPr txBox="1">
                <a:spLocks/>
              </p:cNvSpPr>
              <p:nvPr/>
            </p:nvSpPr>
            <p:spPr>
              <a:xfrm>
                <a:off x="2153550" y="2402069"/>
                <a:ext cx="8504617" cy="22780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3" algn="just">
                  <a:lnSpc>
                    <a:spcPts val="2400"/>
                  </a:lnSpc>
                  <a:spcBef>
                    <a:spcPts val="0"/>
                  </a:spcBef>
                  <a:buClr>
                    <a:srgbClr val="5FBFBA"/>
                  </a:buClr>
                </a:pPr>
                <a:r>
                  <a:rPr lang="es-MX" sz="2200" b="1" dirty="0">
                    <a:solidFill>
                      <a:srgbClr val="575756"/>
                    </a:solidFill>
                  </a:rPr>
                  <a:t>Poder Ejecutivo del Estado</a:t>
                </a:r>
                <a:r>
                  <a:rPr lang="es-MX" sz="2200" dirty="0">
                    <a:solidFill>
                      <a:srgbClr val="575756"/>
                    </a:solidFill>
                  </a:rPr>
                  <a:t>, por conducto de su titular;</a:t>
                </a:r>
              </a:p>
              <a:p>
                <a:pPr marL="363" algn="just">
                  <a:lnSpc>
                    <a:spcPts val="1800"/>
                  </a:lnSpc>
                  <a:spcBef>
                    <a:spcPts val="0"/>
                  </a:spcBef>
                  <a:buClr>
                    <a:srgbClr val="5FBFBA"/>
                  </a:buClr>
                </a:pPr>
                <a:endParaRPr lang="es-MX" sz="2200" dirty="0">
                  <a:solidFill>
                    <a:srgbClr val="575756"/>
                  </a:solidFill>
                </a:endParaRPr>
              </a:p>
              <a:p>
                <a:pPr marL="363" algn="just">
                  <a:lnSpc>
                    <a:spcPts val="2400"/>
                  </a:lnSpc>
                  <a:spcBef>
                    <a:spcPts val="0"/>
                  </a:spcBef>
                  <a:buClr>
                    <a:srgbClr val="5FBFBA"/>
                  </a:buClr>
                </a:pPr>
                <a:r>
                  <a:rPr lang="es-MX" sz="2200" b="1" dirty="0">
                    <a:solidFill>
                      <a:srgbClr val="575756"/>
                    </a:solidFill>
                  </a:rPr>
                  <a:t>Congreso del Estado </a:t>
                </a:r>
                <a:r>
                  <a:rPr lang="es-MX" sz="2200" dirty="0">
                    <a:solidFill>
                      <a:srgbClr val="575756"/>
                    </a:solidFill>
                  </a:rPr>
                  <a:t>por aprobación de la mayoría de las y los diputados;</a:t>
                </a:r>
              </a:p>
              <a:p>
                <a:pPr marL="363" algn="just">
                  <a:lnSpc>
                    <a:spcPts val="1800"/>
                  </a:lnSpc>
                  <a:spcBef>
                    <a:spcPts val="0"/>
                  </a:spcBef>
                  <a:buClr>
                    <a:srgbClr val="5FBFBA"/>
                  </a:buClr>
                </a:pPr>
                <a:endParaRPr lang="es-MX" sz="2200" dirty="0">
                  <a:solidFill>
                    <a:srgbClr val="575756"/>
                  </a:solidFill>
                </a:endParaRPr>
              </a:p>
              <a:p>
                <a:pPr marL="363" algn="just">
                  <a:lnSpc>
                    <a:spcPts val="2400"/>
                  </a:lnSpc>
                  <a:spcBef>
                    <a:spcPts val="0"/>
                  </a:spcBef>
                  <a:buClr>
                    <a:srgbClr val="5FBFBA"/>
                  </a:buClr>
                </a:pPr>
                <a:r>
                  <a:rPr lang="es-MX" sz="2200" b="1" dirty="0">
                    <a:solidFill>
                      <a:srgbClr val="575756"/>
                    </a:solidFill>
                  </a:rPr>
                  <a:t>Ayuntamientos</a:t>
                </a:r>
                <a:r>
                  <a:rPr lang="es-MX" sz="2200" dirty="0">
                    <a:solidFill>
                      <a:srgbClr val="575756"/>
                    </a:solidFill>
                  </a:rPr>
                  <a:t> por aprobación de la mayoría de sus integrantes; o</a:t>
                </a:r>
              </a:p>
              <a:p>
                <a:pPr marL="363" algn="just">
                  <a:lnSpc>
                    <a:spcPts val="1800"/>
                  </a:lnSpc>
                  <a:spcBef>
                    <a:spcPts val="0"/>
                  </a:spcBef>
                  <a:buClr>
                    <a:srgbClr val="5FBFBA"/>
                  </a:buClr>
                </a:pPr>
                <a:endParaRPr lang="es-MX" sz="2200" dirty="0">
                  <a:solidFill>
                    <a:srgbClr val="575756"/>
                  </a:solidFill>
                </a:endParaRPr>
              </a:p>
              <a:p>
                <a:pPr marL="363" algn="just">
                  <a:lnSpc>
                    <a:spcPts val="2400"/>
                  </a:lnSpc>
                  <a:spcBef>
                    <a:spcPts val="0"/>
                  </a:spcBef>
                  <a:buClr>
                    <a:srgbClr val="5FBFBA"/>
                  </a:buClr>
                </a:pPr>
                <a:r>
                  <a:rPr lang="es-MX" sz="2200" b="1" dirty="0">
                    <a:solidFill>
                      <a:srgbClr val="575756"/>
                    </a:solidFill>
                  </a:rPr>
                  <a:t>Las y los ciudadanos, </a:t>
                </a:r>
                <a:r>
                  <a:rPr lang="es-MX" sz="2200" dirty="0">
                    <a:solidFill>
                      <a:srgbClr val="575756"/>
                    </a:solidFill>
                  </a:rPr>
                  <a:t>cumpliendo el número de solicitantes y los demás requisitos que marca la Ley de Participación Ciudadana. </a:t>
                </a:r>
              </a:p>
            </p:txBody>
          </p:sp>
          <p:pic>
            <p:nvPicPr>
              <p:cNvPr id="9" name="Imagen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6" t="9115" r="4542" b="9554"/>
              <a:stretch/>
            </p:blipFill>
            <p:spPr>
              <a:xfrm>
                <a:off x="1708671" y="2411901"/>
                <a:ext cx="425219" cy="380459"/>
              </a:xfrm>
              <a:prstGeom prst="rect">
                <a:avLst/>
              </a:prstGeom>
            </p:spPr>
          </p:pic>
          <p:pic>
            <p:nvPicPr>
              <p:cNvPr id="10" name="Imagen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6" t="9115" r="4542" b="9554"/>
              <a:stretch/>
            </p:blipFill>
            <p:spPr>
              <a:xfrm>
                <a:off x="1708671" y="2933011"/>
                <a:ext cx="425219" cy="380459"/>
              </a:xfrm>
              <a:prstGeom prst="rect">
                <a:avLst/>
              </a:prstGeom>
            </p:spPr>
          </p:pic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6" t="9115" r="4542" b="9554"/>
              <a:stretch/>
            </p:blipFill>
            <p:spPr>
              <a:xfrm>
                <a:off x="1708671" y="3448664"/>
                <a:ext cx="425219" cy="380459"/>
              </a:xfrm>
              <a:prstGeom prst="rect">
                <a:avLst/>
              </a:prstGeom>
            </p:spPr>
          </p:pic>
          <p:pic>
            <p:nvPicPr>
              <p:cNvPr id="12" name="Imagen 1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6" t="9115" r="4542" b="9554"/>
              <a:stretch/>
            </p:blipFill>
            <p:spPr>
              <a:xfrm>
                <a:off x="1708671" y="3979606"/>
                <a:ext cx="425219" cy="380459"/>
              </a:xfrm>
              <a:prstGeom prst="rect">
                <a:avLst/>
              </a:prstGeom>
            </p:spPr>
          </p:pic>
        </p:grp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623B2AAE-527D-A849-9BE3-E68584CEFD6E}"/>
              </a:ext>
            </a:extLst>
          </p:cNvPr>
          <p:cNvSpPr txBox="1"/>
          <p:nvPr/>
        </p:nvSpPr>
        <p:spPr>
          <a:xfrm>
            <a:off x="2673781" y="535878"/>
            <a:ext cx="68444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200" b="1" i="1" dirty="0">
                <a:solidFill>
                  <a:schemeClr val="bg1"/>
                </a:solidFill>
              </a:rPr>
              <a:t>Referéndum o plebiscito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05A989E-3FC9-6A4D-897C-AAA115A8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9" y="5990668"/>
            <a:ext cx="1723515" cy="3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76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94eee30-2451-49be-a996-92a27f6a2e89">7QDC35W4DDSW-919843043-1593</_dlc_DocId>
    <_dlc_DocIdUrl xmlns="d94eee30-2451-49be-a996-92a27f6a2e89">
      <Url>https://ieechihuahuaorgmx.sharepoint.com/sites/CapacitacionEC/_layouts/15/DocIdRedir.aspx?ID=7QDC35W4DDSW-919843043-1593</Url>
      <Description>7QDC35W4DDSW-919843043-1593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B6DC06B843E7A4AB8897DB027741A77" ma:contentTypeVersion="12" ma:contentTypeDescription="Crear nuevo documento." ma:contentTypeScope="" ma:versionID="9c8e9e0b93a0820a97fd35cc4f75ee73">
  <xsd:schema xmlns:xsd="http://www.w3.org/2001/XMLSchema" xmlns:xs="http://www.w3.org/2001/XMLSchema" xmlns:p="http://schemas.microsoft.com/office/2006/metadata/properties" xmlns:ns2="d94eee30-2451-49be-a996-92a27f6a2e89" xmlns:ns3="bc7938c3-7aea-44d1-84f7-bfbe73a548fb" targetNamespace="http://schemas.microsoft.com/office/2006/metadata/properties" ma:root="true" ma:fieldsID="c3ceae8fb7d71dac7fd305632d586cdc" ns2:_="" ns3:_="">
    <xsd:import namespace="d94eee30-2451-49be-a996-92a27f6a2e89"/>
    <xsd:import namespace="bc7938c3-7aea-44d1-84f7-bfbe73a548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4eee30-2451-49be-a996-92a27f6a2e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938c3-7aea-44d1-84f7-bfbe73a54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429FC97-A1A9-4849-BAA0-790D591638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6031B1-5A57-40D6-935E-B5481EE3AA1A}">
  <ds:schemaRefs>
    <ds:schemaRef ds:uri="d94eee30-2451-49be-a996-92a27f6a2e8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205EBF-10C5-4E5A-A419-CC06B8A22A45}">
  <ds:schemaRefs>
    <ds:schemaRef ds:uri="bc7938c3-7aea-44d1-84f7-bfbe73a548fb"/>
    <ds:schemaRef ds:uri="d94eee30-2451-49be-a996-92a27f6a2e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D6A25E6-F71B-4EEA-A07A-7693787AF5B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886</Words>
  <Application>Microsoft Office PowerPoint</Application>
  <PresentationFormat>Panorámica</PresentationFormat>
  <Paragraphs>122</Paragraphs>
  <Slides>14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Helvetica Neue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Marcela Oropesa Martínez</cp:lastModifiedBy>
  <cp:revision>143</cp:revision>
  <dcterms:created xsi:type="dcterms:W3CDTF">2021-08-19T00:03:09Z</dcterms:created>
  <dcterms:modified xsi:type="dcterms:W3CDTF">2022-06-09T20:39:30Z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0x0101008B6DC06B843E7A4AB8897DB027741A77</vt:lpwstr>
  </property>
  <property fmtid="{D5CDD505-2E9C-101B-9397-08002B2CF9AE}" pid="3" name="_dlc_DocIdItemGuid">
    <vt:lpwstr>e8bed840-e4f4-47c8-be31-115e0c4d8bb7</vt:lpwstr>
  </property>
</Properties>
</file>