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sldIdLst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orient="horz" pos="3748" userDrawn="1">
          <p15:clr>
            <a:srgbClr val="A4A3A4"/>
          </p15:clr>
        </p15:guide>
        <p15:guide id="25" orient="horz" pos="2364" userDrawn="1">
          <p15:clr>
            <a:srgbClr val="A4A3A4"/>
          </p15:clr>
        </p15:guide>
        <p15:guide id="26" orient="horz" pos="2137" userDrawn="1">
          <p15:clr>
            <a:srgbClr val="A4A3A4"/>
          </p15:clr>
        </p15:guide>
        <p15:guide id="27" orient="horz" pos="1684" userDrawn="1">
          <p15:clr>
            <a:srgbClr val="A4A3A4"/>
          </p15:clr>
        </p15:guide>
        <p15:guide id="28" orient="horz" pos="2840" userDrawn="1">
          <p15:clr>
            <a:srgbClr val="A4A3A4"/>
          </p15:clr>
        </p15:guide>
        <p15:guide id="31" orient="horz" pos="686" userDrawn="1">
          <p15:clr>
            <a:srgbClr val="A4A3A4"/>
          </p15:clr>
        </p15:guide>
        <p15:guide id="34" orient="horz" pos="1162" userDrawn="1">
          <p15:clr>
            <a:srgbClr val="A4A3A4"/>
          </p15:clr>
        </p15:guide>
        <p15:guide id="36" pos="302" userDrawn="1">
          <p15:clr>
            <a:srgbClr val="A4A3A4"/>
          </p15:clr>
        </p15:guide>
        <p15:guide id="39" orient="horz" pos="3294" userDrawn="1">
          <p15:clr>
            <a:srgbClr val="A4A3A4"/>
          </p15:clr>
        </p15:guide>
        <p15:guide id="40" pos="3840" userDrawn="1">
          <p15:clr>
            <a:srgbClr val="A4A3A4"/>
          </p15:clr>
        </p15:guide>
        <p15:guide id="41" pos="1209" userDrawn="1">
          <p15:clr>
            <a:srgbClr val="A4A3A4"/>
          </p15:clr>
        </p15:guide>
        <p15:guide id="42" pos="4044" userDrawn="1">
          <p15:clr>
            <a:srgbClr val="A4A3A4"/>
          </p15:clr>
        </p15:guide>
        <p15:guide id="43" pos="5586" userDrawn="1">
          <p15:clr>
            <a:srgbClr val="A4A3A4"/>
          </p15:clr>
        </p15:guide>
        <p15:guide id="44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FD9"/>
    <a:srgbClr val="DAC9E1"/>
    <a:srgbClr val="963988"/>
    <a:srgbClr val="A796C7"/>
    <a:srgbClr val="C195FD"/>
    <a:srgbClr val="CD88D6"/>
    <a:srgbClr val="95639A"/>
    <a:srgbClr val="B359B8"/>
    <a:srgbClr val="B95FBD"/>
    <a:srgbClr val="AA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649C6-4CBA-9ECD-E1FD-925CA234E46D}" v="2" dt="2022-03-28T22:04:28.973"/>
    <p1510:client id="{44CA1EBA-18D2-9B40-93EA-72539DF91450}" v="53" dt="2022-03-11T19:45:35.003"/>
    <p1510:client id="{7C96F155-65F2-CBB8-0C16-6A8E567BDF6A}" v="48" dt="2022-05-06T19:26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1"/>
    <p:restoredTop sz="94637"/>
  </p:normalViewPr>
  <p:slideViewPr>
    <p:cSldViewPr snapToGrid="0">
      <p:cViewPr varScale="1">
        <p:scale>
          <a:sx n="85" d="100"/>
          <a:sy n="85" d="100"/>
        </p:scale>
        <p:origin x="1074" y="96"/>
      </p:cViewPr>
      <p:guideLst>
        <p:guide orient="horz" pos="550"/>
        <p:guide orient="horz" pos="3952"/>
        <p:guide pos="7401"/>
        <p:guide orient="horz" pos="1434"/>
        <p:guide orient="horz" pos="3748"/>
        <p:guide orient="horz" pos="2364"/>
        <p:guide orient="horz" pos="2137"/>
        <p:guide orient="horz" pos="1684"/>
        <p:guide orient="horz" pos="2840"/>
        <p:guide orient="horz" pos="686"/>
        <p:guide orient="horz" pos="1162"/>
        <p:guide pos="302"/>
        <p:guide orient="horz" pos="3294"/>
        <p:guide pos="3840"/>
        <p:guide pos="1209"/>
        <p:guide pos="4044"/>
        <p:guide pos="5586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3235-E3CD-4BB6-B811-F877A189CFA0}" type="datetimeFigureOut">
              <a:t>02/06/2022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19D9-7E63-4FF2-98FD-79E6AB15F9B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319D9-7E63-4FF2-98FD-79E6AB15F9BE}" type="slidenum"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70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319D9-7E63-4FF2-98FD-79E6AB15F9BE}" type="slidenum">
              <a:rPr lang="es-ES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688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0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6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9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70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2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7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6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9C3-2A1C-8447-A73E-53AC4CA977B1}" type="datetimeFigureOut">
              <a:rPr lang="es-ES_tradnl" smtClean="0"/>
              <a:t>02/06/2022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6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1.wdp"/><Relationship Id="rId18" Type="http://schemas.openxmlformats.org/officeDocument/2006/relationships/image" Target="../media/image2.png"/><Relationship Id="rId3" Type="http://schemas.microsoft.com/office/2007/relationships/hdphoto" Target="../media/hdphoto8.wdp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17" Type="http://schemas.microsoft.com/office/2007/relationships/hdphoto" Target="../media/hdphoto13.wdp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12.wdp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microsoft.com/office/2007/relationships/hdphoto" Target="../media/hdphoto10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9.wdp"/><Relationship Id="rId3" Type="http://schemas.microsoft.com/office/2007/relationships/hdphoto" Target="../media/hdphoto14.wdp"/><Relationship Id="rId7" Type="http://schemas.microsoft.com/office/2007/relationships/hdphoto" Target="../media/hdphoto16.wdp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7.wdp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F617-441C-490A-9972-4F20AC0A2D70}"/>
              </a:ext>
            </a:extLst>
          </p:cNvPr>
          <p:cNvSpPr txBox="1">
            <a:spLocks/>
          </p:cNvSpPr>
          <p:nvPr/>
        </p:nvSpPr>
        <p:spPr>
          <a:xfrm>
            <a:off x="444821" y="448590"/>
            <a:ext cx="93293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rgbClr val="B574BA"/>
                </a:solidFill>
                <a:latin typeface="+mn-lt"/>
              </a:rPr>
              <a:t> </a:t>
            </a:r>
            <a:br>
              <a:rPr lang="es-MX" sz="2800" b="1" dirty="0">
                <a:solidFill>
                  <a:srgbClr val="B574BA"/>
                </a:solidFill>
                <a:latin typeface="+mn-lt"/>
              </a:rPr>
            </a:br>
            <a:r>
              <a:rPr lang="es-ES" sz="2800" b="1" dirty="0">
                <a:solidFill>
                  <a:srgbClr val="B574BA"/>
                </a:solidFill>
                <a:latin typeface="+mn-lt"/>
              </a:rPr>
              <a:t>Solicitud de inicio, se debe presentar por escrito ante oficialía de partes del IEE y debe contener (1)</a:t>
            </a:r>
            <a:r>
              <a:rPr lang="es-MX" sz="2800" b="1" dirty="0">
                <a:solidFill>
                  <a:srgbClr val="B574BA"/>
                </a:solidFill>
                <a:latin typeface="+mn-lt"/>
              </a:rPr>
              <a:t>:</a:t>
            </a:r>
            <a:br>
              <a:rPr lang="es-MX" sz="2800" b="1" dirty="0">
                <a:solidFill>
                  <a:srgbClr val="B574BA"/>
                </a:solidFill>
                <a:latin typeface="+mn-lt"/>
              </a:rPr>
            </a:br>
            <a:endParaRPr lang="es-MX" sz="2800" b="1" dirty="0">
              <a:solidFill>
                <a:srgbClr val="B574BA"/>
              </a:solidFill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5445421" y="6046459"/>
            <a:ext cx="632949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20, LPC y 24, Lineamiento de Participación Ciudadana del IEE </a:t>
            </a:r>
            <a:endParaRPr lang="es-MX" sz="1500" dirty="0">
              <a:solidFill>
                <a:srgbClr val="B574BA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089236" y="1679340"/>
            <a:ext cx="10056519" cy="4080604"/>
            <a:chOff x="1089236" y="1555770"/>
            <a:chExt cx="10056519" cy="4080604"/>
          </a:xfrm>
        </p:grpSpPr>
        <p:sp>
          <p:nvSpPr>
            <p:cNvPr id="6" name="Rectángulo 5"/>
            <p:cNvSpPr/>
            <p:nvPr/>
          </p:nvSpPr>
          <p:spPr>
            <a:xfrm>
              <a:off x="1215690" y="1555770"/>
              <a:ext cx="9930065" cy="4080604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nombre completo, firma y copia legible de la credencial para votar de la o las personas solicitantes, nombrando un representante común;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instrumento de participación política solicitado;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propósito y motivación del uso del instrumento;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domicilio ubicado en el Estado, para oír y recibir notificaciones, así como las personas autorizadas para tal efecto;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cuenta de correo electrónico, para notificaciones electrónicas;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acto y autoridad implicada;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persona encargada de la administración de los recursos;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  <a:buClr>
                  <a:srgbClr val="5FBFBA"/>
                </a:buClr>
              </a:pPr>
              <a:r>
                <a:rPr lang="es-MX" sz="2100">
                  <a:solidFill>
                    <a:srgbClr val="555553"/>
                  </a:solidFill>
                </a:rPr>
                <a:t>cuentas de redes sociales utilizadas para difundir mensajes a la ciudadanía;</a:t>
              </a:r>
            </a:p>
            <a:p>
              <a:pPr>
                <a:lnSpc>
                  <a:spcPts val="1000"/>
                </a:lnSpc>
                <a:buClr>
                  <a:srgbClr val="5FBFBA"/>
                </a:buClr>
              </a:pPr>
              <a:endParaRPr lang="es-MX" sz="2100">
                <a:solidFill>
                  <a:srgbClr val="555553"/>
                </a:solidFill>
              </a:endParaRPr>
            </a:p>
            <a:p>
              <a:pPr>
                <a:lnSpc>
                  <a:spcPts val="2100"/>
                </a:lnSpc>
              </a:pPr>
              <a:r>
                <a:rPr lang="es-MX" sz="2100" i="1">
                  <a:solidFill>
                    <a:srgbClr val="555553"/>
                  </a:solidFill>
                </a:rPr>
                <a:t>… (continúa)</a:t>
              </a:r>
              <a:endParaRPr lang="es-MX" sz="2100" i="1">
                <a:solidFill>
                  <a:srgbClr val="555553"/>
                </a:solidFill>
                <a:cs typeface="Calibri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1089236" y="1687968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/>
                <a:t> v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1089236" y="2336085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Elipse 8"/>
            <p:cNvSpPr/>
            <p:nvPr/>
          </p:nvSpPr>
          <p:spPr>
            <a:xfrm>
              <a:off x="1089236" y="2744454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1089236" y="3130879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1089236" y="3788627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1089236" y="4194163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Elipse 12"/>
            <p:cNvSpPr/>
            <p:nvPr/>
          </p:nvSpPr>
          <p:spPr>
            <a:xfrm>
              <a:off x="1089236" y="4591239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Elipse 13"/>
            <p:cNvSpPr/>
            <p:nvPr/>
          </p:nvSpPr>
          <p:spPr>
            <a:xfrm>
              <a:off x="1089236" y="4981302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1FF3F60A-E440-5940-9DF1-2BDAEA53E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9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251228" y="1443333"/>
            <a:ext cx="6096000" cy="13326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2800" b="1" dirty="0">
                <a:solidFill>
                  <a:srgbClr val="8A6EB4"/>
                </a:solidFill>
              </a:rPr>
              <a:t>¿Cuándo se realizará la consulta de </a:t>
            </a:r>
            <a:r>
              <a:rPr lang="es-MX" sz="2800" b="1" i="1" dirty="0">
                <a:solidFill>
                  <a:srgbClr val="AA57AA"/>
                </a:solidFill>
              </a:rPr>
              <a:t>referéndum</a:t>
            </a:r>
            <a:r>
              <a:rPr lang="es-MX" sz="2800" b="1" i="1" dirty="0">
                <a:solidFill>
                  <a:srgbClr val="8A6EB4"/>
                </a:solidFill>
              </a:rPr>
              <a:t>, </a:t>
            </a:r>
            <a:r>
              <a:rPr lang="es-MX" sz="2800" b="1" i="1" dirty="0">
                <a:solidFill>
                  <a:srgbClr val="AA57AA"/>
                </a:solidFill>
              </a:rPr>
              <a:t>plebiscito</a:t>
            </a:r>
            <a:r>
              <a:rPr lang="es-MX" sz="2800" b="1" i="1" dirty="0">
                <a:solidFill>
                  <a:srgbClr val="8A6EB4"/>
                </a:solidFill>
              </a:rPr>
              <a:t> o </a:t>
            </a:r>
            <a:r>
              <a:rPr lang="es-MX" sz="2800" b="1" i="1" dirty="0">
                <a:solidFill>
                  <a:srgbClr val="AA57AA"/>
                </a:solidFill>
              </a:rPr>
              <a:t>revocación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sz="2800" b="1" i="1" dirty="0">
                <a:solidFill>
                  <a:srgbClr val="AA57AA"/>
                </a:solidFill>
              </a:rPr>
              <a:t>de mandato</a:t>
            </a:r>
            <a:r>
              <a:rPr lang="es-MX" sz="2800" b="1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E381B8-FAA4-564C-AB06-52F76ACE9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B3519B-B6E4-D747-8372-CF04248F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A43A092-001A-7149-A379-765ABF670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5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4CCE2A9-E3BA-4FF5-8609-94A04E5EF264}"/>
              </a:ext>
            </a:extLst>
          </p:cNvPr>
          <p:cNvSpPr txBox="1">
            <a:spLocks/>
          </p:cNvSpPr>
          <p:nvPr/>
        </p:nvSpPr>
        <p:spPr>
          <a:xfrm>
            <a:off x="5740126" y="1538105"/>
            <a:ext cx="5458815" cy="1007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es-MX" sz="2200" b="1">
                <a:solidFill>
                  <a:srgbClr val="B574BA"/>
                </a:solidFill>
              </a:rPr>
              <a:t>Simultáneamente a una jornada electoral</a:t>
            </a:r>
            <a:r>
              <a:rPr lang="es-MX" sz="2200">
                <a:solidFill>
                  <a:schemeClr val="tx1">
                    <a:lumMod val="65000"/>
                    <a:lumOff val="35000"/>
                  </a:schemeClr>
                </a:solidFill>
              </a:rPr>
              <a:t>, si se solicita a más tardar 180 días naturales antes de la jornada electoral.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10AD95-952A-4459-B58E-D28C927A620D}"/>
              </a:ext>
            </a:extLst>
          </p:cNvPr>
          <p:cNvSpPr txBox="1"/>
          <p:nvPr/>
        </p:nvSpPr>
        <p:spPr>
          <a:xfrm>
            <a:off x="5740126" y="2643644"/>
            <a:ext cx="5458815" cy="1262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just" defTabSz="91443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/>
            </a:lvl1pPr>
            <a:lvl2pPr marL="685825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42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60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77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94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911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128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345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s-MX" sz="2200">
                <a:solidFill>
                  <a:srgbClr val="B574BA"/>
                </a:solidFill>
              </a:rPr>
              <a:t>Dentro de los 90 días naturales siguientes a la emisión de la convocatoria</a:t>
            </a:r>
            <a:r>
              <a:rPr lang="es-MX" sz="2200" b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s-MX" sz="22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MX" sz="2200" b="0">
                <a:solidFill>
                  <a:schemeClr val="tx1">
                    <a:lumMod val="65000"/>
                    <a:lumOff val="35000"/>
                  </a:schemeClr>
                </a:solidFill>
              </a:rPr>
              <a:t>si se solicita en año no electoral o treinta días después de la jornada electoral.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6565320" y="3865166"/>
            <a:ext cx="52143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Arts. 32, LPC</a:t>
            </a:r>
            <a:endParaRPr lang="es-MX" sz="1500" dirty="0">
              <a:solidFill>
                <a:srgbClr val="B574BA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E330DD-CCC8-4D3B-8BFD-14311C1EF3FB}"/>
              </a:ext>
            </a:extLst>
          </p:cNvPr>
          <p:cNvSpPr txBox="1"/>
          <p:nvPr/>
        </p:nvSpPr>
        <p:spPr>
          <a:xfrm>
            <a:off x="1703388" y="4584655"/>
            <a:ext cx="8813800" cy="99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 algn="just" defTabSz="91443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/>
            </a:lvl1pPr>
            <a:lvl2pPr marL="685825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42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60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77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94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911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128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345" indent="-228608" defTabSz="914434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s-MX" sz="2200" b="0">
                <a:solidFill>
                  <a:srgbClr val="555553"/>
                </a:solidFill>
              </a:rPr>
              <a:t>El CE podrá acordar la realización de una jornada conjunta para distintos instrumentos que se presenten dentro de un determinado periodo, así mismo podrá acumular solicitudes de inicio similares.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3D26136-E931-4B96-B58B-2814F95B7934}"/>
              </a:ext>
            </a:extLst>
          </p:cNvPr>
          <p:cNvSpPr/>
          <p:nvPr/>
        </p:nvSpPr>
        <p:spPr>
          <a:xfrm>
            <a:off x="6156704" y="6067452"/>
            <a:ext cx="56180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19, Lineamiento de Participación Ciudadana del IEE</a:t>
            </a:r>
            <a:endParaRPr lang="es-MX" sz="1500" dirty="0">
              <a:solidFill>
                <a:srgbClr val="B574BA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8" y="1212927"/>
            <a:ext cx="4910285" cy="28032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D4134CA-0CFE-EF41-B78E-B3D45F3F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54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F617-441C-490A-9972-4F20AC0A2D70}"/>
              </a:ext>
            </a:extLst>
          </p:cNvPr>
          <p:cNvSpPr txBox="1">
            <a:spLocks/>
          </p:cNvSpPr>
          <p:nvPr/>
        </p:nvSpPr>
        <p:spPr>
          <a:xfrm>
            <a:off x="444805" y="399005"/>
            <a:ext cx="9843247" cy="1013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rgbClr val="B574BA"/>
                </a:solidFill>
                <a:latin typeface="+mn-lt"/>
              </a:rPr>
              <a:t>… </a:t>
            </a:r>
            <a:r>
              <a:rPr lang="es-ES" sz="2800" b="1" dirty="0">
                <a:solidFill>
                  <a:srgbClr val="B574BA"/>
                </a:solidFill>
                <a:latin typeface="+mn-lt"/>
              </a:rPr>
              <a:t>solicitud de inicio debe contener (2)</a:t>
            </a:r>
            <a:r>
              <a:rPr lang="es-MX" sz="2800" b="1" dirty="0">
                <a:solidFill>
                  <a:srgbClr val="B574BA"/>
                </a:solidFill>
                <a:latin typeface="+mn-lt"/>
              </a:rPr>
              <a:t>:</a:t>
            </a:r>
            <a:br>
              <a:rPr lang="es-MX" sz="2800" b="1" dirty="0">
                <a:solidFill>
                  <a:srgbClr val="B574BA"/>
                </a:solidFill>
                <a:latin typeface="+mn-lt"/>
              </a:rPr>
            </a:br>
            <a:endParaRPr lang="es-MX" sz="2800" b="1" dirty="0">
              <a:solidFill>
                <a:srgbClr val="B574BA"/>
              </a:solidFill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48972" y="6057773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Arts. 37 y otros, LPC</a:t>
            </a:r>
            <a:endParaRPr lang="es-MX" sz="1500">
              <a:solidFill>
                <a:srgbClr val="B574BA"/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741880" y="1486703"/>
            <a:ext cx="5565987" cy="447705"/>
            <a:chOff x="741880" y="1214852"/>
            <a:chExt cx="5565987" cy="447705"/>
          </a:xfrm>
        </p:grpSpPr>
        <p:sp>
          <p:nvSpPr>
            <p:cNvPr id="5" name="Rectángulo 4"/>
            <p:cNvSpPr/>
            <p:nvPr/>
          </p:nvSpPr>
          <p:spPr>
            <a:xfrm>
              <a:off x="1222372" y="1237825"/>
              <a:ext cx="5085495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lo que se somete a consulta ciudadana:</a:t>
              </a: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741880" y="1214852"/>
              <a:ext cx="486029" cy="434868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2109802" y="2327192"/>
            <a:ext cx="8205773" cy="2985433"/>
            <a:chOff x="2109802" y="1981199"/>
            <a:chExt cx="8205773" cy="2985433"/>
          </a:xfrm>
        </p:grpSpPr>
        <p:sp>
          <p:nvSpPr>
            <p:cNvPr id="7" name="CuadroTexto 6"/>
            <p:cNvSpPr txBox="1"/>
            <p:nvPr/>
          </p:nvSpPr>
          <p:spPr>
            <a:xfrm>
              <a:off x="2243138" y="1981199"/>
              <a:ext cx="8072437" cy="29854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lvl="1" defTabSz="1076325">
                <a:lnSpc>
                  <a:spcPts val="2600"/>
                </a:lnSpc>
                <a:spcBef>
                  <a:spcPct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Ley o parte de una ley.</a:t>
              </a:r>
            </a:p>
            <a:p>
              <a:pPr marL="0" lvl="1" defTabSz="1076325">
                <a:lnSpc>
                  <a:spcPts val="1200"/>
                </a:lnSpc>
                <a:spcBef>
                  <a:spcPct val="0"/>
                </a:spcBef>
                <a:buClr>
                  <a:srgbClr val="5FBFBA"/>
                </a:buClr>
              </a:pPr>
              <a:endParaRPr lang="es-MX" sz="2400">
                <a:solidFill>
                  <a:srgbClr val="555553"/>
                </a:solidFill>
              </a:endParaRPr>
            </a:p>
            <a:p>
              <a:pPr marL="0" lvl="1" defTabSz="1076325">
                <a:lnSpc>
                  <a:spcPts val="2600"/>
                </a:lnSpc>
                <a:spcBef>
                  <a:spcPct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Reglamento o disposición administrativa.</a:t>
              </a:r>
            </a:p>
            <a:p>
              <a:pPr marL="0" lvl="1" defTabSz="1076325">
                <a:lnSpc>
                  <a:spcPts val="1200"/>
                </a:lnSpc>
                <a:spcBef>
                  <a:spcPct val="0"/>
                </a:spcBef>
                <a:buClr>
                  <a:srgbClr val="5FBFBA"/>
                </a:buClr>
              </a:pPr>
              <a:endParaRPr lang="es-MX" sz="2400">
                <a:solidFill>
                  <a:srgbClr val="555553"/>
                </a:solidFill>
              </a:endParaRPr>
            </a:p>
            <a:p>
              <a:pPr marL="0" lvl="1" defTabSz="1076325">
                <a:lnSpc>
                  <a:spcPts val="2600"/>
                </a:lnSpc>
                <a:spcBef>
                  <a:spcPct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Acción o disposición general de la autoridad.</a:t>
              </a:r>
            </a:p>
            <a:p>
              <a:pPr marL="0" lvl="1" defTabSz="1076325">
                <a:lnSpc>
                  <a:spcPts val="1200"/>
                </a:lnSpc>
                <a:spcBef>
                  <a:spcPct val="0"/>
                </a:spcBef>
                <a:buClr>
                  <a:srgbClr val="5FBFBA"/>
                </a:buClr>
              </a:pPr>
              <a:endParaRPr lang="es-MX" sz="2400">
                <a:solidFill>
                  <a:srgbClr val="555553"/>
                </a:solidFill>
              </a:endParaRPr>
            </a:p>
            <a:p>
              <a:pPr marL="0" lvl="1" defTabSz="1076325">
                <a:lnSpc>
                  <a:spcPts val="2600"/>
                </a:lnSpc>
                <a:spcBef>
                  <a:spcPct val="0"/>
                </a:spcBef>
                <a:buClr>
                  <a:srgbClr val="5FBFBA"/>
                </a:buClr>
              </a:pPr>
              <a:r>
                <a:rPr lang="es-MX" sz="2400">
                  <a:solidFill>
                    <a:srgbClr val="555553"/>
                  </a:solidFill>
                </a:rPr>
                <a:t>Cargo y el nombre de quien se pretende revocar mandato, si este es el instrumento solicitado.</a:t>
              </a:r>
            </a:p>
            <a:p>
              <a:pPr marL="711200" lvl="1" defTabSz="1076325">
                <a:lnSpc>
                  <a:spcPts val="1200"/>
                </a:lnSpc>
                <a:spcBef>
                  <a:spcPct val="0"/>
                </a:spcBef>
              </a:pPr>
              <a:endParaRPr lang="es-MX" sz="2400">
                <a:solidFill>
                  <a:srgbClr val="555553"/>
                </a:solidFill>
              </a:endParaRPr>
            </a:p>
            <a:p>
              <a:pPr lvl="0" defTabSz="1076325">
                <a:lnSpc>
                  <a:spcPts val="2600"/>
                </a:lnSpc>
                <a:spcBef>
                  <a:spcPct val="0"/>
                </a:spcBef>
              </a:pPr>
              <a:r>
                <a:rPr lang="es-MX" sz="2100" i="1">
                  <a:solidFill>
                    <a:srgbClr val="555553"/>
                  </a:solidFill>
                </a:rPr>
                <a:t>… (continúa)</a:t>
              </a:r>
              <a:endParaRPr lang="es-MX" sz="2100" i="1">
                <a:solidFill>
                  <a:srgbClr val="555553"/>
                </a:solidFill>
                <a:cs typeface="Calibri"/>
              </a:endParaRPr>
            </a:p>
            <a:p>
              <a:endParaRPr lang="es-ES_tradnl"/>
            </a:p>
          </p:txBody>
        </p:sp>
        <p:sp>
          <p:nvSpPr>
            <p:cNvPr id="8" name="Elipse 7"/>
            <p:cNvSpPr/>
            <p:nvPr/>
          </p:nvSpPr>
          <p:spPr>
            <a:xfrm>
              <a:off x="2109802" y="2112189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Elipse 9"/>
            <p:cNvSpPr/>
            <p:nvPr/>
          </p:nvSpPr>
          <p:spPr>
            <a:xfrm>
              <a:off x="2109802" y="2606682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Elipse 10"/>
            <p:cNvSpPr/>
            <p:nvPr/>
          </p:nvSpPr>
          <p:spPr>
            <a:xfrm>
              <a:off x="2109802" y="3089139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Elipse 11"/>
            <p:cNvSpPr/>
            <p:nvPr/>
          </p:nvSpPr>
          <p:spPr>
            <a:xfrm>
              <a:off x="2109802" y="3567939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18DED60-F0FE-C04C-9AC1-B66982AD7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1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3779990" y="3289250"/>
            <a:ext cx="72027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600" dirty="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Art. 21 LPC, y 30 Lineamiento de Participación Ciudadana del IEE </a:t>
            </a:r>
            <a:endParaRPr lang="es-MX" sz="1600" dirty="0">
              <a:solidFill>
                <a:srgbClr val="B574BA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B3B727-D101-4D78-8414-A7206DAF51B7}"/>
              </a:ext>
            </a:extLst>
          </p:cNvPr>
          <p:cNvSpPr/>
          <p:nvPr/>
        </p:nvSpPr>
        <p:spPr>
          <a:xfrm>
            <a:off x="4429351" y="6058816"/>
            <a:ext cx="73588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Art. 21 LPC, y 27 Lineamiento de Participación Ciudadana del IEE </a:t>
            </a:r>
            <a:endParaRPr lang="es-MX" sz="1500" dirty="0">
              <a:solidFill>
                <a:srgbClr val="B574BA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100F617-441C-490A-9972-4F20AC0A2D70}"/>
              </a:ext>
            </a:extLst>
          </p:cNvPr>
          <p:cNvSpPr txBox="1">
            <a:spLocks/>
          </p:cNvSpPr>
          <p:nvPr/>
        </p:nvSpPr>
        <p:spPr>
          <a:xfrm>
            <a:off x="444805" y="465352"/>
            <a:ext cx="9843247" cy="539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rgbClr val="B574BA"/>
                </a:solidFill>
                <a:latin typeface="+mn-lt"/>
              </a:rPr>
              <a:t>… </a:t>
            </a:r>
            <a:r>
              <a:rPr lang="es-ES" sz="2800" b="1" dirty="0">
                <a:solidFill>
                  <a:srgbClr val="B574BA"/>
                </a:solidFill>
                <a:latin typeface="+mn-lt"/>
              </a:rPr>
              <a:t>solicitud de inicio debe contener (3)</a:t>
            </a:r>
            <a:r>
              <a:rPr lang="es-MX" sz="2800" b="1" dirty="0">
                <a:solidFill>
                  <a:srgbClr val="B574BA"/>
                </a:solidFill>
                <a:latin typeface="+mn-lt"/>
              </a:rPr>
              <a:t>: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1844643" y="4031271"/>
            <a:ext cx="8526578" cy="1436905"/>
            <a:chOff x="1844643" y="3821202"/>
            <a:chExt cx="8526578" cy="1436905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5289072-A29B-4BDE-8BD8-4FF950D0DFB8}"/>
                </a:ext>
              </a:extLst>
            </p:cNvPr>
            <p:cNvSpPr txBox="1"/>
            <p:nvPr/>
          </p:nvSpPr>
          <p:spPr>
            <a:xfrm>
              <a:off x="1963660" y="3821202"/>
              <a:ext cx="8295156" cy="143690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>
              <a:spAutoFit/>
            </a:bodyPr>
            <a:lstStyle/>
            <a:p>
              <a:pPr lvl="0" algn="just" defTabSz="1422400">
                <a:lnSpc>
                  <a:spcPts val="2400"/>
                </a:lnSpc>
                <a:spcBef>
                  <a:spcPct val="0"/>
                </a:spcBef>
              </a:pPr>
              <a:r>
                <a:rPr lang="es-MX" sz="2200">
                  <a:solidFill>
                    <a:srgbClr val="555553"/>
                  </a:solidFill>
                </a:rPr>
                <a:t>Deberá ser formulada en términos objetivos, en sentido claro y preciso, sin tecnicismos, refiriendo directamente al acto o ley objeto de la consulta, contener un solo enunciado, no contener posicionamiento y ningún tipo de juicio valorativo.</a:t>
              </a:r>
            </a:p>
          </p:txBody>
        </p:sp>
        <p:sp>
          <p:nvSpPr>
            <p:cNvPr id="12" name="Rectángulo redondeado 11"/>
            <p:cNvSpPr/>
            <p:nvPr/>
          </p:nvSpPr>
          <p:spPr>
            <a:xfrm>
              <a:off x="1844643" y="3823702"/>
              <a:ext cx="8526578" cy="1434405"/>
            </a:xfrm>
            <a:prstGeom prst="roundRect">
              <a:avLst>
                <a:gd name="adj" fmla="val 8793"/>
              </a:avLst>
            </a:prstGeom>
            <a:noFill/>
            <a:ln w="19050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1580238" y="2309169"/>
            <a:ext cx="8292633" cy="707886"/>
            <a:chOff x="1580238" y="2037315"/>
            <a:chExt cx="8292633" cy="707886"/>
          </a:xfrm>
        </p:grpSpPr>
        <p:sp>
          <p:nvSpPr>
            <p:cNvPr id="10" name="CuadroTexto 9"/>
            <p:cNvSpPr txBox="1"/>
            <p:nvPr/>
          </p:nvSpPr>
          <p:spPr>
            <a:xfrm>
              <a:off x="1716067" y="2037315"/>
              <a:ext cx="8156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es-MX" sz="2200">
                  <a:solidFill>
                    <a:srgbClr val="555553"/>
                  </a:solidFill>
                </a:rPr>
                <a:t>El IEE podrá replantear la manera como está la pregunta, en acuerdo con la o el solicitante.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1580238" y="2165390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/>
                <a:t> v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E18BACF-C465-EA4D-8BBA-B706B85BDAE6}"/>
              </a:ext>
            </a:extLst>
          </p:cNvPr>
          <p:cNvGrpSpPr/>
          <p:nvPr/>
        </p:nvGrpSpPr>
        <p:grpSpPr>
          <a:xfrm>
            <a:off x="741880" y="1486703"/>
            <a:ext cx="9645028" cy="738740"/>
            <a:chOff x="741880" y="1486703"/>
            <a:chExt cx="9645028" cy="738740"/>
          </a:xfrm>
        </p:grpSpPr>
        <p:sp>
          <p:nvSpPr>
            <p:cNvPr id="9" name="CuadroTexto 8"/>
            <p:cNvSpPr txBox="1"/>
            <p:nvPr/>
          </p:nvSpPr>
          <p:spPr>
            <a:xfrm>
              <a:off x="1214578" y="1517557"/>
              <a:ext cx="9172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</a:pPr>
              <a:r>
                <a:rPr lang="es-MX" sz="2200">
                  <a:solidFill>
                    <a:srgbClr val="555553"/>
                  </a:solidFill>
                </a:rPr>
                <a:t>redacción de la pregunta que se hará a la ciudadanía en la boleta de votación, redactada para que se pueda votar </a:t>
              </a:r>
              <a:r>
                <a:rPr lang="es-MX" sz="2200" b="1">
                  <a:solidFill>
                    <a:srgbClr val="555553"/>
                  </a:solidFill>
                </a:rPr>
                <a:t>SI </a:t>
              </a:r>
              <a:r>
                <a:rPr lang="es-MX" sz="2200">
                  <a:solidFill>
                    <a:srgbClr val="555553"/>
                  </a:solidFill>
                </a:rPr>
                <a:t>o</a:t>
              </a:r>
              <a:r>
                <a:rPr lang="es-MX" sz="2200" b="1">
                  <a:solidFill>
                    <a:srgbClr val="555553"/>
                  </a:solidFill>
                </a:rPr>
                <a:t> NO.</a:t>
              </a:r>
              <a:endParaRPr lang="es-MX" sz="2200">
                <a:solidFill>
                  <a:srgbClr val="555553"/>
                </a:solidFill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CBBD3DE-C2DE-8447-ADD8-03C7D805B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741880" y="1486703"/>
              <a:ext cx="486029" cy="434868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FD7265A6-2EB8-BB48-88F2-53A376072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251228" y="144333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8A6EB4"/>
                </a:solidFill>
              </a:rPr>
              <a:t>¿</a:t>
            </a:r>
            <a:r>
              <a:rPr lang="en-US" sz="2800" b="1" dirty="0" err="1">
                <a:solidFill>
                  <a:srgbClr val="8A6EB4"/>
                </a:solidFill>
              </a:rPr>
              <a:t>Qué</a:t>
            </a:r>
            <a:r>
              <a:rPr lang="en-US" sz="2800" b="1" dirty="0">
                <a:solidFill>
                  <a:srgbClr val="8A6EB4"/>
                </a:solidFill>
              </a:rPr>
              <a:t> </a:t>
            </a:r>
            <a:r>
              <a:rPr lang="en-US" sz="2800" b="1" dirty="0" err="1">
                <a:solidFill>
                  <a:srgbClr val="8A6EB4"/>
                </a:solidFill>
              </a:rPr>
              <a:t>procedimiento</a:t>
            </a:r>
            <a:r>
              <a:rPr lang="en-US" sz="2800" b="1" dirty="0">
                <a:solidFill>
                  <a:srgbClr val="8A6EB4"/>
                </a:solidFill>
              </a:rPr>
              <a:t> </a:t>
            </a:r>
            <a:r>
              <a:rPr lang="en-US" sz="2800" b="1" dirty="0" err="1">
                <a:solidFill>
                  <a:srgbClr val="8A6EB4"/>
                </a:solidFill>
              </a:rPr>
              <a:t>sigue</a:t>
            </a:r>
            <a:r>
              <a:rPr lang="en-US" sz="2800" b="1" dirty="0">
                <a:solidFill>
                  <a:srgbClr val="8A6EB4"/>
                </a:solidFill>
              </a:rPr>
              <a:t> la</a:t>
            </a:r>
          </a:p>
          <a:p>
            <a:pPr algn="ctr"/>
            <a:r>
              <a:rPr lang="en-US" sz="2800" b="1" dirty="0" err="1">
                <a:solidFill>
                  <a:srgbClr val="8A6EB4"/>
                </a:solidFill>
              </a:rPr>
              <a:t>solicitud</a:t>
            </a:r>
            <a:r>
              <a:rPr lang="en-US" sz="2800" b="1" dirty="0">
                <a:solidFill>
                  <a:srgbClr val="8A6EB4"/>
                </a:solidFill>
              </a:rPr>
              <a:t> </a:t>
            </a:r>
            <a:r>
              <a:rPr lang="en-US" sz="2800" b="1" dirty="0" err="1">
                <a:solidFill>
                  <a:srgbClr val="8A6EB4"/>
                </a:solidFill>
              </a:rPr>
              <a:t>ciudadana</a:t>
            </a:r>
            <a:r>
              <a:rPr lang="en-US" sz="2800" b="1" dirty="0">
                <a:solidFill>
                  <a:srgbClr val="8A6EB4"/>
                </a:solidFill>
              </a:rPr>
              <a:t> de </a:t>
            </a:r>
            <a:r>
              <a:rPr lang="en-US" sz="2800" b="1" dirty="0" err="1">
                <a:solidFill>
                  <a:srgbClr val="AA57AA"/>
                </a:solidFill>
              </a:rPr>
              <a:t>referéndum</a:t>
            </a:r>
            <a:r>
              <a:rPr lang="en-US" sz="2800" b="1" dirty="0">
                <a:solidFill>
                  <a:srgbClr val="8A6EB4"/>
                </a:solidFill>
              </a:rPr>
              <a:t>, </a:t>
            </a:r>
            <a:r>
              <a:rPr lang="en-US" sz="2800" b="1" dirty="0" err="1">
                <a:solidFill>
                  <a:srgbClr val="AA57AA"/>
                </a:solidFill>
              </a:rPr>
              <a:t>plebiscito</a:t>
            </a:r>
            <a:r>
              <a:rPr lang="en-US" sz="2800" b="1" dirty="0">
                <a:solidFill>
                  <a:srgbClr val="8A6EB4"/>
                </a:solidFill>
              </a:rPr>
              <a:t> o </a:t>
            </a:r>
            <a:r>
              <a:rPr lang="en-US" sz="2800" b="1" dirty="0" err="1">
                <a:solidFill>
                  <a:srgbClr val="AA57AA"/>
                </a:solidFill>
              </a:rPr>
              <a:t>revocación</a:t>
            </a:r>
            <a:r>
              <a:rPr lang="en-US" sz="2800" b="1" dirty="0">
                <a:solidFill>
                  <a:srgbClr val="AA57AA"/>
                </a:solidFill>
              </a:rPr>
              <a:t> de </a:t>
            </a:r>
            <a:r>
              <a:rPr lang="en-US" sz="2800" b="1" dirty="0" err="1">
                <a:solidFill>
                  <a:srgbClr val="AA57AA"/>
                </a:solidFill>
              </a:rPr>
              <a:t>mandato</a:t>
            </a:r>
            <a:r>
              <a:rPr lang="en-US" sz="2800" b="1" dirty="0">
                <a:solidFill>
                  <a:srgbClr val="8A6EB4"/>
                </a:solidFill>
              </a:rPr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31CD6D-618B-C046-81C0-0469B1BCB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5069BF-5798-394D-B678-8765AAF45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E83AA6-56E1-EB4E-9954-DE405DA2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Agrupar 47"/>
          <p:cNvGrpSpPr/>
          <p:nvPr/>
        </p:nvGrpSpPr>
        <p:grpSpPr>
          <a:xfrm>
            <a:off x="541338" y="500591"/>
            <a:ext cx="11109323" cy="5711424"/>
            <a:chOff x="246626" y="171920"/>
            <a:chExt cx="11303694" cy="5811352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62F723BC-E5E4-45C2-AF00-989DB3CA0906}"/>
                </a:ext>
              </a:extLst>
            </p:cNvPr>
            <p:cNvSpPr/>
            <p:nvPr/>
          </p:nvSpPr>
          <p:spPr>
            <a:xfrm>
              <a:off x="337103" y="1934556"/>
              <a:ext cx="1910859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44000" rIns="14400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Ciudadanía presenta ante IEE solicitud de inicio del instrumento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112F801-336C-4844-B2DA-BFD90A02036B}"/>
                </a:ext>
              </a:extLst>
            </p:cNvPr>
            <p:cNvSpPr/>
            <p:nvPr/>
          </p:nvSpPr>
          <p:spPr>
            <a:xfrm>
              <a:off x="2748619" y="2009358"/>
              <a:ext cx="1784556" cy="452432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Presidencia lo turna a Secretaría Ejecutiva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34C540C-8ACA-457C-BB25-3522E602549E}"/>
                </a:ext>
              </a:extLst>
            </p:cNvPr>
            <p:cNvSpPr/>
            <p:nvPr/>
          </p:nvSpPr>
          <p:spPr>
            <a:xfrm>
              <a:off x="5093512" y="1972665"/>
              <a:ext cx="1718586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44000" rIns="108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Secretaría Ejecutiva realiza revisión de requisitos formales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BACD2A6-FD32-4F06-A8DF-8CC8278725BA}"/>
                </a:ext>
              </a:extLst>
            </p:cNvPr>
            <p:cNvSpPr/>
            <p:nvPr/>
          </p:nvSpPr>
          <p:spPr>
            <a:xfrm>
              <a:off x="8626375" y="1108667"/>
              <a:ext cx="1142520" cy="272382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44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Se previene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4014E65-F247-4965-BCF3-F15E76920AE1}"/>
                </a:ext>
              </a:extLst>
            </p:cNvPr>
            <p:cNvSpPr/>
            <p:nvPr/>
          </p:nvSpPr>
          <p:spPr>
            <a:xfrm>
              <a:off x="8707949" y="1648263"/>
              <a:ext cx="1029340" cy="452432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Ciudadanía corrige</a:t>
              </a:r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50A46FAF-8DC4-46F6-93EA-4B1EB34C4981}"/>
                </a:ext>
              </a:extLst>
            </p:cNvPr>
            <p:cNvCxnSpPr>
              <a:cxnSpLocks/>
            </p:cNvCxnSpPr>
            <p:nvPr/>
          </p:nvCxnSpPr>
          <p:spPr>
            <a:xfrm>
              <a:off x="9228433" y="1364233"/>
              <a:ext cx="0" cy="245346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EC89DBB-B1A5-42DD-B346-3D255E846199}"/>
                </a:ext>
              </a:extLst>
            </p:cNvPr>
            <p:cNvSpPr txBox="1"/>
            <p:nvPr/>
          </p:nvSpPr>
          <p:spPr>
            <a:xfrm>
              <a:off x="5047842" y="507627"/>
              <a:ext cx="1784555" cy="36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700" b="1" dirty="0">
                  <a:solidFill>
                    <a:srgbClr val="963988"/>
                  </a:solidFill>
                </a:rPr>
                <a:t>5 días hábiles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E30C51C-8475-4DEB-9259-01C7B5BE3105}"/>
                </a:ext>
              </a:extLst>
            </p:cNvPr>
            <p:cNvSpPr txBox="1"/>
            <p:nvPr/>
          </p:nvSpPr>
          <p:spPr>
            <a:xfrm>
              <a:off x="8335392" y="2081733"/>
              <a:ext cx="1784555" cy="36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700" b="1">
                  <a:solidFill>
                    <a:srgbClr val="963988"/>
                  </a:solidFill>
                </a:rPr>
                <a:t>3 días hábiles</a:t>
              </a:r>
            </a:p>
          </p:txBody>
        </p:sp>
        <p:cxnSp>
          <p:nvCxnSpPr>
            <p:cNvPr id="10" name="Conector: angular 75">
              <a:extLst>
                <a:ext uri="{FF2B5EF4-FFF2-40B4-BE49-F238E27FC236}">
                  <a16:creationId xmlns:a16="http://schemas.microsoft.com/office/drawing/2014/main" id="{D9A922D6-971D-4A02-BBAE-E6C3790BF554}"/>
                </a:ext>
              </a:extLst>
            </p:cNvPr>
            <p:cNvCxnSpPr>
              <a:cxnSpLocks/>
            </p:cNvCxnSpPr>
            <p:nvPr/>
          </p:nvCxnSpPr>
          <p:spPr>
            <a:xfrm>
              <a:off x="9737289" y="1860629"/>
              <a:ext cx="780457" cy="542702"/>
            </a:xfrm>
            <a:prstGeom prst="bentConnector3">
              <a:avLst>
                <a:gd name="adj1" fmla="val 99332"/>
              </a:avLst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: angular 78">
              <a:extLst>
                <a:ext uri="{FF2B5EF4-FFF2-40B4-BE49-F238E27FC236}">
                  <a16:creationId xmlns:a16="http://schemas.microsoft.com/office/drawing/2014/main" id="{4FE1BE28-EEE6-40B0-BCB2-F89148593D47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rot="16200000" flipH="1">
              <a:off x="7532729" y="2167964"/>
              <a:ext cx="716008" cy="35332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06A242-ED00-44E5-9819-77FEE98CAE96}"/>
                </a:ext>
              </a:extLst>
            </p:cNvPr>
            <p:cNvSpPr/>
            <p:nvPr/>
          </p:nvSpPr>
          <p:spPr>
            <a:xfrm>
              <a:off x="7014697" y="2761071"/>
              <a:ext cx="2133258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72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Secretaría Ejecutiva revisa ausencia de impedimentos legales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C105E656-5FA0-432B-8BF7-DA8025C46F3A}"/>
                </a:ext>
              </a:extLst>
            </p:cNvPr>
            <p:cNvCxnSpPr>
              <a:cxnSpLocks/>
            </p:cNvCxnSpPr>
            <p:nvPr/>
          </p:nvCxnSpPr>
          <p:spPr>
            <a:xfrm>
              <a:off x="2344214" y="2198999"/>
              <a:ext cx="334597" cy="0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7FAF7B33-196B-42EE-BDED-0CE9FEF6E7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0225" y="1353064"/>
              <a:ext cx="535939" cy="161712"/>
            </a:xfrm>
            <a:prstGeom prst="straightConnector1">
              <a:avLst/>
            </a:prstGeom>
            <a:ln w="28575">
              <a:solidFill>
                <a:srgbClr val="B574B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30EFD479-59A6-4018-84A3-C1A754C7B5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87244" y="1673867"/>
              <a:ext cx="508920" cy="186806"/>
            </a:xfrm>
            <a:prstGeom prst="straightConnector1">
              <a:avLst/>
            </a:prstGeom>
            <a:ln w="28575">
              <a:solidFill>
                <a:srgbClr val="B574B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3551F4F3-1AA1-48ED-BB36-38AC90DE4ABA}"/>
                </a:ext>
              </a:extLst>
            </p:cNvPr>
            <p:cNvCxnSpPr>
              <a:cxnSpLocks/>
            </p:cNvCxnSpPr>
            <p:nvPr/>
          </p:nvCxnSpPr>
          <p:spPr>
            <a:xfrm>
              <a:off x="10531485" y="2906345"/>
              <a:ext cx="0" cy="262795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3234B245-5281-4439-9301-5682E019E389}"/>
                </a:ext>
              </a:extLst>
            </p:cNvPr>
            <p:cNvSpPr/>
            <p:nvPr/>
          </p:nvSpPr>
          <p:spPr>
            <a:xfrm>
              <a:off x="9648801" y="4434719"/>
              <a:ext cx="1901519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08000" rIns="72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Secretaría Ejecutiva realiza proyecto de improcedencia para CE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B4192A1-AFCF-49F4-B7CF-4D8CC94A005C}"/>
                </a:ext>
              </a:extLst>
            </p:cNvPr>
            <p:cNvSpPr txBox="1"/>
            <p:nvPr/>
          </p:nvSpPr>
          <p:spPr>
            <a:xfrm>
              <a:off x="9694627" y="3115249"/>
              <a:ext cx="1784555" cy="36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algn="ctr">
                <a:defRPr sz="12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</a:lstStyle>
            <a:p>
              <a:r>
                <a:rPr lang="es-MX" sz="1700" b="1" dirty="0">
                  <a:solidFill>
                    <a:srgbClr val="963988"/>
                  </a:solidFill>
                </a:rPr>
                <a:t>5 días hábiles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46B394E-8C7D-4B06-9B7E-83998FA49A56}"/>
                </a:ext>
              </a:extLst>
            </p:cNvPr>
            <p:cNvSpPr/>
            <p:nvPr/>
          </p:nvSpPr>
          <p:spPr>
            <a:xfrm>
              <a:off x="6900327" y="4545423"/>
              <a:ext cx="2365691" cy="452432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Secretaría Ejecutiva da vista a la autoridad implicada</a:t>
              </a:r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65E90A28-FC9C-40E9-89E4-2AF3C0FDCFC0}"/>
                </a:ext>
              </a:extLst>
            </p:cNvPr>
            <p:cNvCxnSpPr>
              <a:cxnSpLocks/>
            </p:cNvCxnSpPr>
            <p:nvPr/>
          </p:nvCxnSpPr>
          <p:spPr>
            <a:xfrm>
              <a:off x="8101483" y="3417896"/>
              <a:ext cx="0" cy="262795"/>
            </a:xfrm>
            <a:prstGeom prst="straightConnector1">
              <a:avLst/>
            </a:prstGeom>
            <a:ln w="28575">
              <a:solidFill>
                <a:srgbClr val="7777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FB9DEC5-1DAF-4FD4-84D7-5F8C2402442C}"/>
                </a:ext>
              </a:extLst>
            </p:cNvPr>
            <p:cNvSpPr/>
            <p:nvPr/>
          </p:nvSpPr>
          <p:spPr>
            <a:xfrm>
              <a:off x="6805135" y="5530840"/>
              <a:ext cx="3074011" cy="452432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324000" rIns="324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Autoridad implicada manifiesta lo que a su interés convenga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F91BFD4F-7C6D-454D-B2F3-897B990F123E}"/>
                </a:ext>
              </a:extLst>
            </p:cNvPr>
            <p:cNvSpPr txBox="1"/>
            <p:nvPr/>
          </p:nvSpPr>
          <p:spPr>
            <a:xfrm>
              <a:off x="7322992" y="5231223"/>
              <a:ext cx="1784555" cy="36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700" b="1" dirty="0">
                  <a:solidFill>
                    <a:srgbClr val="963988"/>
                  </a:solidFill>
                </a:rPr>
                <a:t>3 días hábiles</a:t>
              </a: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8321B754-2046-444A-8EEF-CB8E80E93BA7}"/>
                </a:ext>
              </a:extLst>
            </p:cNvPr>
            <p:cNvCxnSpPr>
              <a:cxnSpLocks/>
            </p:cNvCxnSpPr>
            <p:nvPr/>
          </p:nvCxnSpPr>
          <p:spPr>
            <a:xfrm>
              <a:off x="8121150" y="5030372"/>
              <a:ext cx="0" cy="262795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D737A6D-7445-47FE-82C3-98EFED31403F}"/>
                </a:ext>
              </a:extLst>
            </p:cNvPr>
            <p:cNvSpPr/>
            <p:nvPr/>
          </p:nvSpPr>
          <p:spPr>
            <a:xfrm>
              <a:off x="3259285" y="4501295"/>
              <a:ext cx="2133258" cy="812530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44000" rIns="216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Secretaría Ejecutiva elabora el proyecto de resolución, concluido el periodo de prevención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D334DF1E-4339-433C-9088-EDA632452B7F}"/>
                </a:ext>
              </a:extLst>
            </p:cNvPr>
            <p:cNvSpPr txBox="1"/>
            <p:nvPr/>
          </p:nvSpPr>
          <p:spPr>
            <a:xfrm>
              <a:off x="3495652" y="3292936"/>
              <a:ext cx="1784555" cy="36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700" b="1" dirty="0">
                  <a:solidFill>
                    <a:srgbClr val="963988"/>
                  </a:solidFill>
                </a:rPr>
                <a:t>10 días hábiles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D97A04CE-06BA-4FB4-9F18-011D4FC67D74}"/>
                </a:ext>
              </a:extLst>
            </p:cNvPr>
            <p:cNvSpPr/>
            <p:nvPr/>
          </p:nvSpPr>
          <p:spPr>
            <a:xfrm>
              <a:off x="246626" y="4469049"/>
              <a:ext cx="2599630" cy="812530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396000" rIns="396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Consejo Estatal emite la resolución que aprueba el inicio del instrumento (constancia) 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E90746FA-F990-47E0-A400-0B3FCADB3447}"/>
                </a:ext>
              </a:extLst>
            </p:cNvPr>
            <p:cNvCxnSpPr>
              <a:cxnSpLocks/>
            </p:cNvCxnSpPr>
            <p:nvPr/>
          </p:nvCxnSpPr>
          <p:spPr>
            <a:xfrm>
              <a:off x="8125540" y="1802483"/>
              <a:ext cx="372080" cy="0"/>
            </a:xfrm>
            <a:prstGeom prst="straightConnector1">
              <a:avLst/>
            </a:prstGeom>
            <a:ln w="28575">
              <a:solidFill>
                <a:srgbClr val="B574BA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: angular 159">
              <a:extLst>
                <a:ext uri="{FF2B5EF4-FFF2-40B4-BE49-F238E27FC236}">
                  <a16:creationId xmlns:a16="http://schemas.microsoft.com/office/drawing/2014/main" id="{71385484-1B52-4296-A5CF-44EBED7FED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7955" y="2647755"/>
              <a:ext cx="1163716" cy="40878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0511702E-427A-479B-A72B-037058254BA2}"/>
                </a:ext>
              </a:extLst>
            </p:cNvPr>
            <p:cNvCxnSpPr>
              <a:cxnSpLocks/>
            </p:cNvCxnSpPr>
            <p:nvPr/>
          </p:nvCxnSpPr>
          <p:spPr>
            <a:xfrm>
              <a:off x="2846256" y="4847054"/>
              <a:ext cx="310815" cy="0"/>
            </a:xfrm>
            <a:prstGeom prst="straightConnector1">
              <a:avLst/>
            </a:prstGeom>
            <a:ln w="28575">
              <a:solidFill>
                <a:srgbClr val="B574B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: angular 169">
              <a:extLst>
                <a:ext uri="{FF2B5EF4-FFF2-40B4-BE49-F238E27FC236}">
                  <a16:creationId xmlns:a16="http://schemas.microsoft.com/office/drawing/2014/main" id="{1579ACFC-0D82-4AE9-A54A-39A692420BB8}"/>
                </a:ext>
              </a:extLst>
            </p:cNvPr>
            <p:cNvCxnSpPr>
              <a:cxnSpLocks/>
            </p:cNvCxnSpPr>
            <p:nvPr/>
          </p:nvCxnSpPr>
          <p:spPr>
            <a:xfrm>
              <a:off x="5392543" y="4930153"/>
              <a:ext cx="1412592" cy="81305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B574B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540ADC-4F5C-48C2-92B7-AF4822201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880" b="77474" l="66398" r="82650">
                          <a14:foregroundMark x1="75110" y1="53516" x2="75110" y2="53516"/>
                          <a14:foregroundMark x1="77892" y1="60547" x2="77892" y2="60547"/>
                          <a14:foregroundMark x1="75622" y1="67578" x2="75622" y2="67578"/>
                          <a14:foregroundMark x1="77892" y1="67578" x2="77892" y2="67578"/>
                          <a14:foregroundMark x1="74597" y1="60417" x2="74597" y2="60417"/>
                          <a14:foregroundMark x1="79575" y1="72786" x2="79575" y2="72786"/>
                          <a14:foregroundMark x1="76867" y1="72005" x2="76867" y2="72005"/>
                          <a14:foregroundMark x1="73572" y1="67839" x2="73572" y2="67839"/>
                          <a14:foregroundMark x1="76281" y1="60156" x2="76281" y2="60156"/>
                          <a14:foregroundMark x1="73133" y1="45833" x2="73133" y2="45833"/>
                          <a14:foregroundMark x1="70644" y1="46094" x2="70644" y2="46094"/>
                          <a14:foregroundMark x1="68960" y1="46354" x2="68960" y2="46354"/>
                          <a14:foregroundMark x1="67643" y1="46354" x2="67643" y2="46354"/>
                          <a14:foregroundMark x1="67204" y1="49609" x2="67204" y2="49609"/>
                          <a14:foregroundMark x1="66984" y1="53385" x2="66984" y2="53385"/>
                          <a14:foregroundMark x1="67130" y1="56901" x2="67130" y2="56901"/>
                          <a14:foregroundMark x1="67204" y1="60156" x2="67204" y2="60156"/>
                          <a14:foregroundMark x1="66837" y1="64974" x2="66837" y2="64974"/>
                          <a14:foregroundMark x1="67204" y1="68359" x2="67204" y2="68359"/>
                          <a14:foregroundMark x1="66984" y1="71875" x2="66984" y2="71875"/>
                          <a14:foregroundMark x1="67130" y1="73958" x2="67130" y2="73958"/>
                          <a14:foregroundMark x1="68668" y1="75521" x2="68668" y2="75521"/>
                          <a14:foregroundMark x1="70425" y1="74870" x2="71083" y2="74609"/>
                          <a14:foregroundMark x1="72474" y1="75130" x2="72474" y2="75130"/>
                          <a14:foregroundMark x1="74744" y1="75130" x2="74744" y2="75130"/>
                          <a14:foregroundMark x1="76940" y1="75391" x2="76940" y2="75391"/>
                          <a14:foregroundMark x1="78917" y1="75521" x2="78917" y2="75521"/>
                          <a14:foregroundMark x1="80820" y1="74870" x2="80820" y2="74870"/>
                          <a14:foregroundMark x1="81479" y1="47005" x2="81479" y2="47005"/>
                          <a14:foregroundMark x1="81186" y1="51172" x2="81186" y2="51172"/>
                          <a14:backgroundMark x1="70644" y1="52865" x2="70644" y2="52865"/>
                          <a14:backgroundMark x1="70425" y1="60417" x2="70425" y2="60417"/>
                          <a14:backgroundMark x1="71303" y1="59375" x2="71303" y2="59375"/>
                          <a14:backgroundMark x1="70644" y1="57552" x2="70644" y2="57552"/>
                          <a14:backgroundMark x1="72255" y1="54688" x2="72255" y2="54688"/>
                          <a14:backgroundMark x1="72621" y1="51172" x2="72621" y2="51172"/>
                          <a14:backgroundMark x1="71083" y1="66276" x2="71083" y2="66276"/>
                          <a14:backgroundMark x1="71303" y1="63932" x2="71303" y2="63932"/>
                        </a14:backgroundRemoval>
                      </a14:imgEffect>
                    </a14:imgLayer>
                  </a14:imgProps>
                </a:ext>
              </a:extLst>
            </a:blip>
            <a:srcRect l="66390" t="44270" r="17575" b="22066"/>
            <a:stretch/>
          </p:blipFill>
          <p:spPr>
            <a:xfrm>
              <a:off x="866623" y="998927"/>
              <a:ext cx="751078" cy="886492"/>
            </a:xfrm>
            <a:prstGeom prst="rect">
              <a:avLst/>
            </a:prstGeom>
          </p:spPr>
        </p:pic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D81798B9-6990-4E8A-B6E9-E79FD825838B}"/>
                </a:ext>
              </a:extLst>
            </p:cNvPr>
            <p:cNvCxnSpPr>
              <a:cxnSpLocks/>
            </p:cNvCxnSpPr>
            <p:nvPr/>
          </p:nvCxnSpPr>
          <p:spPr>
            <a:xfrm>
              <a:off x="4662295" y="2190979"/>
              <a:ext cx="334597" cy="0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Agrupar 30"/>
            <p:cNvGrpSpPr/>
            <p:nvPr/>
          </p:nvGrpSpPr>
          <p:grpSpPr>
            <a:xfrm>
              <a:off x="7508451" y="1099977"/>
              <a:ext cx="411239" cy="886645"/>
              <a:chOff x="7508451" y="1099977"/>
              <a:chExt cx="411239" cy="886645"/>
            </a:xfrm>
          </p:grpSpPr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4948E755-4B22-4120-8867-9386006D05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7355" b="39605" l="34111" r="43111"/>
                        </a14:imgEffect>
                      </a14:imgLayer>
                    </a14:imgProps>
                  </a:ext>
                </a:extLst>
              </a:blip>
              <a:srcRect l="36171" t="28180" r="59155" b="63135"/>
              <a:stretch/>
            </p:blipFill>
            <p:spPr>
              <a:xfrm>
                <a:off x="7508451" y="1556993"/>
                <a:ext cx="411239" cy="429629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EB992165-4265-43CC-B19D-D154133067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7344" b="34115" l="48975" r="53294"/>
                        </a14:imgEffect>
                      </a14:imgLayer>
                    </a14:imgProps>
                  </a:ext>
                </a:extLst>
              </a:blip>
              <a:srcRect l="49234" t="26888" r="46786" b="65851"/>
              <a:stretch/>
            </p:blipFill>
            <p:spPr>
              <a:xfrm>
                <a:off x="7522094" y="1099977"/>
                <a:ext cx="364565" cy="373917"/>
              </a:xfrm>
              <a:prstGeom prst="rect">
                <a:avLst/>
              </a:prstGeom>
            </p:spPr>
          </p:pic>
        </p:grp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D775CFE-6A22-434E-8AB1-47B7FEB66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344" b="34115" l="48975" r="53294"/>
                      </a14:imgEffect>
                    </a14:imgLayer>
                  </a14:imgProps>
                </a:ext>
              </a:extLst>
            </a:blip>
            <a:srcRect l="49234" t="26888" r="46786" b="65851"/>
            <a:stretch/>
          </p:blipFill>
          <p:spPr>
            <a:xfrm>
              <a:off x="10326101" y="2446154"/>
              <a:ext cx="364565" cy="373917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9E31CBF1-634C-498A-9129-9FB1C85492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995" b="78776" l="12372" r="38287">
                          <a14:foregroundMark x1="22987" y1="41016" x2="22987" y2="41016"/>
                          <a14:foregroundMark x1="23719" y1="49349" x2="23719" y2="49349"/>
                          <a14:foregroundMark x1="18594" y1="50130" x2="18594" y2="50130"/>
                          <a14:foregroundMark x1="19400" y1="55729" x2="19400" y2="55729"/>
                          <a14:foregroundMark x1="25622" y1="56771" x2="25622" y2="56771"/>
                          <a14:foregroundMark x1="34187" y1="53776" x2="34187" y2="53776"/>
                          <a14:foregroundMark x1="18521" y1="61849" x2="18521" y2="61849"/>
                          <a14:foregroundMark x1="23280" y1="63281" x2="23280" y2="63281"/>
                        </a14:backgroundRemoval>
                      </a14:imgEffect>
                    </a14:imgLayer>
                  </a14:imgProps>
                </a:ext>
              </a:extLst>
            </a:blip>
            <a:srcRect l="12568" t="27747" r="61793" b="21515"/>
            <a:stretch/>
          </p:blipFill>
          <p:spPr>
            <a:xfrm>
              <a:off x="5481618" y="877009"/>
              <a:ext cx="1044866" cy="1031040"/>
            </a:xfrm>
            <a:prstGeom prst="rect">
              <a:avLst/>
            </a:prstGeom>
          </p:spPr>
        </p:pic>
        <p:cxnSp>
          <p:nvCxnSpPr>
            <p:cNvPr id="39" name="Conector recto de flecha 38">
              <a:extLst>
                <a:ext uri="{FF2B5EF4-FFF2-40B4-BE49-F238E27FC236}">
                  <a16:creationId xmlns:a16="http://schemas.microsoft.com/office/drawing/2014/main" id="{97465F3C-9770-4047-9A33-99845457F683}"/>
                </a:ext>
              </a:extLst>
            </p:cNvPr>
            <p:cNvCxnSpPr>
              <a:cxnSpLocks/>
            </p:cNvCxnSpPr>
            <p:nvPr/>
          </p:nvCxnSpPr>
          <p:spPr>
            <a:xfrm>
              <a:off x="8143190" y="1275044"/>
              <a:ext cx="370800" cy="0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echa: a la derecha con bandas 2">
              <a:extLst>
                <a:ext uri="{FF2B5EF4-FFF2-40B4-BE49-F238E27FC236}">
                  <a16:creationId xmlns:a16="http://schemas.microsoft.com/office/drawing/2014/main" id="{8CF642A8-424D-414F-93FC-903445F52CC2}"/>
                </a:ext>
              </a:extLst>
            </p:cNvPr>
            <p:cNvSpPr/>
            <p:nvPr/>
          </p:nvSpPr>
          <p:spPr>
            <a:xfrm>
              <a:off x="3168860" y="1167659"/>
              <a:ext cx="927960" cy="584310"/>
            </a:xfrm>
            <a:prstGeom prst="stripedRightArrow">
              <a:avLst/>
            </a:prstGeom>
            <a:solidFill>
              <a:srgbClr val="9F438F"/>
            </a:solidFill>
            <a:ln cap="rnd" cmpd="dbl">
              <a:solidFill>
                <a:srgbClr val="9F438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555553"/>
                </a:solidFill>
              </a:endParaRPr>
            </a:p>
          </p:txBody>
        </p: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B4788AF6-A346-4F4E-BA85-02C8E457B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0" b="98901" l="256" r="99744">
                          <a14:foregroundMark x1="22251" y1="25714" x2="22251" y2="25714"/>
                          <a14:foregroundMark x1="31202" y1="40659" x2="31202" y2="40659"/>
                          <a14:foregroundMark x1="30435" y1="55604" x2="30435" y2="55604"/>
                          <a14:foregroundMark x1="29668" y1="69231" x2="29668" y2="69231"/>
                          <a14:foregroundMark x1="55754" y1="71209" x2="55754" y2="71209"/>
                          <a14:foregroundMark x1="54731" y1="57582" x2="54731" y2="57582"/>
                          <a14:foregroundMark x1="54731" y1="42418" x2="54731" y2="42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19799" y="171920"/>
              <a:ext cx="757799" cy="881838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6E74F00A-5E91-4F54-B5DB-2B0FF078E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3203" b="76953" l="34261" r="65666">
                          <a14:foregroundMark x1="38360" y1="46094" x2="38360" y2="46094"/>
                          <a14:foregroundMark x1="52709" y1="53646" x2="52709" y2="53646"/>
                          <a14:foregroundMark x1="49561" y1="51823" x2="49561" y2="51823"/>
                          <a14:foregroundMark x1="46340" y1="48568" x2="46340" y2="48568"/>
                          <a14:foregroundMark x1="44143" y1="45964" x2="44143" y2="45964"/>
                          <a14:foregroundMark x1="40190" y1="52083" x2="40190" y2="52083"/>
                          <a14:foregroundMark x1="43192" y1="54427" x2="43192" y2="54427"/>
                          <a14:foregroundMark x1="45681" y1="57943" x2="45681" y2="57943"/>
                          <a14:foregroundMark x1="48463" y1="60677" x2="48463" y2="60677"/>
                          <a14:foregroundMark x1="53221" y1="66146" x2="53221" y2="66146"/>
                          <a14:foregroundMark x1="58199" y1="60026" x2="58199" y2="60026"/>
                          <a14:foregroundMark x1="54758" y1="56380" x2="54758" y2="56380"/>
                          <a14:foregroundMark x1="60176" y1="60026" x2="60176" y2="60026"/>
                          <a14:foregroundMark x1="60542" y1="59635" x2="60542" y2="59635"/>
                          <a14:backgroundMark x1="61420" y1="60677" x2="61420" y2="60677"/>
                        </a14:backgroundRemoval>
                      </a14:imgEffect>
                    </a14:imgLayer>
                  </a14:imgProps>
                </a:ext>
              </a:extLst>
            </a:blip>
            <a:srcRect l="34349" t="33253" r="34404" b="23066"/>
            <a:stretch/>
          </p:blipFill>
          <p:spPr>
            <a:xfrm>
              <a:off x="704481" y="3188202"/>
              <a:ext cx="1528802" cy="1201544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10467D9-6702-46BF-8078-3AACC035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690" b="95736" l="9967" r="91362">
                          <a14:foregroundMark x1="25581" y1="27907" x2="25581" y2="27907"/>
                          <a14:foregroundMark x1="28239" y1="27519" x2="28239" y2="27519"/>
                          <a14:foregroundMark x1="33555" y1="27519" x2="33555" y2="27519"/>
                          <a14:foregroundMark x1="37209" y1="27907" x2="37209" y2="27907"/>
                          <a14:foregroundMark x1="43854" y1="27132" x2="43854" y2="27132"/>
                          <a14:foregroundMark x1="47176" y1="27519" x2="47176" y2="27519"/>
                          <a14:foregroundMark x1="49502" y1="27132" x2="49502" y2="27132"/>
                          <a14:foregroundMark x1="52824" y1="27907" x2="52824" y2="27907"/>
                          <a14:foregroundMark x1="57143" y1="28295" x2="57143" y2="28295"/>
                          <a14:foregroundMark x1="60465" y1="28682" x2="60465" y2="28682"/>
                          <a14:foregroundMark x1="66445" y1="27519" x2="66445" y2="27519"/>
                          <a14:foregroundMark x1="47176" y1="53876" x2="47176" y2="53876"/>
                          <a14:foregroundMark x1="47508" y1="72481" x2="47508" y2="72481"/>
                          <a14:foregroundMark x1="65781" y1="83333" x2="65781" y2="83333"/>
                          <a14:backgroundMark x1="38538" y1="28295" x2="38538" y2="28295"/>
                          <a14:backgroundMark x1="34551" y1="28295" x2="34551" y2="28295"/>
                          <a14:backgroundMark x1="43522" y1="29457" x2="43522" y2="29457"/>
                          <a14:backgroundMark x1="54485" y1="29457" x2="54485" y2="294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29457" y="3380029"/>
              <a:ext cx="1246202" cy="1068173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6F085202-2300-4DFB-870B-83EDBEE2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6458" t="12951" r="5703" b="11599"/>
            <a:stretch/>
          </p:blipFill>
          <p:spPr>
            <a:xfrm>
              <a:off x="3912555" y="3635702"/>
              <a:ext cx="898756" cy="796305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E443F8C5-15A3-4376-91BD-C7B3519B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8891" y="3632112"/>
              <a:ext cx="1237465" cy="1022253"/>
            </a:xfrm>
            <a:prstGeom prst="rect">
              <a:avLst/>
            </a:prstGeom>
          </p:spPr>
        </p:pic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AB4778D-4722-40AE-A3FA-BCA661A64AF6}"/>
              </a:ext>
            </a:extLst>
          </p:cNvPr>
          <p:cNvSpPr txBox="1"/>
          <p:nvPr/>
        </p:nvSpPr>
        <p:spPr>
          <a:xfrm>
            <a:off x="417082" y="470241"/>
            <a:ext cx="4335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solidFill>
                  <a:srgbClr val="AA57AA"/>
                </a:solidFill>
              </a:rPr>
              <a:t>Solicitud de inicio: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0DC8B6B0-BA63-4BF2-AD04-F16AD0E54046}"/>
              </a:ext>
            </a:extLst>
          </p:cNvPr>
          <p:cNvSpPr/>
          <p:nvPr/>
        </p:nvSpPr>
        <p:spPr>
          <a:xfrm>
            <a:off x="-512792" y="6062789"/>
            <a:ext cx="55008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23-34 Lineamiento de Participación Ciudadana, IEE</a:t>
            </a:r>
            <a:endParaRPr lang="es-MX" sz="1500" dirty="0">
              <a:solidFill>
                <a:srgbClr val="B574BA"/>
              </a:solidFill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421E59D5-BAE8-0247-92B1-6178228BDD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98649" y="183426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09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AB4778D-4722-40AE-A3FA-BCA661A64AF6}"/>
              </a:ext>
            </a:extLst>
          </p:cNvPr>
          <p:cNvSpPr txBox="1"/>
          <p:nvPr/>
        </p:nvSpPr>
        <p:spPr>
          <a:xfrm>
            <a:off x="1547448" y="502973"/>
            <a:ext cx="9108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AA57AA"/>
                </a:solidFill>
              </a:rPr>
              <a:t>Aprobación de solicitudes de inicio de plebiscitos para Chihuahua y Juárez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4DF3BE0-8F13-A849-AD9E-EDF71051F0A7}"/>
              </a:ext>
            </a:extLst>
          </p:cNvPr>
          <p:cNvGrpSpPr/>
          <p:nvPr/>
        </p:nvGrpSpPr>
        <p:grpSpPr>
          <a:xfrm>
            <a:off x="1756205" y="1539760"/>
            <a:ext cx="8693618" cy="4682370"/>
            <a:chOff x="1756205" y="1539760"/>
            <a:chExt cx="8693618" cy="4682370"/>
          </a:xfrm>
        </p:grpSpPr>
        <p:pic>
          <p:nvPicPr>
            <p:cNvPr id="5" name="Picture 4" descr="http://www.ieechihuahua.org.mx/public/sistema/archivos/galeria/imagenes_noticias/2019/2019_06_2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205" y="1539760"/>
              <a:ext cx="8693618" cy="419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4950715" y="5822020"/>
              <a:ext cx="2313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>
                  <a:solidFill>
                    <a:srgbClr val="555553"/>
                  </a:solidFill>
                </a:rPr>
                <a:t>24 de junio de 2019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75B2002E-275B-4B4E-8634-33F1B5604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75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45"/>
          <p:cNvGrpSpPr/>
          <p:nvPr/>
        </p:nvGrpSpPr>
        <p:grpSpPr>
          <a:xfrm>
            <a:off x="230128" y="817019"/>
            <a:ext cx="11738314" cy="5256239"/>
            <a:chOff x="230128" y="533709"/>
            <a:chExt cx="11738314" cy="5256239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C0DA6AC-B123-4957-9508-818A3212A4BA}"/>
                </a:ext>
              </a:extLst>
            </p:cNvPr>
            <p:cNvSpPr/>
            <p:nvPr/>
          </p:nvSpPr>
          <p:spPr>
            <a:xfrm>
              <a:off x="230128" y="4437270"/>
              <a:ext cx="1696827" cy="1352678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Las comunica a la autoridad implicada, Consejo Consultivo y se publica en el POE, un periódico y plataforma digital del Instituto</a:t>
              </a:r>
            </a:p>
          </p:txBody>
        </p:sp>
        <p:grpSp>
          <p:nvGrpSpPr>
            <p:cNvPr id="10" name="Agrupar 9"/>
            <p:cNvGrpSpPr/>
            <p:nvPr/>
          </p:nvGrpSpPr>
          <p:grpSpPr>
            <a:xfrm>
              <a:off x="526912" y="533709"/>
              <a:ext cx="11441530" cy="5157780"/>
              <a:chOff x="526912" y="533709"/>
              <a:chExt cx="11441530" cy="5157780"/>
            </a:xfrm>
          </p:grpSpPr>
          <p:cxnSp>
            <p:nvCxnSpPr>
              <p:cNvPr id="18" name="Conector: angular 51">
                <a:extLst>
                  <a:ext uri="{FF2B5EF4-FFF2-40B4-BE49-F238E27FC236}">
                    <a16:creationId xmlns:a16="http://schemas.microsoft.com/office/drawing/2014/main" id="{26DD02F6-B284-4714-9A12-F1DFB37A57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4099" y="2726883"/>
                <a:ext cx="558745" cy="381890"/>
              </a:xfrm>
              <a:prstGeom prst="bentConnector3">
                <a:avLst>
                  <a:gd name="adj1" fmla="val 2888"/>
                </a:avLst>
              </a:prstGeom>
              <a:ln w="28575">
                <a:solidFill>
                  <a:srgbClr val="B574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62F723BC-E5E4-45C2-AF00-989DB3CA0906}"/>
                  </a:ext>
                </a:extLst>
              </p:cNvPr>
              <p:cNvSpPr/>
              <p:nvPr/>
            </p:nvSpPr>
            <p:spPr>
              <a:xfrm>
                <a:off x="526912" y="2189482"/>
                <a:ext cx="2041446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Consejo Estatal extiende constancia y formato de recolección de firmas</a:t>
                </a:r>
              </a:p>
            </p:txBody>
          </p:sp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34C540C-8ACA-457C-BB25-3522E602549E}"/>
                  </a:ext>
                </a:extLst>
              </p:cNvPr>
              <p:cNvSpPr/>
              <p:nvPr/>
            </p:nvSpPr>
            <p:spPr>
              <a:xfrm>
                <a:off x="3158627" y="1906548"/>
                <a:ext cx="1755052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180000" rIns="10800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Consejo Estatal notifica a solicitante y entrega formato</a:t>
                </a:r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DE06A242-ED00-44E5-9819-77FEE98CAE96}"/>
                  </a:ext>
                </a:extLst>
              </p:cNvPr>
              <p:cNvSpPr/>
              <p:nvPr/>
            </p:nvSpPr>
            <p:spPr>
              <a:xfrm>
                <a:off x="9827796" y="2375067"/>
                <a:ext cx="1784555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108000" rIns="7200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IEE dicta acuerdo de recepción y ordena revisión de requisitos</a:t>
                </a:r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3234B245-5281-4439-9301-5682E019E389}"/>
                  </a:ext>
                </a:extLst>
              </p:cNvPr>
              <p:cNvSpPr/>
              <p:nvPr/>
            </p:nvSpPr>
            <p:spPr>
              <a:xfrm>
                <a:off x="9753582" y="4431449"/>
                <a:ext cx="2133254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144000" rIns="14400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Recibido el reporte de la revisión se notifica de inmediato a solicitante</a:t>
                </a:r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3FB9DEC5-1DAF-4FD4-84D7-5F8C2402442C}"/>
                  </a:ext>
                </a:extLst>
              </p:cNvPr>
              <p:cNvSpPr/>
              <p:nvPr/>
            </p:nvSpPr>
            <p:spPr>
              <a:xfrm>
                <a:off x="4612701" y="5059008"/>
                <a:ext cx="2064924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36000" r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err="1">
                    <a:solidFill>
                      <a:schemeClr val="bg1"/>
                    </a:solidFill>
                    <a:cs typeface="Arial" panose="020B0604020202020204" pitchFamily="34" charset="0"/>
                  </a:rPr>
                  <a:t>DEECyPC</a:t>
                </a: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elabora dictamen final de revisión de apoyo ciudadano</a:t>
                </a: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97A04CE-06BA-4FB4-9F18-011D4FC67D74}"/>
                  </a:ext>
                </a:extLst>
              </p:cNvPr>
              <p:cNvSpPr/>
              <p:nvPr/>
            </p:nvSpPr>
            <p:spPr>
              <a:xfrm>
                <a:off x="2064849" y="4930982"/>
                <a:ext cx="2176796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0" rIns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Consejo Estatal emite resolución y  la convocatoria, de resultar procedente</a:t>
                </a: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5AA073E-0DA6-42CF-85E0-00951C7AF562}"/>
                  </a:ext>
                </a:extLst>
              </p:cNvPr>
              <p:cNvSpPr/>
              <p:nvPr/>
            </p:nvSpPr>
            <p:spPr>
              <a:xfrm>
                <a:off x="5205561" y="1875570"/>
                <a:ext cx="1990245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Solicitante recaba apoyo ciudadano en formato o mecanismo tecnológico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1F0B5B4-469F-494F-B2EC-A36145F6FD10}"/>
                  </a:ext>
                </a:extLst>
              </p:cNvPr>
              <p:cNvSpPr txBox="1"/>
              <p:nvPr/>
            </p:nvSpPr>
            <p:spPr>
              <a:xfrm>
                <a:off x="5261286" y="533709"/>
                <a:ext cx="1784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rgbClr val="A9429A"/>
                    </a:solidFill>
                  </a:rPr>
                  <a:t>90 días naturales</a:t>
                </a:r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2DA8EBD6-7561-47F4-A5DF-505C1351628D}"/>
                  </a:ext>
                </a:extLst>
              </p:cNvPr>
              <p:cNvSpPr/>
              <p:nvPr/>
            </p:nvSpPr>
            <p:spPr>
              <a:xfrm>
                <a:off x="2248336" y="2954410"/>
                <a:ext cx="2385302" cy="452432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Consejo Estatal publica en el Periódico Oficial del Estado</a:t>
                </a: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DC3D4CA4-AEED-4E6D-85B3-8C5BB8214658}"/>
                  </a:ext>
                </a:extLst>
              </p:cNvPr>
              <p:cNvSpPr/>
              <p:nvPr/>
            </p:nvSpPr>
            <p:spPr>
              <a:xfrm>
                <a:off x="7511504" y="1861212"/>
                <a:ext cx="1706947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36000" rIns="3600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Solicitante presenta apoyo ciudadano ante el IEE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C7A6E0D-A5EF-4D0E-B288-36BF12B28944}"/>
                  </a:ext>
                </a:extLst>
              </p:cNvPr>
              <p:cNvSpPr txBox="1"/>
              <p:nvPr/>
            </p:nvSpPr>
            <p:spPr>
              <a:xfrm>
                <a:off x="7545606" y="535542"/>
                <a:ext cx="1784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rgbClr val="A9429A"/>
                    </a:solidFill>
                  </a:rPr>
                  <a:t>5 días hábiles</a:t>
                </a:r>
              </a:p>
            </p:txBody>
          </p:sp>
          <p:cxnSp>
            <p:nvCxnSpPr>
              <p:cNvPr id="16" name="Conector recto de flecha 15">
                <a:extLst>
                  <a:ext uri="{FF2B5EF4-FFF2-40B4-BE49-F238E27FC236}">
                    <a16:creationId xmlns:a16="http://schemas.microsoft.com/office/drawing/2014/main" id="{5097F78D-460E-4FBE-9073-39B2D1984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4474" y="2157823"/>
                <a:ext cx="272432" cy="756"/>
              </a:xfrm>
              <a:prstGeom prst="straightConnector1">
                <a:avLst/>
              </a:prstGeom>
              <a:ln w="28575">
                <a:solidFill>
                  <a:srgbClr val="B574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6057DCB-F9C6-4C91-907D-0FC4FFE5EB18}"/>
                  </a:ext>
                </a:extLst>
              </p:cNvPr>
              <p:cNvSpPr txBox="1"/>
              <p:nvPr/>
            </p:nvSpPr>
            <p:spPr>
              <a:xfrm>
                <a:off x="9782620" y="1127685"/>
                <a:ext cx="1784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rgbClr val="A9429A"/>
                    </a:solidFill>
                  </a:rPr>
                  <a:t>5 días hábiles</a:t>
                </a:r>
              </a:p>
            </p:txBody>
          </p:sp>
          <p:cxnSp>
            <p:nvCxnSpPr>
              <p:cNvPr id="19" name="Conector recto de flecha 18">
                <a:extLst>
                  <a:ext uri="{FF2B5EF4-FFF2-40B4-BE49-F238E27FC236}">
                    <a16:creationId xmlns:a16="http://schemas.microsoft.com/office/drawing/2014/main" id="{C8D46C6C-4206-4890-86BE-FF0E40F56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3607" y="2194825"/>
                <a:ext cx="272432" cy="756"/>
              </a:xfrm>
              <a:prstGeom prst="straightConnector1">
                <a:avLst/>
              </a:prstGeom>
              <a:ln w="28575">
                <a:solidFill>
                  <a:srgbClr val="B574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6CF4874-F13E-4D5C-8533-3CB85B29611D}"/>
                  </a:ext>
                </a:extLst>
              </p:cNvPr>
              <p:cNvSpPr/>
              <p:nvPr/>
            </p:nvSpPr>
            <p:spPr>
              <a:xfrm>
                <a:off x="5060920" y="2945022"/>
                <a:ext cx="1784554" cy="452432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IEE dará la máxima difusión</a:t>
                </a:r>
              </a:p>
            </p:txBody>
          </p: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03B13706-DF49-4284-BA4A-E401B7078B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164" y="3167307"/>
                <a:ext cx="272432" cy="756"/>
              </a:xfrm>
              <a:prstGeom prst="straightConnector1">
                <a:avLst/>
              </a:prstGeom>
              <a:ln w="28575">
                <a:solidFill>
                  <a:srgbClr val="B574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8980B9F-B1F5-4458-B47C-ABFCA950D29A}"/>
                  </a:ext>
                </a:extLst>
              </p:cNvPr>
              <p:cNvSpPr/>
              <p:nvPr/>
            </p:nvSpPr>
            <p:spPr>
              <a:xfrm>
                <a:off x="9682045" y="3554715"/>
                <a:ext cx="2286397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36000" tIns="45720" rIns="0" bIns="4572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>
                    <a:solidFill>
                      <a:schemeClr val="bg1"/>
                    </a:solidFill>
                    <a:cs typeface="Arial"/>
                  </a:rPr>
                  <a:t>Se lleva a cabo la captura de respaldos, verificación y se brinda garantía de audiencia</a:t>
                </a:r>
              </a:p>
            </p:txBody>
          </p: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54CE2534-3233-4B22-9096-800ED3D415B8}"/>
                  </a:ext>
                </a:extLst>
              </p:cNvPr>
              <p:cNvSpPr txBox="1"/>
              <p:nvPr/>
            </p:nvSpPr>
            <p:spPr>
              <a:xfrm>
                <a:off x="9942922" y="3267808"/>
                <a:ext cx="1784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rgbClr val="A9429A"/>
                    </a:solidFill>
                  </a:rPr>
                  <a:t>30 días</a:t>
                </a:r>
              </a:p>
            </p:txBody>
          </p:sp>
          <p:cxnSp>
            <p:nvCxnSpPr>
              <p:cNvPr id="24" name="Conector recto de flecha 23">
                <a:extLst>
                  <a:ext uri="{FF2B5EF4-FFF2-40B4-BE49-F238E27FC236}">
                    <a16:creationId xmlns:a16="http://schemas.microsoft.com/office/drawing/2014/main" id="{4787B5FD-6630-4153-BFAC-40B083BAB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97441" y="2973318"/>
                <a:ext cx="0" cy="360930"/>
              </a:xfrm>
              <a:prstGeom prst="straightConnector1">
                <a:avLst/>
              </a:prstGeom>
              <a:ln w="28575">
                <a:solidFill>
                  <a:srgbClr val="B574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EC581E3F-9A20-4861-9163-BA21E3084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357" y="4169468"/>
                <a:ext cx="0" cy="249334"/>
              </a:xfrm>
              <a:prstGeom prst="straightConnector1">
                <a:avLst/>
              </a:prstGeom>
              <a:ln w="28575">
                <a:solidFill>
                  <a:srgbClr val="B574B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907F9C48-2DE5-4736-A2D5-2F2BFFC8A124}"/>
                  </a:ext>
                </a:extLst>
              </p:cNvPr>
              <p:cNvSpPr/>
              <p:nvPr/>
            </p:nvSpPr>
            <p:spPr>
              <a:xfrm>
                <a:off x="7039691" y="5053737"/>
                <a:ext cx="2520586" cy="632481"/>
              </a:xfrm>
              <a:prstGeom prst="rect">
                <a:avLst/>
              </a:prstGeom>
              <a:solidFill>
                <a:srgbClr val="B574BA"/>
              </a:solidFill>
              <a:ln>
                <a:noFill/>
              </a:ln>
            </p:spPr>
            <p:txBody>
              <a:bodyPr wrap="square" lIns="144000" rIns="14400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3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Solicitante manifiesta lo que a su derecho convenga y aporta los elementos para subsanar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62E172BB-AE61-48F2-B917-CC96C84217D9}"/>
                  </a:ext>
                </a:extLst>
              </p:cNvPr>
              <p:cNvSpPr txBox="1"/>
              <p:nvPr/>
            </p:nvSpPr>
            <p:spPr>
              <a:xfrm>
                <a:off x="7287239" y="3789471"/>
                <a:ext cx="1784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>
                    <a:solidFill>
                      <a:srgbClr val="A9429A"/>
                    </a:solidFill>
                  </a:rPr>
                  <a:t>5 días</a:t>
                </a: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3A2BA2B8-BC70-46F2-8048-1BDC00CA340B}"/>
                  </a:ext>
                </a:extLst>
              </p:cNvPr>
              <p:cNvSpPr txBox="1"/>
              <p:nvPr/>
            </p:nvSpPr>
            <p:spPr>
              <a:xfrm>
                <a:off x="4633638" y="3513582"/>
                <a:ext cx="1784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rgbClr val="A9429A"/>
                    </a:solidFill>
                  </a:rPr>
                  <a:t>3 días</a:t>
                </a:r>
              </a:p>
            </p:txBody>
          </p:sp>
          <p:cxnSp>
            <p:nvCxnSpPr>
              <p:cNvPr id="30" name="Conector: angular 22">
                <a:extLst>
                  <a:ext uri="{FF2B5EF4-FFF2-40B4-BE49-F238E27FC236}">
                    <a16:creationId xmlns:a16="http://schemas.microsoft.com/office/drawing/2014/main" id="{AFAEF1DE-A143-40FA-BCA4-8F659432D7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7625" y="5349203"/>
                <a:ext cx="362066" cy="5271"/>
              </a:xfrm>
              <a:prstGeom prst="bentConnector3">
                <a:avLst/>
              </a:prstGeom>
              <a:ln w="28575">
                <a:solidFill>
                  <a:srgbClr val="B574BA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0298AA63-3513-49BB-A413-EFECAA952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2409" y="5346551"/>
                <a:ext cx="272432" cy="756"/>
              </a:xfrm>
              <a:prstGeom prst="straightConnector1">
                <a:avLst/>
              </a:prstGeom>
              <a:ln w="28575">
                <a:solidFill>
                  <a:srgbClr val="B574BA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1F2D59D5-D793-42F8-B523-1FF0916476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6563" b="89844" l="55344" r="94143">
                            <a14:backgroundMark x1="69619" y1="52214" x2="69619" y2="52214"/>
                            <a14:backgroundMark x1="74817" y1="47656" x2="74817" y2="47656"/>
                            <a14:backgroundMark x1="78990" y1="42578" x2="78990" y2="42578"/>
                            <a14:backgroundMark x1="83602" y1="37240" x2="83602" y2="37240"/>
                            <a14:backgroundMark x1="83455" y1="38672" x2="83455" y2="38672"/>
                            <a14:backgroundMark x1="80161" y1="41146" x2="80161" y2="41146"/>
                            <a14:backgroundMark x1="66325" y1="54688" x2="66325" y2="54688"/>
                            <a14:backgroundMark x1="64934" y1="56641" x2="64934" y2="56641"/>
                            <a14:backgroundMark x1="60395" y1="61979" x2="60395" y2="61979"/>
                            <a14:backgroundMark x1="61640" y1="60417" x2="61640" y2="60417"/>
                            <a14:backgroundMark x1="82577" y1="81510" x2="82577" y2="81510"/>
                            <a14:backgroundMark x1="82284" y1="83724" x2="82284" y2="83724"/>
                            <a14:backgroundMark x1="88726" y1="77083" x2="88726" y2="77083"/>
                            <a14:backgroundMark x1="87335" y1="76953" x2="87335" y2="76953"/>
                            <a14:backgroundMark x1="92460" y1="70443" x2="92460" y2="70443"/>
                            <a14:backgroundMark x1="92313" y1="72396" x2="92313" y2="72396"/>
                            <a14:backgroundMark x1="93631" y1="70964" x2="93631" y2="70964"/>
                          </a14:backgroundRemoval>
                        </a14:imgEffect>
                      </a14:imgLayer>
                    </a14:imgProps>
                  </a:ext>
                </a:extLst>
              </a:blip>
              <a:srcRect l="55511" t="26560" r="6225" b="10098"/>
              <a:stretch/>
            </p:blipFill>
            <p:spPr>
              <a:xfrm>
                <a:off x="789033" y="741949"/>
                <a:ext cx="1489275" cy="1386050"/>
              </a:xfrm>
              <a:prstGeom prst="rect">
                <a:avLst/>
              </a:prstGeom>
            </p:spPr>
          </p:pic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EECEB163-60B8-43FB-972C-533025F4A7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3880" b="77474" l="66398" r="82650">
                            <a14:foregroundMark x1="75110" y1="53516" x2="75110" y2="53516"/>
                            <a14:foregroundMark x1="77892" y1="60547" x2="77892" y2="60547"/>
                            <a14:foregroundMark x1="75622" y1="67578" x2="75622" y2="67578"/>
                            <a14:foregroundMark x1="77892" y1="67578" x2="77892" y2="67578"/>
                            <a14:foregroundMark x1="74597" y1="60417" x2="74597" y2="60417"/>
                            <a14:foregroundMark x1="73572" y1="67839" x2="73572" y2="67839"/>
                            <a14:foregroundMark x1="76281" y1="60156" x2="76281" y2="60156"/>
                            <a14:foregroundMark x1="73133" y1="45833" x2="73133" y2="45833"/>
                            <a14:foregroundMark x1="70644" y1="46094" x2="70644" y2="46094"/>
                            <a14:foregroundMark x1="68960" y1="46354" x2="68960" y2="46354"/>
                            <a14:foregroundMark x1="67643" y1="46354" x2="67643" y2="46354"/>
                            <a14:foregroundMark x1="67204" y1="49609" x2="67204" y2="49609"/>
                            <a14:foregroundMark x1="66984" y1="53385" x2="66984" y2="53385"/>
                            <a14:foregroundMark x1="67130" y1="56901" x2="67130" y2="56901"/>
                            <a14:foregroundMark x1="67204" y1="60156" x2="67204" y2="60156"/>
                            <a14:foregroundMark x1="66837" y1="64974" x2="66837" y2="64974"/>
                            <a14:foregroundMark x1="67204" y1="68359" x2="67204" y2="68359"/>
                            <a14:foregroundMark x1="66984" y1="71875" x2="66984" y2="71875"/>
                            <a14:foregroundMark x1="67130" y1="73958" x2="67130" y2="73958"/>
                            <a14:foregroundMark x1="68668" y1="75521" x2="68668" y2="75521"/>
                            <a14:foregroundMark x1="70425" y1="74870" x2="71083" y2="74609"/>
                            <a14:foregroundMark x1="72474" y1="75130" x2="72474" y2="75130"/>
                            <a14:foregroundMark x1="74744" y1="75130" x2="74744" y2="75130"/>
                            <a14:foregroundMark x1="76940" y1="75391" x2="76940" y2="75391"/>
                            <a14:foregroundMark x1="78917" y1="75521" x2="78917" y2="75521"/>
                            <a14:foregroundMark x1="80820" y1="74870" x2="80820" y2="74870"/>
                            <a14:foregroundMark x1="81479" y1="47005" x2="81479" y2="47005"/>
                            <a14:foregroundMark x1="81186" y1="51172" x2="81186" y2="51172"/>
                            <a14:backgroundMark x1="70644" y1="52865" x2="70644" y2="52865"/>
                            <a14:backgroundMark x1="70425" y1="60417" x2="70425" y2="60417"/>
                            <a14:backgroundMark x1="71303" y1="59375" x2="71303" y2="59375"/>
                            <a14:backgroundMark x1="70644" y1="57552" x2="70644" y2="57552"/>
                            <a14:backgroundMark x1="72255" y1="54688" x2="72255" y2="54688"/>
                            <a14:backgroundMark x1="72621" y1="51172" x2="72621" y2="51172"/>
                            <a14:backgroundMark x1="71083" y1="66276" x2="71083" y2="66276"/>
                            <a14:backgroundMark x1="71303" y1="63932" x2="71303" y2="63932"/>
                            <a14:backgroundMark x1="76428" y1="72526" x2="76428" y2="72526"/>
                            <a14:backgroundMark x1="78111" y1="72135" x2="78111" y2="72135"/>
                            <a14:backgroundMark x1="79868" y1="71875" x2="79868" y2="71875"/>
                            <a14:backgroundMark x1="78843" y1="72786" x2="78843" y2="72786"/>
                            <a14:backgroundMark x1="79136" y1="71745" x2="79136" y2="71745"/>
                            <a14:backgroundMark x1="78624" y1="71875" x2="78624" y2="71875"/>
                            <a14:backgroundMark x1="78038" y1="72786" x2="78038" y2="72786"/>
                            <a14:backgroundMark x1="77599" y1="72656" x2="77599" y2="72656"/>
                            <a14:backgroundMark x1="79941" y1="72786" x2="79941" y2="72786"/>
                            <a14:backgroundMark x1="79502" y1="72656" x2="79502" y2="72656"/>
                            <a14:backgroundMark x1="79283" y1="72526" x2="79283" y2="72526"/>
                            <a14:backgroundMark x1="79063" y1="72526" x2="79063" y2="72526"/>
                            <a14:backgroundMark x1="80088" y1="72266" x2="80088" y2="72266"/>
                            <a14:backgroundMark x1="76501" y1="71875" x2="76501" y2="71875"/>
                            <a14:backgroundMark x1="76135" y1="71745" x2="76135" y2="71745"/>
                            <a14:backgroundMark x1="76061" y1="72396" x2="76061" y2="72396"/>
                            <a14:backgroundMark x1="76794" y1="73047" x2="76794" y2="73047"/>
                            <a14:backgroundMark x1="76794" y1="71745" x2="76794" y2="71745"/>
                          </a14:backgroundRemoval>
                        </a14:imgEffect>
                      </a14:imgLayer>
                    </a14:imgProps>
                  </a:ext>
                </a:extLst>
              </a:blip>
              <a:srcRect l="66390" t="44270" r="17575" b="22066"/>
              <a:stretch/>
            </p:blipFill>
            <p:spPr>
              <a:xfrm>
                <a:off x="3626463" y="941539"/>
                <a:ext cx="750322" cy="885600"/>
              </a:xfrm>
              <a:prstGeom prst="rect">
                <a:avLst/>
              </a:prstGeom>
            </p:spPr>
          </p:pic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FB32B8AF-3F75-4805-9658-F530E4A47D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5625" b="92057" l="13836" r="39751">
                            <a14:foregroundMark x1="24963" y1="25130" x2="24963" y2="25130"/>
                            <a14:foregroundMark x1="27599" y1="29297" x2="27599" y2="29297"/>
                            <a14:foregroundMark x1="29649" y1="28646" x2="29649" y2="28646"/>
                            <a14:foregroundMark x1="33163" y1="28646" x2="33163" y2="28646"/>
                            <a14:foregroundMark x1="36091" y1="28385" x2="36091" y2="28385"/>
                            <a14:foregroundMark x1="36091" y1="34766" x2="36091" y2="34766"/>
                            <a14:foregroundMark x1="33016" y1="35026" x2="33016" y2="35026"/>
                            <a14:foregroundMark x1="30381" y1="34635" x2="30381" y2="34635"/>
                            <a14:foregroundMark x1="25622" y1="37891" x2="25622" y2="37891"/>
                            <a14:backgroundMark x1="27818" y1="19271" x2="27818" y2="19271"/>
                            <a14:backgroundMark x1="32796" y1="29948" x2="32796" y2="29948"/>
                            <a14:backgroundMark x1="35652" y1="29948" x2="35652" y2="29948"/>
                            <a14:backgroundMark x1="34846" y1="19661" x2="34846" y2="19661"/>
                            <a14:backgroundMark x1="29941" y1="29818" x2="29941" y2="29818"/>
                            <a14:backgroundMark x1="26867" y1="29818" x2="26867" y2="29818"/>
                            <a14:backgroundMark x1="29868" y1="35677" x2="29868" y2="35677"/>
                            <a14:backgroundMark x1="32357" y1="35677" x2="32357" y2="35677"/>
                            <a14:backgroundMark x1="35286" y1="35286" x2="35286" y2="35286"/>
                          </a14:backgroundRemoval>
                        </a14:imgEffect>
                      </a14:imgLayer>
                    </a14:imgProps>
                  </a:ext>
                </a:extLst>
              </a:blip>
              <a:srcRect l="13666" t="15657" r="60144" b="8049"/>
              <a:stretch/>
            </p:blipFill>
            <p:spPr>
              <a:xfrm>
                <a:off x="5965152" y="801584"/>
                <a:ext cx="697724" cy="1142773"/>
              </a:xfrm>
              <a:prstGeom prst="rect">
                <a:avLst/>
              </a:prstGeom>
            </p:spPr>
          </p:pic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44F803AC-9319-48C5-836E-32FFE12CB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79" b="99242" l="0" r="99742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036355" y="831101"/>
                <a:ext cx="747818" cy="1097920"/>
              </a:xfrm>
              <a:prstGeom prst="rect">
                <a:avLst/>
              </a:prstGeom>
            </p:spPr>
          </p:pic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C4A44928-1DDC-42C7-9F3B-888978EE9632}"/>
                  </a:ext>
                </a:extLst>
              </p:cNvPr>
              <p:cNvSpPr txBox="1"/>
              <p:nvPr/>
            </p:nvSpPr>
            <p:spPr>
              <a:xfrm rot="20850353">
                <a:off x="8001763" y="902154"/>
                <a:ext cx="872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700">
                    <a:solidFill>
                      <a:srgbClr val="555553"/>
                    </a:solidFill>
                    <a:latin typeface="Bodoni MT Condensed" panose="02070606080606020203" pitchFamily="18" charset="0"/>
                  </a:rPr>
                  <a:t>APOYO</a:t>
                </a:r>
              </a:p>
              <a:p>
                <a:pPr algn="ctr"/>
                <a:r>
                  <a:rPr lang="es-MX" sz="700">
                    <a:solidFill>
                      <a:srgbClr val="555553"/>
                    </a:solidFill>
                    <a:latin typeface="Bodoni MT Condensed" panose="02070606080606020203" pitchFamily="18" charset="0"/>
                  </a:rPr>
                  <a:t> CIUDADANO</a:t>
                </a:r>
              </a:p>
            </p:txBody>
          </p:sp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39965CEE-2435-440C-852D-4CC000B6EA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7995" b="78776" l="12372" r="38287">
                            <a14:foregroundMark x1="22987" y1="41016" x2="22987" y2="41016"/>
                            <a14:foregroundMark x1="23719" y1="49349" x2="23719" y2="49349"/>
                            <a14:foregroundMark x1="18594" y1="50130" x2="18594" y2="50130"/>
                            <a14:foregroundMark x1="19400" y1="55729" x2="19400" y2="55729"/>
                            <a14:foregroundMark x1="25622" y1="56771" x2="25622" y2="56771"/>
                            <a14:foregroundMark x1="34187" y1="53776" x2="34187" y2="53776"/>
                            <a14:foregroundMark x1="18521" y1="61849" x2="18521" y2="61849"/>
                            <a14:foregroundMark x1="23280" y1="63281" x2="23280" y2="63281"/>
                          </a14:backgroundRemoval>
                        </a14:imgEffect>
                      </a14:imgLayer>
                    </a14:imgProps>
                  </a:ext>
                </a:extLst>
              </a:blip>
              <a:srcRect l="12568" t="27747" r="61793" b="21515"/>
              <a:stretch/>
            </p:blipFill>
            <p:spPr>
              <a:xfrm>
                <a:off x="10238601" y="1426030"/>
                <a:ext cx="998972" cy="985753"/>
              </a:xfrm>
              <a:prstGeom prst="rect">
                <a:avLst/>
              </a:prstGeom>
            </p:spPr>
          </p:pic>
          <p:cxnSp>
            <p:nvCxnSpPr>
              <p:cNvPr id="38" name="Conector: angular 55">
                <a:extLst>
                  <a:ext uri="{FF2B5EF4-FFF2-40B4-BE49-F238E27FC236}">
                    <a16:creationId xmlns:a16="http://schemas.microsoft.com/office/drawing/2014/main" id="{BB8E8322-0038-41F3-8665-BCB265A7C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06715" y="2201581"/>
                <a:ext cx="609345" cy="513855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B574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ACB5F6C7-DD34-4390-A4E0-1E9B805813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21093" y="5207651"/>
                <a:ext cx="126591" cy="0"/>
              </a:xfrm>
              <a:prstGeom prst="straightConnector1">
                <a:avLst/>
              </a:prstGeom>
              <a:ln w="28575">
                <a:solidFill>
                  <a:srgbClr val="B574BA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id="{61ED28A5-E69E-4BC0-ADDD-8B596D59B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6927" b="84375" l="71230" r="87408"/>
                        </a14:imgEffect>
                      </a14:imgLayer>
                    </a14:imgProps>
                  </a:ext>
                </a:extLst>
              </a:blip>
              <a:srcRect l="71322" t="16719" r="12777" b="15514"/>
              <a:stretch/>
            </p:blipFill>
            <p:spPr>
              <a:xfrm>
                <a:off x="7970785" y="4144816"/>
                <a:ext cx="349304" cy="836969"/>
              </a:xfrm>
              <a:prstGeom prst="rect">
                <a:avLst/>
              </a:prstGeom>
            </p:spPr>
          </p:pic>
          <p:cxnSp>
            <p:nvCxnSpPr>
              <p:cNvPr id="41" name="Conector: angular 47">
                <a:extLst>
                  <a:ext uri="{FF2B5EF4-FFF2-40B4-BE49-F238E27FC236}">
                    <a16:creationId xmlns:a16="http://schemas.microsoft.com/office/drawing/2014/main" id="{0A45FE48-E0A4-4002-A771-168F7A9CB75E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 rot="5400000">
                <a:off x="10030244" y="4593963"/>
                <a:ext cx="319998" cy="1259932"/>
              </a:xfrm>
              <a:prstGeom prst="bentConnector2">
                <a:avLst/>
              </a:prstGeom>
              <a:ln w="28575">
                <a:solidFill>
                  <a:srgbClr val="B574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Imagen 41">
                <a:extLst>
                  <a:ext uri="{FF2B5EF4-FFF2-40B4-BE49-F238E27FC236}">
                    <a16:creationId xmlns:a16="http://schemas.microsoft.com/office/drawing/2014/main" id="{991851B9-ABA4-4E3F-A89E-34BA066499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21224" b="93620" l="22328" r="69546">
                            <a14:foregroundMark x1="33529" y1="46615" x2="33529" y2="46615"/>
                            <a14:foregroundMark x1="62372" y1="30339" x2="62372" y2="30339"/>
                            <a14:foregroundMark x1="62299" y1="57161" x2="62299" y2="57161"/>
                            <a14:foregroundMark x1="68375" y1="61458" x2="68375" y2="61458"/>
                          </a14:backgroundRemoval>
                        </a14:imgEffect>
                      </a14:imgLayer>
                    </a14:imgProps>
                  </a:ext>
                </a:extLst>
              </a:blip>
              <a:srcRect l="22541" t="20738" r="29975" b="6337"/>
              <a:stretch/>
            </p:blipFill>
            <p:spPr>
              <a:xfrm>
                <a:off x="4624766" y="3749375"/>
                <a:ext cx="1502797" cy="1297582"/>
              </a:xfrm>
              <a:prstGeom prst="rect">
                <a:avLst/>
              </a:prstGeom>
            </p:spPr>
          </p:pic>
          <p:pic>
            <p:nvPicPr>
              <p:cNvPr id="43" name="Imagen 42">
                <a:extLst>
                  <a:ext uri="{FF2B5EF4-FFF2-40B4-BE49-F238E27FC236}">
                    <a16:creationId xmlns:a16="http://schemas.microsoft.com/office/drawing/2014/main" id="{2C6E211B-2203-49CD-AB3B-69C6D9804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99403" l="0" r="100000">
                            <a14:foregroundMark x1="20506" y1="42388" x2="20506" y2="42388"/>
                            <a14:foregroundMark x1="17978" y1="44179" x2="17978" y2="44179"/>
                            <a14:foregroundMark x1="26685" y1="44776" x2="26685" y2="44776"/>
                            <a14:foregroundMark x1="29213" y1="42985" x2="29213" y2="42985"/>
                            <a14:foregroundMark x1="35112" y1="43881" x2="35112" y2="43881"/>
                            <a14:foregroundMark x1="43539" y1="42985" x2="43539" y2="42985"/>
                            <a14:foregroundMark x1="46067" y1="45373" x2="46067" y2="45373"/>
                            <a14:foregroundMark x1="51124" y1="46269" x2="51124" y2="46269"/>
                            <a14:foregroundMark x1="57584" y1="42985" x2="57584" y2="42985"/>
                            <a14:foregroundMark x1="60674" y1="45373" x2="60674" y2="45373"/>
                            <a14:foregroundMark x1="69663" y1="46866" x2="69663" y2="46866"/>
                            <a14:foregroundMark x1="71910" y1="45075" x2="71910" y2="45075"/>
                            <a14:foregroundMark x1="74719" y1="46866" x2="74719" y2="46866"/>
                            <a14:backgroundMark x1="52809" y1="44776" x2="52809" y2="44776"/>
                            <a14:backgroundMark x1="68539" y1="43881" x2="68539" y2="43881"/>
                            <a14:backgroundMark x1="76404" y1="45075" x2="76404" y2="4507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68109" y="3976127"/>
                <a:ext cx="936961" cy="881691"/>
              </a:xfrm>
              <a:prstGeom prst="rect">
                <a:avLst/>
              </a:prstGeom>
            </p:spPr>
          </p:pic>
        </p:grpSp>
      </p:grp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4594484" y="6061848"/>
            <a:ext cx="71824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24-30 LPC, 35-59 Lineamiento de Participación Ciudadana, IEE</a:t>
            </a:r>
            <a:endParaRPr lang="es-MX" sz="1500" dirty="0">
              <a:solidFill>
                <a:srgbClr val="B574BA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AB4778D-4722-40AE-A3FA-BCA661A64AF6}"/>
              </a:ext>
            </a:extLst>
          </p:cNvPr>
          <p:cNvSpPr txBox="1"/>
          <p:nvPr/>
        </p:nvSpPr>
        <p:spPr>
          <a:xfrm>
            <a:off x="429440" y="272625"/>
            <a:ext cx="829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AA57AA"/>
                </a:solidFill>
              </a:rPr>
              <a:t>Obtención de respaldo ciudadano: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D872FF97-F062-5248-99B1-054F05A6A59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98649" y="183426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49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415908" y="813390"/>
            <a:ext cx="11131296" cy="5123671"/>
            <a:chOff x="354123" y="751605"/>
            <a:chExt cx="11131296" cy="5123671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2F723BC-E5E4-45C2-AF00-989DB3CA0906}"/>
                </a:ext>
              </a:extLst>
            </p:cNvPr>
            <p:cNvSpPr/>
            <p:nvPr/>
          </p:nvSpPr>
          <p:spPr>
            <a:xfrm>
              <a:off x="354123" y="2497685"/>
              <a:ext cx="2756269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08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Jornada de Participación Ciudadana de aplicación del instrumento de 08:00 a 18:00 horas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34C540C-8ACA-457C-BB25-3522E602549E}"/>
                </a:ext>
              </a:extLst>
            </p:cNvPr>
            <p:cNvSpPr/>
            <p:nvPr/>
          </p:nvSpPr>
          <p:spPr>
            <a:xfrm>
              <a:off x="3617673" y="2470594"/>
              <a:ext cx="2449580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36000" tIns="45720" rIns="252000" bIns="45720" anchor="t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/>
                </a:rPr>
                <a:t>Cerrada la votación MRV realizarán escrutinio, cómputo y entregará el paquete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E06A242-ED00-44E5-9819-77FEE98CAE96}"/>
                </a:ext>
              </a:extLst>
            </p:cNvPr>
            <p:cNvSpPr/>
            <p:nvPr/>
          </p:nvSpPr>
          <p:spPr>
            <a:xfrm>
              <a:off x="5588949" y="3429972"/>
              <a:ext cx="3887561" cy="452432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Si la diferencia entre SI y NO es menor a un punto porcentual se realizara recuento total de votos.</a:t>
              </a: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FB9DEC5-1DAF-4FD4-84D7-5F8C2402442C}"/>
                </a:ext>
              </a:extLst>
            </p:cNvPr>
            <p:cNvSpPr/>
            <p:nvPr/>
          </p:nvSpPr>
          <p:spPr>
            <a:xfrm>
              <a:off x="9094689" y="2492514"/>
              <a:ext cx="2390730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IEE  certificará el resultado, % de votación y, en su caso, hará la declaración de validez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5AA073E-0DA6-42CF-85E0-00951C7AF562}"/>
                </a:ext>
              </a:extLst>
            </p:cNvPr>
            <p:cNvSpPr/>
            <p:nvPr/>
          </p:nvSpPr>
          <p:spPr>
            <a:xfrm>
              <a:off x="6562137" y="2487356"/>
              <a:ext cx="1966659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IEE efectuará cómputo y declaración de validez de los resultados</a:t>
              </a: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03B13706-DF49-4284-BA4A-E401B7078B7B}"/>
                </a:ext>
              </a:extLst>
            </p:cNvPr>
            <p:cNvCxnSpPr>
              <a:cxnSpLocks/>
            </p:cNvCxnSpPr>
            <p:nvPr/>
          </p:nvCxnSpPr>
          <p:spPr>
            <a:xfrm>
              <a:off x="3193693" y="2782065"/>
              <a:ext cx="272432" cy="756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07F9C48-2DE5-4736-A2D5-2F2BFFC8A124}"/>
                </a:ext>
              </a:extLst>
            </p:cNvPr>
            <p:cNvSpPr/>
            <p:nvPr/>
          </p:nvSpPr>
          <p:spPr>
            <a:xfrm>
              <a:off x="5923213" y="5242795"/>
              <a:ext cx="2520586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80000" rIns="144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IEE publicará los resultados en el POE, un periódico y plataforma digital del Instituto</a:t>
              </a:r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93CC0BBA-947A-440D-AB6C-10A3B8E49DA3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7532046" y="3078287"/>
              <a:ext cx="684" cy="351685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C0DA6AC-B123-4957-9508-818A3212A4BA}"/>
                </a:ext>
              </a:extLst>
            </p:cNvPr>
            <p:cNvSpPr/>
            <p:nvPr/>
          </p:nvSpPr>
          <p:spPr>
            <a:xfrm>
              <a:off x="1524677" y="5239596"/>
              <a:ext cx="3367410" cy="632481"/>
            </a:xfrm>
            <a:prstGeom prst="rect">
              <a:avLst/>
            </a:prstGeom>
            <a:solidFill>
              <a:srgbClr val="B574BA"/>
            </a:solidFill>
            <a:ln>
              <a:noFill/>
            </a:ln>
          </p:spPr>
          <p:txBody>
            <a:bodyPr wrap="square" lIns="144000" rIns="14400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300" b="1">
                  <a:solidFill>
                    <a:schemeClr val="bg1"/>
                  </a:solidFill>
                  <a:cs typeface="Arial" panose="020B0604020202020204" pitchFamily="34" charset="0"/>
                </a:rPr>
                <a:t>La Secretaría Ejecutiva notifica a la autoridad implicada y Consejo Consultivo para los efectos legales conducentes</a:t>
              </a:r>
            </a:p>
          </p:txBody>
        </p:sp>
        <p:cxnSp>
          <p:nvCxnSpPr>
            <p:cNvPr id="13" name="Conector: angular 22">
              <a:extLst>
                <a:ext uri="{FF2B5EF4-FFF2-40B4-BE49-F238E27FC236}">
                  <a16:creationId xmlns:a16="http://schemas.microsoft.com/office/drawing/2014/main" id="{AFAEF1DE-A143-40FA-BCA4-8F659432D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3799" y="2787980"/>
              <a:ext cx="3041620" cy="2750281"/>
            </a:xfrm>
            <a:prstGeom prst="bentConnector3">
              <a:avLst>
                <a:gd name="adj1" fmla="val -7516"/>
              </a:avLst>
            </a:prstGeom>
            <a:ln w="28575">
              <a:solidFill>
                <a:srgbClr val="B574BA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: angular 49">
              <a:extLst>
                <a:ext uri="{FF2B5EF4-FFF2-40B4-BE49-F238E27FC236}">
                  <a16:creationId xmlns:a16="http://schemas.microsoft.com/office/drawing/2014/main" id="{252B5BAD-CC77-45D5-85B6-09D97943ABD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892087" y="5535063"/>
              <a:ext cx="1031126" cy="319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B574BA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FB91A680-C880-4ADE-94E9-8A83936B4A9B}"/>
                </a:ext>
              </a:extLst>
            </p:cNvPr>
            <p:cNvCxnSpPr>
              <a:cxnSpLocks/>
            </p:cNvCxnSpPr>
            <p:nvPr/>
          </p:nvCxnSpPr>
          <p:spPr>
            <a:xfrm>
              <a:off x="8675526" y="2781305"/>
              <a:ext cx="272432" cy="756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6D73A73-65D6-4EC9-99EC-DB2ADA5F5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96" b="95052" l="16618" r="93997">
                          <a14:foregroundMark x1="64934" y1="68880" x2="64934" y2="68880"/>
                          <a14:foregroundMark x1="63250" y1="54167" x2="63250" y2="54167"/>
                          <a14:foregroundMark x1="66032" y1="43490" x2="66032" y2="43490"/>
                          <a14:foregroundMark x1="58931" y1="68359" x2="58931" y2="68359"/>
                          <a14:foregroundMark x1="41581" y1="37370" x2="41581" y2="37370"/>
                          <a14:foregroundMark x1="40264" y1="46615" x2="40264" y2="46615"/>
                          <a14:foregroundMark x1="42972" y1="46615" x2="42972" y2="46615"/>
                          <a14:foregroundMark x1="32870" y1="38281" x2="32870" y2="38281"/>
                          <a14:foregroundMark x1="30454" y1="39193" x2="30454" y2="39193"/>
                          <a14:foregroundMark x1="31332" y1="18750" x2="31332" y2="18750"/>
                          <a14:foregroundMark x1="30600" y1="17839" x2="30600" y2="17839"/>
                          <a14:foregroundMark x1="31113" y1="16797" x2="31113" y2="16797"/>
                          <a14:foregroundMark x1="30015" y1="19531" x2="30015" y2="19531"/>
                          <a14:foregroundMark x1="30381" y1="20443" x2="30381" y2="20443"/>
                          <a14:foregroundMark x1="33163" y1="19141" x2="33163" y2="19141"/>
                          <a14:foregroundMark x1="33163" y1="18099" x2="33163" y2="18099"/>
                          <a14:foregroundMark x1="22035" y1="12891" x2="22035" y2="12891"/>
                          <a14:foregroundMark x1="21742" y1="23047" x2="21742" y2="23047"/>
                          <a14:foregroundMark x1="21742" y1="36979" x2="21742" y2="36979"/>
                          <a14:foregroundMark x1="23499" y1="37891" x2="23499" y2="37891"/>
                          <a14:foregroundMark x1="23499" y1="35417" x2="23499" y2="35417"/>
                          <a14:foregroundMark x1="24305" y1="40365" x2="24305" y2="40365"/>
                          <a14:foregroundMark x1="21083" y1="42969" x2="21083" y2="42969"/>
                          <a14:foregroundMark x1="60615" y1="45964" x2="60615" y2="45964"/>
                          <a14:foregroundMark x1="64129" y1="65365" x2="64129" y2="65365"/>
                          <a14:foregroundMark x1="40190" y1="53776" x2="40190" y2="53776"/>
                          <a14:foregroundMark x1="43411" y1="51172" x2="43411" y2="51172"/>
                          <a14:foregroundMark x1="45242" y1="56380" x2="45242" y2="56380"/>
                          <a14:foregroundMark x1="24890" y1="34375" x2="24890" y2="34375"/>
                          <a14:foregroundMark x1="29722" y1="41536" x2="29722" y2="41536"/>
                          <a14:foregroundMark x1="65081" y1="40885" x2="65081" y2="40885"/>
                          <a14:foregroundMark x1="65300" y1="71354" x2="65300" y2="71354"/>
                          <a14:backgroundMark x1="32284" y1="44922" x2="32284" y2="44922"/>
                          <a14:backgroundMark x1="31845" y1="49740" x2="31845" y2="49740"/>
                          <a14:backgroundMark x1="31698" y1="51563" x2="31698" y2="51563"/>
                          <a14:backgroundMark x1="29429" y1="36068" x2="29429" y2="36068"/>
                          <a14:backgroundMark x1="30088" y1="31380" x2="30088" y2="31380"/>
                          <a14:backgroundMark x1="65081" y1="44141" x2="65081" y2="44141"/>
                        </a14:backgroundRemoval>
                      </a14:imgEffect>
                    </a14:imgLayer>
                  </a14:imgProps>
                </a:ext>
              </a:extLst>
            </a:blip>
            <a:srcRect l="16693" t="10164" r="5766" b="4709"/>
            <a:stretch/>
          </p:blipFill>
          <p:spPr>
            <a:xfrm>
              <a:off x="354123" y="904972"/>
              <a:ext cx="2536521" cy="1565622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0E8CEDC-470F-48A4-8E60-6792CBE74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76" b="88672" l="67716" r="86823">
                          <a14:foregroundMark x1="73865" y1="45703" x2="73865" y2="45703"/>
                        </a14:backgroundRemoval>
                      </a14:imgEffect>
                    </a14:imgLayer>
                  </a14:imgProps>
                </a:ext>
              </a:extLst>
            </a:blip>
            <a:srcRect l="67425" t="16800" r="12875" b="11062"/>
            <a:stretch/>
          </p:blipFill>
          <p:spPr>
            <a:xfrm>
              <a:off x="4553538" y="1256060"/>
              <a:ext cx="578609" cy="1088525"/>
            </a:xfrm>
            <a:prstGeom prst="rect">
              <a:avLst/>
            </a:prstGeom>
          </p:spPr>
        </p:pic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32FFDC8D-00E3-48F6-8039-23B148FA4408}"/>
                </a:ext>
              </a:extLst>
            </p:cNvPr>
            <p:cNvCxnSpPr>
              <a:cxnSpLocks/>
            </p:cNvCxnSpPr>
            <p:nvPr/>
          </p:nvCxnSpPr>
          <p:spPr>
            <a:xfrm>
              <a:off x="6213983" y="2782061"/>
              <a:ext cx="272432" cy="756"/>
            </a:xfrm>
            <a:prstGeom prst="straightConnector1">
              <a:avLst/>
            </a:prstGeom>
            <a:ln w="28575">
              <a:solidFill>
                <a:srgbClr val="B574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4D163202-BA88-47B6-B1B7-3E9AF10F6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542" b="80469" l="69400" r="93558">
                          <a14:foregroundMark x1="74744" y1="54948" x2="74744" y2="54948"/>
                          <a14:foregroundMark x1="82504" y1="70313" x2="82504" y2="70313"/>
                          <a14:foregroundMark x1="82504" y1="60026" x2="82504" y2="60026"/>
                          <a14:foregroundMark x1="89312" y1="52344" x2="89312" y2="52344"/>
                        </a14:backgroundRemoval>
                      </a14:imgEffect>
                    </a14:imgLayer>
                  </a14:imgProps>
                </a:ext>
              </a:extLst>
            </a:blip>
            <a:srcRect l="69659" t="38915" r="6694" b="19878"/>
            <a:stretch/>
          </p:blipFill>
          <p:spPr>
            <a:xfrm>
              <a:off x="6951384" y="1234425"/>
              <a:ext cx="1188163" cy="1164057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7FAD00F-5ECE-460E-B68A-721C72DEF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464" b="89974" l="9224" r="89971">
                          <a14:foregroundMark x1="70571" y1="56641" x2="70571" y2="56641"/>
                          <a14:foregroundMark x1="60469" y1="57031" x2="60469" y2="57031"/>
                          <a14:foregroundMark x1="59517" y1="59245" x2="59517" y2="59245"/>
                          <a14:foregroundMark x1="59151" y1="62109" x2="59151" y2="62109"/>
                          <a14:foregroundMark x1="65373" y1="41146" x2="65373" y2="41146"/>
                          <a14:foregroundMark x1="63909" y1="30208" x2="63909" y2="30208"/>
                          <a14:backgroundMark x1="69253" y1="58203" x2="69253" y2="58203"/>
                          <a14:backgroundMark x1="75037" y1="60286" x2="75037" y2="60286"/>
                        </a14:backgroundRemoval>
                      </a14:imgEffect>
                    </a14:imgLayer>
                  </a14:imgProps>
                </a:ext>
              </a:extLst>
            </a:blip>
            <a:srcRect l="50968" t="16908" r="22862" b="15191"/>
            <a:stretch/>
          </p:blipFill>
          <p:spPr>
            <a:xfrm>
              <a:off x="9695972" y="751605"/>
              <a:ext cx="1188163" cy="1733286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F195F52-3FF4-4578-9B3D-F7AB2DC19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8776" b="78906" l="9663" r="41215"/>
                      </a14:imgEffect>
                    </a14:imgLayer>
                  </a14:imgProps>
                </a:ext>
              </a:extLst>
            </a:blip>
            <a:srcRect l="9836" t="28881" r="58800" b="21110"/>
            <a:stretch/>
          </p:blipFill>
          <p:spPr>
            <a:xfrm>
              <a:off x="6806523" y="4039168"/>
              <a:ext cx="1251283" cy="112172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3C25CC3-5645-47DB-B162-AC9AA1C60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1667" b="81901" l="56808" r="83236">
                          <a14:backgroundMark x1="70059" y1="43750" x2="70059" y2="43750"/>
                          <a14:backgroundMark x1="71523" y1="48828" x2="71523" y2="48828"/>
                          <a14:backgroundMark x1="72548" y1="49479" x2="72548" y2="49479"/>
                          <a14:backgroundMark x1="73280" y1="49740" x2="73280" y2="49740"/>
                          <a14:backgroundMark x1="68009" y1="49219" x2="68009" y2="49219"/>
                          <a14:backgroundMark x1="67204" y1="49479" x2="67204" y2="49479"/>
                          <a14:backgroundMark x1="66764" y1="49870" x2="66764" y2="49870"/>
                        </a14:backgroundRemoval>
                      </a14:imgEffect>
                    </a14:imgLayer>
                  </a14:imgProps>
                </a:ext>
              </a:extLst>
            </a:blip>
            <a:srcRect l="56758" t="41162" r="17192" b="18472"/>
            <a:stretch/>
          </p:blipFill>
          <p:spPr>
            <a:xfrm>
              <a:off x="2110057" y="3849986"/>
              <a:ext cx="1620533" cy="1411816"/>
            </a:xfrm>
            <a:prstGeom prst="rect">
              <a:avLst/>
            </a:prstGeom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4604829" y="6067452"/>
            <a:ext cx="71824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B574BA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Arts. 32 y 33 LPC, 86-110 Lineamiento de Participación Ciudadana, IEE</a:t>
            </a:r>
            <a:endParaRPr lang="es-MX" sz="1500" dirty="0">
              <a:solidFill>
                <a:srgbClr val="B574BA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AB4778D-4722-40AE-A3FA-BCA661A64AF6}"/>
              </a:ext>
            </a:extLst>
          </p:cNvPr>
          <p:cNvSpPr txBox="1"/>
          <p:nvPr/>
        </p:nvSpPr>
        <p:spPr>
          <a:xfrm>
            <a:off x="463523" y="364164"/>
            <a:ext cx="118465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rgbClr val="B574BA"/>
                </a:solidFill>
              </a:rPr>
              <a:t>Jornada de Participación Ciudadana, Resultados y Declaración de validez: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6C0D1E3-D235-9647-A984-8901DE2DC2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0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eechihuahua.org.mx/public/sistema/archivos/galeria/imagenes_noticias/2019/2019_11_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/>
          <a:stretch/>
        </p:blipFill>
        <p:spPr bwMode="auto">
          <a:xfrm>
            <a:off x="5561704" y="1225128"/>
            <a:ext cx="4954940" cy="3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289072-A29B-4BDE-8BD8-4FF950D0DFB8}"/>
              </a:ext>
            </a:extLst>
          </p:cNvPr>
          <p:cNvSpPr txBox="1"/>
          <p:nvPr/>
        </p:nvSpPr>
        <p:spPr>
          <a:xfrm>
            <a:off x="3800840" y="2797695"/>
            <a:ext cx="939691" cy="1449216"/>
          </a:xfrm>
          <a:prstGeom prst="rect">
            <a:avLst/>
          </a:prstGeom>
          <a:noFill/>
        </p:spPr>
        <p:txBody>
          <a:bodyPr wrap="square" lIns="108000" tIns="108000" rIns="108000" bIns="108000" rtlCol="0" anchor="t">
            <a:spAutoFit/>
          </a:bodyPr>
          <a:lstStyle/>
          <a:p>
            <a:pPr algn="just" defTabSz="1422400">
              <a:lnSpc>
                <a:spcPts val="2400"/>
              </a:lnSpc>
              <a:spcBef>
                <a:spcPct val="0"/>
              </a:spcBef>
            </a:pPr>
            <a:r>
              <a:rPr lang="es-MX" sz="2000">
                <a:solidFill>
                  <a:srgbClr val="555553"/>
                </a:solidFill>
              </a:rPr>
              <a:t>62,03226,50135,229 302</a:t>
            </a:r>
            <a:endParaRPr lang="es-ES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07294" y="4586541"/>
            <a:ext cx="8819482" cy="111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22400">
              <a:lnSpc>
                <a:spcPts val="2000"/>
              </a:lnSpc>
              <a:spcBef>
                <a:spcPct val="0"/>
              </a:spcBef>
            </a:pPr>
            <a:r>
              <a:rPr lang="es-MX" sz="1900">
                <a:solidFill>
                  <a:srgbClr val="555553"/>
                </a:solidFill>
              </a:rPr>
              <a:t>La votación captada en el municipio de Chihuahua superó a la consulta de la Ciudad de México en 2015, sobre el Corredor Cultural Chapultepec, donde se recibieron 22,730 votos; así como la Consulta de la </a:t>
            </a:r>
            <a:r>
              <a:rPr lang="es-MX" sz="1900" err="1">
                <a:solidFill>
                  <a:srgbClr val="555553"/>
                </a:solidFill>
              </a:rPr>
              <a:t>Ciclovía</a:t>
            </a:r>
            <a:r>
              <a:rPr lang="es-MX" sz="1900">
                <a:solidFill>
                  <a:srgbClr val="555553"/>
                </a:solidFill>
              </a:rPr>
              <a:t> de Guadalajara, Jalisco, en 2017, que tuvo una participación de 22,142 personas.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05885" y="1151100"/>
            <a:ext cx="3715971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lnSpc>
                <a:spcPts val="2200"/>
              </a:lnSpc>
            </a:pPr>
            <a:r>
              <a:rPr lang="es-MX" sz="2000">
                <a:solidFill>
                  <a:srgbClr val="555553"/>
                </a:solidFill>
              </a:rPr>
              <a:t>En la JPC celebrada en Chihuahua el </a:t>
            </a:r>
            <a:r>
              <a:rPr lang="es-MX" sz="2000" b="1" i="1">
                <a:solidFill>
                  <a:srgbClr val="B574BA"/>
                </a:solidFill>
              </a:rPr>
              <a:t>24 de noviembre </a:t>
            </a:r>
            <a:r>
              <a:rPr lang="es-MX" sz="2000">
                <a:solidFill>
                  <a:srgbClr val="555553"/>
                </a:solidFill>
              </a:rPr>
              <a:t>se registró la votación más alta a nivel nacional, derivada de un ejercicio de participación ciudadana.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5289072-A29B-4BDE-8BD8-4FF950D0DFB8}"/>
              </a:ext>
            </a:extLst>
          </p:cNvPr>
          <p:cNvSpPr txBox="1"/>
          <p:nvPr/>
        </p:nvSpPr>
        <p:spPr>
          <a:xfrm>
            <a:off x="2039371" y="2797695"/>
            <a:ext cx="1842429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lvl="0" algn="r" defTabSz="1422400">
              <a:lnSpc>
                <a:spcPts val="2400"/>
              </a:lnSpc>
              <a:spcBef>
                <a:spcPct val="0"/>
              </a:spcBef>
            </a:pPr>
            <a:r>
              <a:rPr lang="es-MX" sz="2000" b="1">
                <a:solidFill>
                  <a:srgbClr val="B574BA"/>
                </a:solidFill>
              </a:rPr>
              <a:t>Votación total:</a:t>
            </a:r>
          </a:p>
          <a:p>
            <a:pPr lvl="0" algn="r" defTabSz="1422400">
              <a:lnSpc>
                <a:spcPts val="2400"/>
              </a:lnSpc>
              <a:spcBef>
                <a:spcPct val="0"/>
              </a:spcBef>
            </a:pPr>
            <a:r>
              <a:rPr lang="es-MX" sz="2000" b="1">
                <a:solidFill>
                  <a:srgbClr val="B574BA"/>
                </a:solidFill>
              </a:rPr>
              <a:t>Sí:</a:t>
            </a:r>
          </a:p>
          <a:p>
            <a:pPr lvl="0" algn="r" defTabSz="1422400">
              <a:lnSpc>
                <a:spcPts val="2400"/>
              </a:lnSpc>
              <a:spcBef>
                <a:spcPct val="0"/>
              </a:spcBef>
            </a:pPr>
            <a:r>
              <a:rPr lang="es-MX" sz="2000" b="1">
                <a:solidFill>
                  <a:srgbClr val="B574BA"/>
                </a:solidFill>
              </a:rPr>
              <a:t>No: </a:t>
            </a:r>
          </a:p>
          <a:p>
            <a:pPr lvl="0" algn="r" defTabSz="1422400">
              <a:lnSpc>
                <a:spcPts val="2400"/>
              </a:lnSpc>
              <a:spcBef>
                <a:spcPct val="0"/>
              </a:spcBef>
            </a:pPr>
            <a:r>
              <a:rPr lang="es-MX" sz="2000" b="1">
                <a:solidFill>
                  <a:srgbClr val="B574BA"/>
                </a:solidFill>
              </a:rPr>
              <a:t>Votos nulos: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9AAC6F-FB53-974D-923A-A5245BBEE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73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7QDC35W4DDSW-919843043-1593</_dlc_DocId>
    <_dlc_DocIdUrl xmlns="d94eee30-2451-49be-a996-92a27f6a2e89">
      <Url>https://ieechihuahuaorgmx.sharepoint.com/sites/CapacitacionEC/_layouts/15/DocIdRedir.aspx?ID=7QDC35W4DDSW-919843043-1593</Url>
      <Description>7QDC35W4DDSW-919843043-1593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031B1-5A57-40D6-935E-B5481EE3AA1A}">
  <ds:schemaRefs>
    <ds:schemaRef ds:uri="d94eee30-2451-49be-a996-92a27f6a2e8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29FC97-A1A9-4849-BAA0-790D59163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A25E6-F71B-4EEA-A07A-7693787AF5B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6205EBF-10C5-4E5A-A419-CC06B8A22A45}">
  <ds:schemaRefs>
    <ds:schemaRef ds:uri="bc7938c3-7aea-44d1-84f7-bfbe73a548fb"/>
    <ds:schemaRef ds:uri="d94eee30-2451-49be-a996-92a27f6a2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994</Words>
  <Application>Microsoft Office PowerPoint</Application>
  <PresentationFormat>Panorámica</PresentationFormat>
  <Paragraphs>109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Bodoni MT Condensed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142</cp:revision>
  <dcterms:created xsi:type="dcterms:W3CDTF">2021-08-19T00:03:09Z</dcterms:created>
  <dcterms:modified xsi:type="dcterms:W3CDTF">2022-06-02T15:48:57Z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e8bed840-e4f4-47c8-be31-115e0c4d8bb7</vt:lpwstr>
  </property>
</Properties>
</file>