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356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9" r:id="rId19"/>
    <p:sldId id="335" r:id="rId2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550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22" orient="horz" pos="1434" userDrawn="1">
          <p15:clr>
            <a:srgbClr val="A4A3A4"/>
          </p15:clr>
        </p15:guide>
        <p15:guide id="23" orient="horz" pos="3748" userDrawn="1">
          <p15:clr>
            <a:srgbClr val="A4A3A4"/>
          </p15:clr>
        </p15:guide>
        <p15:guide id="25" orient="horz" pos="2364" userDrawn="1">
          <p15:clr>
            <a:srgbClr val="A4A3A4"/>
          </p15:clr>
        </p15:guide>
        <p15:guide id="26" orient="horz" pos="2137" userDrawn="1">
          <p15:clr>
            <a:srgbClr val="A4A3A4"/>
          </p15:clr>
        </p15:guide>
        <p15:guide id="27" orient="horz" pos="1684" userDrawn="1">
          <p15:clr>
            <a:srgbClr val="A4A3A4"/>
          </p15:clr>
        </p15:guide>
        <p15:guide id="28" orient="horz" pos="2840" userDrawn="1">
          <p15:clr>
            <a:srgbClr val="A4A3A4"/>
          </p15:clr>
        </p15:guide>
        <p15:guide id="31" orient="horz" pos="686" userDrawn="1">
          <p15:clr>
            <a:srgbClr val="A4A3A4"/>
          </p15:clr>
        </p15:guide>
        <p15:guide id="34" orient="horz" pos="1162" userDrawn="1">
          <p15:clr>
            <a:srgbClr val="A4A3A4"/>
          </p15:clr>
        </p15:guide>
        <p15:guide id="36" pos="302" userDrawn="1">
          <p15:clr>
            <a:srgbClr val="A4A3A4"/>
          </p15:clr>
        </p15:guide>
        <p15:guide id="39" orient="horz" pos="3294" userDrawn="1">
          <p15:clr>
            <a:srgbClr val="A4A3A4"/>
          </p15:clr>
        </p15:guide>
        <p15:guide id="40" pos="3840" userDrawn="1">
          <p15:clr>
            <a:srgbClr val="A4A3A4"/>
          </p15:clr>
        </p15:guide>
        <p15:guide id="41" pos="1209" userDrawn="1">
          <p15:clr>
            <a:srgbClr val="A4A3A4"/>
          </p15:clr>
        </p15:guide>
        <p15:guide id="42" pos="4044" userDrawn="1">
          <p15:clr>
            <a:srgbClr val="A4A3A4"/>
          </p15:clr>
        </p15:guide>
        <p15:guide id="43" pos="5586" userDrawn="1">
          <p15:clr>
            <a:srgbClr val="A4A3A4"/>
          </p15:clr>
        </p15:guide>
        <p15:guide id="44" pos="2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8FD9"/>
    <a:srgbClr val="DAC9E1"/>
    <a:srgbClr val="963988"/>
    <a:srgbClr val="A796C7"/>
    <a:srgbClr val="C195FD"/>
    <a:srgbClr val="CD88D6"/>
    <a:srgbClr val="95639A"/>
    <a:srgbClr val="B359B8"/>
    <a:srgbClr val="B95FBD"/>
    <a:srgbClr val="AA5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649C6-4CBA-9ECD-E1FD-925CA234E46D}" v="2" dt="2022-03-28T22:04:28.973"/>
    <p1510:client id="{44CA1EBA-18D2-9B40-93EA-72539DF91450}" v="53" dt="2022-03-11T19:45:35.003"/>
    <p1510:client id="{7C96F155-65F2-CBB8-0C16-6A8E567BDF6A}" v="48" dt="2022-05-06T19:26:35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1"/>
    <p:restoredTop sz="94637"/>
  </p:normalViewPr>
  <p:slideViewPr>
    <p:cSldViewPr snapToGrid="0">
      <p:cViewPr varScale="1">
        <p:scale>
          <a:sx n="85" d="100"/>
          <a:sy n="85" d="100"/>
        </p:scale>
        <p:origin x="1074" y="126"/>
      </p:cViewPr>
      <p:guideLst>
        <p:guide orient="horz" pos="550"/>
        <p:guide orient="horz" pos="3952"/>
        <p:guide pos="7401"/>
        <p:guide orient="horz" pos="1434"/>
        <p:guide orient="horz" pos="3748"/>
        <p:guide orient="horz" pos="2364"/>
        <p:guide orient="horz" pos="2137"/>
        <p:guide orient="horz" pos="1684"/>
        <p:guide orient="horz" pos="2840"/>
        <p:guide orient="horz" pos="686"/>
        <p:guide orient="horz" pos="1162"/>
        <p:guide pos="302"/>
        <p:guide orient="horz" pos="3294"/>
        <p:guide pos="3840"/>
        <p:guide pos="1209"/>
        <p:guide pos="4044"/>
        <p:guide pos="5586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3235-E3CD-4BB6-B811-F877A189CFA0}" type="datetimeFigureOut">
              <a:t>09/06/2022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319D9-7E63-4FF2-98FD-79E6AB15F9B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97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319D9-7E63-4FF2-98FD-79E6AB15F9BE}" type="slidenum">
              <a:rPr lang="es-ES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77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14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7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20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0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3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969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295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470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82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374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36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96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6BA2FB-FCB1-744E-81C4-19699A7E71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357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D4922B-D5AB-7C4B-B7E1-FDBD797E7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928" y="1670590"/>
            <a:ext cx="4651060" cy="18172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9EC3F6-0226-4842-9DB6-C2141A027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289" y="1798567"/>
            <a:ext cx="4039322" cy="154470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20E279E9-121F-E345-9180-958A74D5A47A}"/>
              </a:ext>
            </a:extLst>
          </p:cNvPr>
          <p:cNvGrpSpPr/>
          <p:nvPr/>
        </p:nvGrpSpPr>
        <p:grpSpPr>
          <a:xfrm>
            <a:off x="-368299" y="-586979"/>
            <a:ext cx="12928598" cy="5368134"/>
            <a:chOff x="-203201" y="-538955"/>
            <a:chExt cx="12928598" cy="536813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8D52533-1A10-854B-B0EE-38449B3B8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3201" y="211802"/>
              <a:ext cx="3609730" cy="1741905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2F69962-AAE6-9340-8EE7-C6C072ABC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3112" y="114300"/>
              <a:ext cx="2224901" cy="120144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8E3D360-C6BB-2143-A6FB-0441714D1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1849" y="-538955"/>
              <a:ext cx="4363548" cy="184308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5808F03-724D-034E-85A9-CCD9B75AA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6681" y="2349495"/>
              <a:ext cx="3463518" cy="1714499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892FEE7-831A-F94E-A7B6-ED2DBD0E6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12476" y="4112630"/>
              <a:ext cx="1322024" cy="63653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0EE8B2E-793C-CF42-B31C-83F56D0C6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58012" y="3828517"/>
              <a:ext cx="2446064" cy="1000662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4843F797-266F-D04A-9A85-5087534878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88928"/>
            <a:ext cx="12192000" cy="669072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B5BAABC1-0E53-F748-9F9A-B312793CF1DD}"/>
              </a:ext>
            </a:extLst>
          </p:cNvPr>
          <p:cNvGrpSpPr/>
          <p:nvPr/>
        </p:nvGrpSpPr>
        <p:grpSpPr>
          <a:xfrm>
            <a:off x="6539839" y="5086073"/>
            <a:ext cx="6176037" cy="728658"/>
            <a:chOff x="6539839" y="5086073"/>
            <a:chExt cx="6176037" cy="728658"/>
          </a:xfrm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F846C30C-EF20-D648-AA3D-743324098F5F}"/>
                </a:ext>
              </a:extLst>
            </p:cNvPr>
            <p:cNvSpPr/>
            <p:nvPr/>
          </p:nvSpPr>
          <p:spPr>
            <a:xfrm>
              <a:off x="6539839" y="5086073"/>
              <a:ext cx="6176037" cy="728658"/>
            </a:xfrm>
            <a:prstGeom prst="roundRect">
              <a:avLst/>
            </a:prstGeom>
            <a:solidFill>
              <a:srgbClr val="B46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A4B9C09-F14D-D746-B1ED-1B2EC9CBC54D}"/>
                </a:ext>
              </a:extLst>
            </p:cNvPr>
            <p:cNvSpPr txBox="1"/>
            <p:nvPr/>
          </p:nvSpPr>
          <p:spPr>
            <a:xfrm>
              <a:off x="7002469" y="5146751"/>
              <a:ext cx="4843463" cy="65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s-MX" sz="2100" dirty="0">
                  <a:solidFill>
                    <a:schemeClr val="bg1"/>
                  </a:solidFill>
                </a:rPr>
                <a:t>Instrumentos de Participación Política</a:t>
              </a:r>
            </a:p>
            <a:p>
              <a:pPr algn="ctr">
                <a:lnSpc>
                  <a:spcPts val="2200"/>
                </a:lnSpc>
              </a:pPr>
              <a:r>
                <a:rPr lang="es-MX" sz="2100" b="1" dirty="0">
                  <a:solidFill>
                    <a:schemeClr val="bg1"/>
                  </a:solidFill>
                </a:rPr>
                <a:t>INICIATIVA CIUDADANA</a:t>
              </a: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9304FB28-7B12-0F40-B4C4-34BE537D07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57126" y="270567"/>
            <a:ext cx="2618937" cy="60255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27B486-BD87-6C4C-9E7B-68FCCA068FA6}"/>
              </a:ext>
            </a:extLst>
          </p:cNvPr>
          <p:cNvSpPr txBox="1"/>
          <p:nvPr/>
        </p:nvSpPr>
        <p:spPr>
          <a:xfrm>
            <a:off x="8068568" y="2786061"/>
            <a:ext cx="2066591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CURSO #5.1.3</a:t>
            </a:r>
            <a:endParaRPr lang="es-MX" sz="2200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95251B6-7A67-1F46-A20C-0BC177CC648C}"/>
              </a:ext>
            </a:extLst>
          </p:cNvPr>
          <p:cNvSpPr txBox="1"/>
          <p:nvPr/>
        </p:nvSpPr>
        <p:spPr>
          <a:xfrm>
            <a:off x="6296230" y="1577793"/>
            <a:ext cx="55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0" b="1" kern="2800" spc="600" dirty="0">
                <a:solidFill>
                  <a:schemeClr val="bg1"/>
                </a:solidFill>
              </a:rPr>
              <a:t>I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A35C2C3-DD43-B049-8443-4F23738C6B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280" y="609824"/>
            <a:ext cx="3506694" cy="417012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97ADAE9-71AD-8043-8BCC-7A31A2BD23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497" y="3454826"/>
            <a:ext cx="6327777" cy="331455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1E8E74F-14AE-BF42-BF9C-0570F4C3FAEF}"/>
              </a:ext>
            </a:extLst>
          </p:cNvPr>
          <p:cNvSpPr txBox="1"/>
          <p:nvPr/>
        </p:nvSpPr>
        <p:spPr>
          <a:xfrm>
            <a:off x="6612775" y="1577793"/>
            <a:ext cx="55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0" b="1" kern="2800" spc="6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74C0EDB-1A4C-B244-96EA-C80F3FECF9DF}"/>
              </a:ext>
            </a:extLst>
          </p:cNvPr>
          <p:cNvSpPr txBox="1"/>
          <p:nvPr/>
        </p:nvSpPr>
        <p:spPr>
          <a:xfrm>
            <a:off x="6934200" y="1577793"/>
            <a:ext cx="55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0" b="1" kern="2800" spc="600" dirty="0">
                <a:solidFill>
                  <a:schemeClr val="bg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42829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5E81D6C-6690-4DA9-A4FB-19E08CECFB06}"/>
              </a:ext>
            </a:extLst>
          </p:cNvPr>
          <p:cNvSpPr txBox="1">
            <a:spLocks/>
          </p:cNvSpPr>
          <p:nvPr/>
        </p:nvSpPr>
        <p:spPr>
          <a:xfrm>
            <a:off x="423058" y="467834"/>
            <a:ext cx="10763628" cy="61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900" b="1" dirty="0">
                <a:solidFill>
                  <a:srgbClr val="B574BA"/>
                </a:solidFill>
                <a:latin typeface="+mn-lt"/>
              </a:rPr>
              <a:t>Ejemplo de </a:t>
            </a:r>
            <a:r>
              <a:rPr lang="es-MX" sz="2900" b="1" i="1" dirty="0">
                <a:solidFill>
                  <a:srgbClr val="B574BA"/>
                </a:solidFill>
                <a:latin typeface="+mn-lt"/>
              </a:rPr>
              <a:t>iniciativa</a:t>
            </a:r>
            <a:r>
              <a:rPr lang="es-MX" sz="2900" b="1" dirty="0">
                <a:solidFill>
                  <a:srgbClr val="B574BA"/>
                </a:solidFill>
                <a:latin typeface="+mn-lt"/>
              </a:rPr>
              <a:t> de ley o decreto ante Congreso del Estado: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712043" y="1464131"/>
            <a:ext cx="10601643" cy="1601798"/>
            <a:chOff x="712043" y="1177261"/>
            <a:chExt cx="10601643" cy="1601798"/>
          </a:xfrm>
        </p:grpSpPr>
        <p:sp>
          <p:nvSpPr>
            <p:cNvPr id="4" name="Marcador de contenido 1"/>
            <p:cNvSpPr txBox="1">
              <a:spLocks/>
            </p:cNvSpPr>
            <p:nvPr/>
          </p:nvSpPr>
          <p:spPr>
            <a:xfrm>
              <a:off x="1157716" y="1177261"/>
              <a:ext cx="10155970" cy="160179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" algn="l">
                <a:buClr>
                  <a:srgbClr val="5FBFBA"/>
                </a:buClr>
              </a:pPr>
              <a:r>
                <a:rPr lang="es-MX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Fundamento: artículo 68 fracción VII de la Constitución del Estado y artículos 7, 17, 20 y del 47 al 52 de la Ley de Participación Ciudadana.</a:t>
              </a:r>
            </a:p>
            <a:p>
              <a:pPr marL="17" algn="l">
                <a:lnSpc>
                  <a:spcPts val="10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" algn="l">
                <a:buClr>
                  <a:srgbClr val="5FBFBA"/>
                </a:buClr>
              </a:pPr>
              <a:r>
                <a:rPr lang="es-MX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Exposición de motivos, en la cual se detalle por lo menos:</a:t>
              </a: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712043" y="1240188"/>
              <a:ext cx="477848" cy="42754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712043" y="2100155"/>
              <a:ext cx="477848" cy="427549"/>
            </a:xfrm>
            <a:prstGeom prst="rect">
              <a:avLst/>
            </a:prstGeom>
          </p:spPr>
        </p:pic>
      </p:grpSp>
      <p:grpSp>
        <p:nvGrpSpPr>
          <p:cNvPr id="7" name="Agrupar 6"/>
          <p:cNvGrpSpPr/>
          <p:nvPr/>
        </p:nvGrpSpPr>
        <p:grpSpPr>
          <a:xfrm>
            <a:off x="1408551" y="2929126"/>
            <a:ext cx="9976851" cy="3234816"/>
            <a:chOff x="1408551" y="2610172"/>
            <a:chExt cx="9976851" cy="3234816"/>
          </a:xfrm>
        </p:grpSpPr>
        <p:sp>
          <p:nvSpPr>
            <p:cNvPr id="16" name="Marcador de contenido 1"/>
            <p:cNvSpPr txBox="1">
              <a:spLocks/>
            </p:cNvSpPr>
            <p:nvPr/>
          </p:nvSpPr>
          <p:spPr>
            <a:xfrm>
              <a:off x="1538101" y="2610172"/>
              <a:ext cx="9847301" cy="32348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" lvl="2" algn="l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100">
                  <a:solidFill>
                    <a:srgbClr val="575758"/>
                  </a:solidFill>
                </a:rPr>
                <a:t>planteamiento general de la propuesta;</a:t>
              </a:r>
            </a:p>
            <a:p>
              <a:pPr marL="363" lvl="2" algn="l">
                <a:lnSpc>
                  <a:spcPts val="10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100">
                <a:solidFill>
                  <a:srgbClr val="575758"/>
                </a:solidFill>
              </a:endParaRPr>
            </a:p>
            <a:p>
              <a:pPr marL="363" lvl="2" algn="l">
                <a:lnSpc>
                  <a:spcPts val="23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100">
                  <a:solidFill>
                    <a:srgbClr val="575758"/>
                  </a:solidFill>
                </a:rPr>
                <a:t>argumentos que justifiquen la creación, modificación, derogación o abrogación de lo que se propone, explicando contenido, alcance y beneficio posibles;</a:t>
              </a:r>
            </a:p>
            <a:p>
              <a:pPr marL="363" lvl="2" algn="l">
                <a:lnSpc>
                  <a:spcPts val="10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100">
                <a:solidFill>
                  <a:srgbClr val="575758"/>
                </a:solidFill>
              </a:endParaRPr>
            </a:p>
            <a:p>
              <a:pPr marL="363" lvl="2" algn="l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100">
                  <a:solidFill>
                    <a:srgbClr val="575758"/>
                  </a:solidFill>
                </a:rPr>
                <a:t>ordenamientos a expedir, modificar o suprimir, en su caso;</a:t>
              </a:r>
            </a:p>
            <a:p>
              <a:pPr marL="363" lvl="2" algn="l">
                <a:lnSpc>
                  <a:spcPts val="10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100">
                <a:solidFill>
                  <a:srgbClr val="575758"/>
                </a:solidFill>
              </a:endParaRPr>
            </a:p>
            <a:p>
              <a:pPr marL="363" lvl="2" algn="l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100">
                  <a:solidFill>
                    <a:srgbClr val="575758"/>
                  </a:solidFill>
                </a:rPr>
                <a:t>texto o reforma de la ley, del reglamento o la disposición general propuesta;</a:t>
              </a:r>
            </a:p>
            <a:p>
              <a:pPr marL="363" lvl="2" algn="l">
                <a:lnSpc>
                  <a:spcPts val="10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100">
                <a:solidFill>
                  <a:srgbClr val="575758"/>
                </a:solidFill>
              </a:endParaRPr>
            </a:p>
            <a:p>
              <a:pPr marL="363" lvl="2" algn="l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100">
                  <a:solidFill>
                    <a:srgbClr val="575758"/>
                  </a:solidFill>
                </a:rPr>
                <a:t>disposiciones transitorias de la ley, reforma de ley, reglamento o disposición propuesta; y</a:t>
              </a:r>
            </a:p>
            <a:p>
              <a:pPr marL="363" lvl="2" algn="l">
                <a:lnSpc>
                  <a:spcPts val="10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100">
                <a:solidFill>
                  <a:srgbClr val="575758"/>
                </a:solidFill>
              </a:endParaRPr>
            </a:p>
            <a:p>
              <a:pPr marL="363" lvl="2" algn="l">
                <a:lnSpc>
                  <a:spcPts val="24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100">
                  <a:solidFill>
                    <a:srgbClr val="575758"/>
                  </a:solidFill>
                </a:rPr>
                <a:t>fecha y lugar en que se presenta la </a:t>
              </a:r>
              <a:r>
                <a:rPr lang="es-MX" sz="2100" i="1">
                  <a:solidFill>
                    <a:srgbClr val="575758"/>
                  </a:solidFill>
                </a:rPr>
                <a:t>iniciativa ciudadana.</a:t>
              </a:r>
              <a:endParaRPr lang="es-MX" sz="2100">
                <a:solidFill>
                  <a:srgbClr val="575758"/>
                </a:solidFill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>
              <a:off x="1408551" y="2736445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Elipse 20"/>
            <p:cNvSpPr/>
            <p:nvPr/>
          </p:nvSpPr>
          <p:spPr>
            <a:xfrm>
              <a:off x="1408551" y="3177281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/>
            <p:cNvSpPr/>
            <p:nvPr/>
          </p:nvSpPr>
          <p:spPr>
            <a:xfrm>
              <a:off x="1408551" y="3918429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3" name="Elipse 22"/>
            <p:cNvSpPr/>
            <p:nvPr/>
          </p:nvSpPr>
          <p:spPr>
            <a:xfrm>
              <a:off x="1408551" y="4370793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Elipse 23"/>
            <p:cNvSpPr/>
            <p:nvPr/>
          </p:nvSpPr>
          <p:spPr>
            <a:xfrm>
              <a:off x="1408551" y="4769992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Elipse 24"/>
            <p:cNvSpPr/>
            <p:nvPr/>
          </p:nvSpPr>
          <p:spPr>
            <a:xfrm>
              <a:off x="1408551" y="5183084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15075BD1-D4C5-C647-AB39-ED84F382E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14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868533" y="1510508"/>
            <a:ext cx="4853896" cy="12653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E7CDE7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rgbClr val="8A6EB4"/>
                </a:solidFill>
              </a:rPr>
              <a:t>¿Cuál es el trámite normal general que sigue una </a:t>
            </a:r>
            <a:r>
              <a:rPr lang="es-MX" sz="2800" i="1" dirty="0">
                <a:solidFill>
                  <a:srgbClr val="AA57AA"/>
                </a:solidFill>
              </a:rPr>
              <a:t>iniciativa ciudadana</a:t>
            </a:r>
            <a:r>
              <a:rPr lang="es-MX" sz="2800" dirty="0">
                <a:solidFill>
                  <a:srgbClr val="8A6EB4"/>
                </a:solidFill>
              </a:rPr>
              <a:t>?</a:t>
            </a:r>
            <a:endParaRPr lang="es-MX" sz="6000" dirty="0">
              <a:solidFill>
                <a:srgbClr val="8A6EB4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D4DFB2-FEE1-4988-9604-0CA6D9E49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547" y="347384"/>
            <a:ext cx="1356447" cy="8256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DF0D45-AA6C-EE43-993F-DFBAAC15D3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9FB165D-362A-0A42-8C86-B56BD29C3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297A67-ECE9-8D4F-B25B-58EC83D6F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7B5D3E0-952C-4774-8F1D-1B5BD4AE9DEA}"/>
              </a:ext>
            </a:extLst>
          </p:cNvPr>
          <p:cNvSpPr txBox="1">
            <a:spLocks/>
          </p:cNvSpPr>
          <p:nvPr/>
        </p:nvSpPr>
        <p:spPr>
          <a:xfrm>
            <a:off x="1090146" y="891054"/>
            <a:ext cx="10003678" cy="12623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00"/>
              </a:lnSpc>
              <a:spcBef>
                <a:spcPts val="0"/>
              </a:spcBef>
            </a:pPr>
            <a:r>
              <a:rPr lang="es-MX">
                <a:solidFill>
                  <a:srgbClr val="575758"/>
                </a:solidFill>
              </a:rPr>
              <a:t>La </a:t>
            </a:r>
            <a:r>
              <a:rPr lang="es-MX" b="1" i="1">
                <a:solidFill>
                  <a:srgbClr val="B574BA"/>
                </a:solidFill>
              </a:rPr>
              <a:t>iniciativa ciudadana </a:t>
            </a:r>
            <a:r>
              <a:rPr lang="es-MX">
                <a:solidFill>
                  <a:srgbClr val="575758"/>
                </a:solidFill>
              </a:rPr>
              <a:t>seguirá el proceso que corresponda para su análisis y aprobación o no aprobación, según la normatividad de la autoridad ante la que se presenta la </a:t>
            </a:r>
            <a:r>
              <a:rPr lang="es-MX" b="1" i="1">
                <a:solidFill>
                  <a:srgbClr val="B574BA"/>
                </a:solidFill>
              </a:rPr>
              <a:t>iniciativa</a:t>
            </a:r>
            <a:r>
              <a:rPr lang="es-MX">
                <a:solidFill>
                  <a:srgbClr val="575758"/>
                </a:solidFill>
              </a:rPr>
              <a:t>: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10443583" y="6052235"/>
            <a:ext cx="13213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51, LPC</a:t>
            </a:r>
            <a:endParaRPr lang="es-MX" sz="1500" dirty="0">
              <a:solidFill>
                <a:srgbClr val="B574BA"/>
              </a:solidFill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1837096" y="2777410"/>
            <a:ext cx="4470486" cy="1834931"/>
            <a:chOff x="1645706" y="2701210"/>
            <a:chExt cx="4470486" cy="1834931"/>
          </a:xfrm>
        </p:grpSpPr>
        <p:sp>
          <p:nvSpPr>
            <p:cNvPr id="6" name="Marcador de contenido 2">
              <a:extLst>
                <a:ext uri="{FF2B5EF4-FFF2-40B4-BE49-F238E27FC236}">
                  <a16:creationId xmlns:a16="http://schemas.microsoft.com/office/drawing/2014/main" id="{17B5D3E0-952C-4774-8F1D-1B5BD4AE9DEA}"/>
                </a:ext>
              </a:extLst>
            </p:cNvPr>
            <p:cNvSpPr txBox="1">
              <a:spLocks/>
            </p:cNvSpPr>
            <p:nvPr/>
          </p:nvSpPr>
          <p:spPr>
            <a:xfrm>
              <a:off x="2136797" y="2701210"/>
              <a:ext cx="3979395" cy="183493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600"/>
                </a:lnSpc>
                <a:spcBef>
                  <a:spcPts val="0"/>
                </a:spcBef>
              </a:pPr>
              <a:r>
                <a:rPr lang="es-MX">
                  <a:solidFill>
                    <a:srgbClr val="575758"/>
                  </a:solidFill>
                </a:rPr>
                <a:t>Congreso del Estado;</a:t>
              </a:r>
            </a:p>
            <a:p>
              <a:pPr algn="just">
                <a:lnSpc>
                  <a:spcPts val="2600"/>
                </a:lnSpc>
                <a:spcBef>
                  <a:spcPts val="0"/>
                </a:spcBef>
              </a:pPr>
              <a:endParaRPr lang="es-MX">
                <a:solidFill>
                  <a:srgbClr val="575758"/>
                </a:solidFill>
              </a:endParaRPr>
            </a:p>
            <a:p>
              <a:pPr algn="just">
                <a:lnSpc>
                  <a:spcPts val="2600"/>
                </a:lnSpc>
                <a:spcBef>
                  <a:spcPts val="0"/>
                </a:spcBef>
              </a:pPr>
              <a:r>
                <a:rPr lang="es-MX">
                  <a:solidFill>
                    <a:srgbClr val="575758"/>
                  </a:solidFill>
                </a:rPr>
                <a:t>Gobierno del Estado; o</a:t>
              </a:r>
            </a:p>
            <a:p>
              <a:pPr algn="just">
                <a:lnSpc>
                  <a:spcPts val="2600"/>
                </a:lnSpc>
                <a:spcBef>
                  <a:spcPts val="0"/>
                </a:spcBef>
              </a:pPr>
              <a:endParaRPr lang="es-MX">
                <a:solidFill>
                  <a:srgbClr val="575758"/>
                </a:solidFill>
              </a:endParaRPr>
            </a:p>
            <a:p>
              <a:pPr algn="just">
                <a:lnSpc>
                  <a:spcPts val="2600"/>
                </a:lnSpc>
                <a:spcBef>
                  <a:spcPts val="0"/>
                </a:spcBef>
              </a:pPr>
              <a:r>
                <a:rPr lang="es-MX">
                  <a:solidFill>
                    <a:srgbClr val="575758"/>
                  </a:solidFill>
                </a:rPr>
                <a:t>Ayuntamiento de que se trate.</a:t>
              </a: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1645706" y="2701210"/>
              <a:ext cx="477848" cy="427549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1645706" y="3347128"/>
              <a:ext cx="477848" cy="427549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1645706" y="4041357"/>
              <a:ext cx="477848" cy="427549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86" y="2091491"/>
            <a:ext cx="3085814" cy="33730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5E16A67-BCD3-F546-935F-5F1304DB9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56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613B596-FA32-594E-83E8-6016646FFC02}"/>
              </a:ext>
            </a:extLst>
          </p:cNvPr>
          <p:cNvGrpSpPr/>
          <p:nvPr/>
        </p:nvGrpSpPr>
        <p:grpSpPr>
          <a:xfrm>
            <a:off x="515938" y="873125"/>
            <a:ext cx="11160125" cy="611188"/>
            <a:chOff x="515938" y="873125"/>
            <a:chExt cx="11160125" cy="611188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4FF83912-B31C-CD49-933B-D15F59D515A8}"/>
                </a:ext>
              </a:extLst>
            </p:cNvPr>
            <p:cNvSpPr/>
            <p:nvPr/>
          </p:nvSpPr>
          <p:spPr>
            <a:xfrm>
              <a:off x="515938" y="873125"/>
              <a:ext cx="11160125" cy="611188"/>
            </a:xfrm>
            <a:prstGeom prst="roundRect">
              <a:avLst/>
            </a:prstGeom>
            <a:solidFill>
              <a:srgbClr val="A796C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620899" y="958289"/>
              <a:ext cx="1099626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s-MX" sz="2600" dirty="0">
                  <a:solidFill>
                    <a:srgbClr val="575758"/>
                  </a:solidFill>
                </a:rPr>
                <a:t>Seguirá el trámite que establece la </a:t>
              </a:r>
              <a:r>
                <a:rPr lang="es-MX" sz="2600" b="1" i="1" dirty="0">
                  <a:solidFill>
                    <a:srgbClr val="A9429A"/>
                  </a:solidFill>
                </a:rPr>
                <a:t>Ley Orgánica del Congreso </a:t>
              </a:r>
              <a:r>
                <a:rPr lang="es-MX" sz="2600" dirty="0">
                  <a:solidFill>
                    <a:srgbClr val="575758"/>
                  </a:solidFill>
                </a:rPr>
                <a:t>en el caso de:</a:t>
              </a: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4219998" y="2146395"/>
            <a:ext cx="6008520" cy="1785104"/>
            <a:chOff x="3752167" y="1971584"/>
            <a:chExt cx="6008520" cy="1785104"/>
          </a:xfrm>
        </p:grpSpPr>
        <p:sp>
          <p:nvSpPr>
            <p:cNvPr id="4" name="CuadroTexto 3"/>
            <p:cNvSpPr txBox="1"/>
            <p:nvPr/>
          </p:nvSpPr>
          <p:spPr>
            <a:xfrm>
              <a:off x="3878380" y="1971584"/>
              <a:ext cx="588230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6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400" i="1">
                  <a:solidFill>
                    <a:srgbClr val="575758"/>
                  </a:solidFill>
                </a:rPr>
                <a:t>iniciativa ciudadana </a:t>
              </a:r>
              <a:r>
                <a:rPr lang="es-MX" sz="2400">
                  <a:solidFill>
                    <a:srgbClr val="575758"/>
                  </a:solidFill>
                </a:rPr>
                <a:t>de nueva ley, o reforma o eliminación parcial o total de una ley;</a:t>
              </a:r>
            </a:p>
            <a:p>
              <a:pPr algn="just">
                <a:lnSpc>
                  <a:spcPts val="14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400">
                <a:solidFill>
                  <a:srgbClr val="575758"/>
                </a:solidFill>
              </a:endParaRPr>
            </a:p>
            <a:p>
              <a:pPr algn="just">
                <a:lnSpc>
                  <a:spcPts val="26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75758"/>
                  </a:solidFill>
                </a:rPr>
                <a:t>reforma de la Constitución estatal; o</a:t>
              </a:r>
            </a:p>
            <a:p>
              <a:pPr algn="just">
                <a:lnSpc>
                  <a:spcPts val="14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400">
                <a:solidFill>
                  <a:srgbClr val="575758"/>
                </a:solidFill>
              </a:endParaRPr>
            </a:p>
            <a:p>
              <a:pPr algn="just">
                <a:lnSpc>
                  <a:spcPts val="26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75758"/>
                  </a:solidFill>
                </a:rPr>
                <a:t>propuesta de decreto.</a:t>
              </a:r>
            </a:p>
          </p:txBody>
        </p:sp>
        <p:sp>
          <p:nvSpPr>
            <p:cNvPr id="5" name="Elipse 4"/>
            <p:cNvSpPr/>
            <p:nvPr/>
          </p:nvSpPr>
          <p:spPr>
            <a:xfrm>
              <a:off x="3752167" y="2139111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Elipse 5"/>
            <p:cNvSpPr/>
            <p:nvPr/>
          </p:nvSpPr>
          <p:spPr>
            <a:xfrm>
              <a:off x="3752167" y="2981794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Elipse 6"/>
            <p:cNvSpPr/>
            <p:nvPr/>
          </p:nvSpPr>
          <p:spPr>
            <a:xfrm>
              <a:off x="3752167" y="3503266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67" y="2023539"/>
            <a:ext cx="1950492" cy="19504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541A46F-5766-B240-847E-9FC1424DE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55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86C8717-F94C-48CF-BC90-5AEDB2067A41}"/>
              </a:ext>
            </a:extLst>
          </p:cNvPr>
          <p:cNvSpPr txBox="1">
            <a:spLocks/>
          </p:cNvSpPr>
          <p:nvPr/>
        </p:nvSpPr>
        <p:spPr>
          <a:xfrm>
            <a:off x="674688" y="1182406"/>
            <a:ext cx="10844212" cy="1114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00"/>
              </a:lnSpc>
              <a:spcBef>
                <a:spcPts val="0"/>
              </a:spcBef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</a:t>
            </a:r>
            <a:r>
              <a:rPr lang="es-MX" b="1" i="1" dirty="0">
                <a:solidFill>
                  <a:srgbClr val="B574BA"/>
                </a:solidFill>
              </a:rPr>
              <a:t>iniciativas ciudadanas</a:t>
            </a:r>
            <a:r>
              <a:rPr lang="es-MX" b="1" dirty="0">
                <a:solidFill>
                  <a:srgbClr val="B574BA"/>
                </a:solidFill>
              </a:rPr>
              <a:t>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reglamentos o disposiciones generales administrativas, siguen el procedimiento de la instancia respectiva, ya sea el Poder Ejecutivo del Estado o un ayuntamiento.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3ABACD-B5C4-48BF-A29A-A78C52C3DB53}"/>
              </a:ext>
            </a:extLst>
          </p:cNvPr>
          <p:cNvSpPr txBox="1">
            <a:spLocks/>
          </p:cNvSpPr>
          <p:nvPr/>
        </p:nvSpPr>
        <p:spPr>
          <a:xfrm>
            <a:off x="4433776" y="2801227"/>
            <a:ext cx="6195087" cy="180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8" indent="-228608" algn="l" defTabSz="914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25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42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60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77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94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11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28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45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600"/>
              </a:lnSpc>
              <a:spcBef>
                <a:spcPts val="0"/>
              </a:spcBef>
              <a:buNone/>
            </a:pPr>
            <a:r>
              <a:rPr lang="es-MX" sz="2400" dirty="0">
                <a:solidFill>
                  <a:srgbClr val="575758"/>
                </a:solidFill>
              </a:rPr>
              <a:t>Los órganos de discusión internos de la instancia respectiva deberán citar a quienes firmen como representantes de la </a:t>
            </a:r>
            <a:r>
              <a:rPr lang="es-MX" sz="2400" i="1" dirty="0">
                <a:solidFill>
                  <a:srgbClr val="B574BA"/>
                </a:solidFill>
              </a:rPr>
              <a:t>iniciativa ciudadana</a:t>
            </a:r>
            <a:r>
              <a:rPr lang="es-MX" sz="2400" dirty="0">
                <a:solidFill>
                  <a:srgbClr val="575758"/>
                </a:solidFill>
              </a:rPr>
              <a:t>, con el fin de que participen con derecho a voz en el análisis de la </a:t>
            </a:r>
            <a:r>
              <a:rPr lang="es-MX" sz="2400" i="1" dirty="0">
                <a:solidFill>
                  <a:srgbClr val="B574BA"/>
                </a:solidFill>
              </a:rPr>
              <a:t>iniciativa</a:t>
            </a:r>
            <a:r>
              <a:rPr lang="es-MX" sz="2400" dirty="0">
                <a:solidFill>
                  <a:srgbClr val="575758"/>
                </a:solidFill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57" y="2420645"/>
            <a:ext cx="2265190" cy="22651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AC472D1-0199-A146-9904-4F2F4B201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10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5EB84835-540F-47D2-A1F1-5BDB7B854318}"/>
              </a:ext>
            </a:extLst>
          </p:cNvPr>
          <p:cNvSpPr txBox="1"/>
          <p:nvPr/>
        </p:nvSpPr>
        <p:spPr>
          <a:xfrm>
            <a:off x="660184" y="6051879"/>
            <a:ext cx="11196637" cy="425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ts val="1300"/>
              </a:lnSpc>
            </a:pPr>
            <a:r>
              <a:rPr lang="es-ES" sz="1200" dirty="0">
                <a:solidFill>
                  <a:srgbClr val="C06FB1"/>
                </a:solidFill>
                <a:ea typeface="+mn-lt"/>
                <a:cs typeface="+mn-lt"/>
              </a:rPr>
              <a:t>Capítulo V. Reglamento Interior del Honorable Ayuntamiento del Municipio de Chihuahua</a:t>
            </a:r>
          </a:p>
          <a:p>
            <a:pPr algn="r">
              <a:lnSpc>
                <a:spcPts val="1300"/>
              </a:lnSpc>
            </a:pPr>
            <a:r>
              <a:rPr lang="es-ES" sz="1200" dirty="0">
                <a:solidFill>
                  <a:srgbClr val="C06FB1"/>
                </a:solidFill>
                <a:cs typeface="Calibri"/>
              </a:rPr>
              <a:t>Capítulo quinto, sección cuarta, </a:t>
            </a:r>
            <a:r>
              <a:rPr lang="es-ES" sz="1200" dirty="0">
                <a:solidFill>
                  <a:srgbClr val="C06FB1"/>
                </a:solidFill>
                <a:ea typeface="+mn-lt"/>
                <a:cs typeface="+mn-lt"/>
              </a:rPr>
              <a:t>Reglamento de Participación Ciudadana y de Niñas, Niños, Adolescentes y Juventudes del Municipio de Chihuahua</a:t>
            </a:r>
            <a:endParaRPr lang="es-ES" sz="1200" dirty="0">
              <a:solidFill>
                <a:srgbClr val="C06FB1"/>
              </a:solidFill>
              <a:cs typeface="Calibri"/>
            </a:endParaRPr>
          </a:p>
        </p:txBody>
      </p:sp>
      <p:grpSp>
        <p:nvGrpSpPr>
          <p:cNvPr id="216" name="Grupo 215">
            <a:extLst>
              <a:ext uri="{FF2B5EF4-FFF2-40B4-BE49-F238E27FC236}">
                <a16:creationId xmlns:a16="http://schemas.microsoft.com/office/drawing/2014/main" id="{694B7BDF-A673-4848-AFA7-F4F68262AEE8}"/>
              </a:ext>
            </a:extLst>
          </p:cNvPr>
          <p:cNvGrpSpPr/>
          <p:nvPr/>
        </p:nvGrpSpPr>
        <p:grpSpPr>
          <a:xfrm>
            <a:off x="1049488" y="1634835"/>
            <a:ext cx="10118432" cy="4206165"/>
            <a:chOff x="1118763" y="1662545"/>
            <a:chExt cx="10118432" cy="4206165"/>
          </a:xfrm>
        </p:grpSpPr>
        <p:cxnSp>
          <p:nvCxnSpPr>
            <p:cNvPr id="200" name="Conector recto de flecha 199">
              <a:extLst>
                <a:ext uri="{FF2B5EF4-FFF2-40B4-BE49-F238E27FC236}">
                  <a16:creationId xmlns:a16="http://schemas.microsoft.com/office/drawing/2014/main" id="{77DC6B0C-140E-B943-8674-8F97A303E16D}"/>
                </a:ext>
              </a:extLst>
            </p:cNvPr>
            <p:cNvCxnSpPr>
              <a:cxnSpLocks/>
            </p:cNvCxnSpPr>
            <p:nvPr/>
          </p:nvCxnSpPr>
          <p:spPr>
            <a:xfrm>
              <a:off x="6721270" y="4817000"/>
              <a:ext cx="0" cy="338138"/>
            </a:xfrm>
            <a:prstGeom prst="straightConnector1">
              <a:avLst/>
            </a:prstGeom>
            <a:ln w="38100">
              <a:solidFill>
                <a:srgbClr val="DAC9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ángulo redondeado 205">
              <a:extLst>
                <a:ext uri="{FF2B5EF4-FFF2-40B4-BE49-F238E27FC236}">
                  <a16:creationId xmlns:a16="http://schemas.microsoft.com/office/drawing/2014/main" id="{6EAA3862-56F1-264A-8425-82D74E1741CB}"/>
                </a:ext>
              </a:extLst>
            </p:cNvPr>
            <p:cNvSpPr/>
            <p:nvPr/>
          </p:nvSpPr>
          <p:spPr>
            <a:xfrm>
              <a:off x="5611069" y="4165037"/>
              <a:ext cx="2241656" cy="673181"/>
            </a:xfrm>
            <a:prstGeom prst="roundRect">
              <a:avLst>
                <a:gd name="adj" fmla="val 5961"/>
              </a:avLst>
            </a:prstGeom>
            <a:solidFill>
              <a:srgbClr val="D08FD9">
                <a:alpha val="945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cxnSp>
          <p:nvCxnSpPr>
            <p:cNvPr id="186" name="Conector recto de flecha 185">
              <a:extLst>
                <a:ext uri="{FF2B5EF4-FFF2-40B4-BE49-F238E27FC236}">
                  <a16:creationId xmlns:a16="http://schemas.microsoft.com/office/drawing/2014/main" id="{F95427D7-087A-E54B-9287-68DE3AD04700}"/>
                </a:ext>
              </a:extLst>
            </p:cNvPr>
            <p:cNvCxnSpPr>
              <a:cxnSpLocks/>
            </p:cNvCxnSpPr>
            <p:nvPr/>
          </p:nvCxnSpPr>
          <p:spPr>
            <a:xfrm>
              <a:off x="2453482" y="4270443"/>
              <a:ext cx="0" cy="268312"/>
            </a:xfrm>
            <a:prstGeom prst="straightConnector1">
              <a:avLst/>
            </a:prstGeom>
            <a:ln w="38100">
              <a:solidFill>
                <a:srgbClr val="DAC9E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ector recto de flecha 190">
              <a:extLst>
                <a:ext uri="{FF2B5EF4-FFF2-40B4-BE49-F238E27FC236}">
                  <a16:creationId xmlns:a16="http://schemas.microsoft.com/office/drawing/2014/main" id="{82B46DD1-8CD5-654F-A23D-6FB66DBAB211}"/>
                </a:ext>
              </a:extLst>
            </p:cNvPr>
            <p:cNvCxnSpPr>
              <a:cxnSpLocks/>
            </p:cNvCxnSpPr>
            <p:nvPr/>
          </p:nvCxnSpPr>
          <p:spPr>
            <a:xfrm>
              <a:off x="3772135" y="3392488"/>
              <a:ext cx="416560" cy="0"/>
            </a:xfrm>
            <a:prstGeom prst="straightConnector1">
              <a:avLst/>
            </a:prstGeom>
            <a:ln w="38100">
              <a:solidFill>
                <a:srgbClr val="DAC9E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ector recto de flecha 196">
              <a:extLst>
                <a:ext uri="{FF2B5EF4-FFF2-40B4-BE49-F238E27FC236}">
                  <a16:creationId xmlns:a16="http://schemas.microsoft.com/office/drawing/2014/main" id="{99F16265-CC24-1B4D-8B71-1987CCC2B29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028186" y="3258332"/>
              <a:ext cx="0" cy="268312"/>
            </a:xfrm>
            <a:prstGeom prst="straightConnector1">
              <a:avLst/>
            </a:prstGeom>
            <a:ln w="38100">
              <a:solidFill>
                <a:srgbClr val="DAC9E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93C2F10-9334-4E9B-81B1-01C312D1898B}"/>
                </a:ext>
              </a:extLst>
            </p:cNvPr>
            <p:cNvSpPr txBox="1"/>
            <p:nvPr/>
          </p:nvSpPr>
          <p:spPr>
            <a:xfrm>
              <a:off x="5613023" y="4166456"/>
              <a:ext cx="2245488" cy="672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ES" sz="1500" dirty="0">
                  <a:solidFill>
                    <a:schemeClr val="bg1"/>
                  </a:solidFill>
                  <a:cs typeface="Calibri"/>
                </a:rPr>
                <a:t>Se someterá a consideración del Ayuntamiento</a:t>
              </a:r>
            </a:p>
          </p:txBody>
        </p:sp>
        <p:sp>
          <p:nvSpPr>
            <p:cNvPr id="103" name="Rectángulo redondeado 102">
              <a:extLst>
                <a:ext uri="{FF2B5EF4-FFF2-40B4-BE49-F238E27FC236}">
                  <a16:creationId xmlns:a16="http://schemas.microsoft.com/office/drawing/2014/main" id="{C6DEDC07-82B1-E349-9089-46DD0F3607D1}"/>
                </a:ext>
              </a:extLst>
            </p:cNvPr>
            <p:cNvSpPr/>
            <p:nvPr/>
          </p:nvSpPr>
          <p:spPr>
            <a:xfrm>
              <a:off x="1119423" y="2844459"/>
              <a:ext cx="2693351" cy="1432901"/>
            </a:xfrm>
            <a:prstGeom prst="roundRect">
              <a:avLst>
                <a:gd name="adj" fmla="val 5961"/>
              </a:avLst>
            </a:prstGeom>
            <a:solidFill>
              <a:srgbClr val="D08FD9">
                <a:alpha val="945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5" name="Rectángulo redondeado 204">
              <a:extLst>
                <a:ext uri="{FF2B5EF4-FFF2-40B4-BE49-F238E27FC236}">
                  <a16:creationId xmlns:a16="http://schemas.microsoft.com/office/drawing/2014/main" id="{D7089079-D4B0-634D-8316-D34043DBBEB9}"/>
                </a:ext>
              </a:extLst>
            </p:cNvPr>
            <p:cNvSpPr/>
            <p:nvPr/>
          </p:nvSpPr>
          <p:spPr>
            <a:xfrm>
              <a:off x="5544489" y="2920097"/>
              <a:ext cx="2362251" cy="864825"/>
            </a:xfrm>
            <a:prstGeom prst="roundRect">
              <a:avLst>
                <a:gd name="adj" fmla="val 5961"/>
              </a:avLst>
            </a:prstGeom>
            <a:solidFill>
              <a:srgbClr val="D08FD9">
                <a:alpha val="945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7" name="Rectángulo redondeado 206">
              <a:extLst>
                <a:ext uri="{FF2B5EF4-FFF2-40B4-BE49-F238E27FC236}">
                  <a16:creationId xmlns:a16="http://schemas.microsoft.com/office/drawing/2014/main" id="{5E4FFC72-1A13-0A4B-AF13-2DAEF4FC697E}"/>
                </a:ext>
              </a:extLst>
            </p:cNvPr>
            <p:cNvSpPr/>
            <p:nvPr/>
          </p:nvSpPr>
          <p:spPr>
            <a:xfrm>
              <a:off x="5614927" y="5198359"/>
              <a:ext cx="2237798" cy="666147"/>
            </a:xfrm>
            <a:prstGeom prst="roundRect">
              <a:avLst>
                <a:gd name="adj" fmla="val 5961"/>
              </a:avLst>
            </a:prstGeom>
            <a:solidFill>
              <a:srgbClr val="D08FD9">
                <a:alpha val="945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8" name="Rectángulo redondeado 207">
              <a:extLst>
                <a:ext uri="{FF2B5EF4-FFF2-40B4-BE49-F238E27FC236}">
                  <a16:creationId xmlns:a16="http://schemas.microsoft.com/office/drawing/2014/main" id="{A99A6EC9-EA93-2D4C-A121-1EEC742AD791}"/>
                </a:ext>
              </a:extLst>
            </p:cNvPr>
            <p:cNvSpPr/>
            <p:nvPr/>
          </p:nvSpPr>
          <p:spPr>
            <a:xfrm>
              <a:off x="1358977" y="5333365"/>
              <a:ext cx="2199798" cy="493395"/>
            </a:xfrm>
            <a:prstGeom prst="roundRect">
              <a:avLst>
                <a:gd name="adj" fmla="val 5961"/>
              </a:avLst>
            </a:prstGeom>
            <a:solidFill>
              <a:srgbClr val="D08FD9">
                <a:alpha val="945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9" name="Rectángulo redondeado 208">
              <a:extLst>
                <a:ext uri="{FF2B5EF4-FFF2-40B4-BE49-F238E27FC236}">
                  <a16:creationId xmlns:a16="http://schemas.microsoft.com/office/drawing/2014/main" id="{957014E3-6753-8B47-A726-2E8364BD9FAE}"/>
                </a:ext>
              </a:extLst>
            </p:cNvPr>
            <p:cNvSpPr/>
            <p:nvPr/>
          </p:nvSpPr>
          <p:spPr>
            <a:xfrm flipV="1">
              <a:off x="9479240" y="3039440"/>
              <a:ext cx="1753294" cy="683750"/>
            </a:xfrm>
            <a:prstGeom prst="roundRect">
              <a:avLst>
                <a:gd name="adj" fmla="val 5961"/>
              </a:avLst>
            </a:prstGeom>
            <a:solidFill>
              <a:srgbClr val="D08FD9">
                <a:alpha val="9451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cxnSp>
          <p:nvCxnSpPr>
            <p:cNvPr id="199" name="Conector recto de flecha 198">
              <a:extLst>
                <a:ext uri="{FF2B5EF4-FFF2-40B4-BE49-F238E27FC236}">
                  <a16:creationId xmlns:a16="http://schemas.microsoft.com/office/drawing/2014/main" id="{27F3D01E-8BE8-C846-AED5-DAB4623A62E4}"/>
                </a:ext>
              </a:extLst>
            </p:cNvPr>
            <p:cNvCxnSpPr>
              <a:cxnSpLocks/>
            </p:cNvCxnSpPr>
            <p:nvPr/>
          </p:nvCxnSpPr>
          <p:spPr>
            <a:xfrm>
              <a:off x="6721270" y="3773350"/>
              <a:ext cx="0" cy="338138"/>
            </a:xfrm>
            <a:prstGeom prst="straightConnector1">
              <a:avLst/>
            </a:prstGeom>
            <a:ln w="38100">
              <a:solidFill>
                <a:srgbClr val="DAC9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cto de flecha 150">
              <a:extLst>
                <a:ext uri="{FF2B5EF4-FFF2-40B4-BE49-F238E27FC236}">
                  <a16:creationId xmlns:a16="http://schemas.microsoft.com/office/drawing/2014/main" id="{B463FD7D-5B57-F64A-9DE2-8F8BDE8DF233}"/>
                </a:ext>
              </a:extLst>
            </p:cNvPr>
            <p:cNvCxnSpPr>
              <a:cxnSpLocks/>
            </p:cNvCxnSpPr>
            <p:nvPr/>
          </p:nvCxnSpPr>
          <p:spPr>
            <a:xfrm>
              <a:off x="2453482" y="1678329"/>
              <a:ext cx="0" cy="352433"/>
            </a:xfrm>
            <a:prstGeom prst="straightConnector1">
              <a:avLst/>
            </a:prstGeom>
            <a:ln w="38100">
              <a:solidFill>
                <a:srgbClr val="DAC9E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A39ACAF-1708-47A4-A23A-3865CA2B3B24}"/>
                </a:ext>
              </a:extLst>
            </p:cNvPr>
            <p:cNvSpPr txBox="1"/>
            <p:nvPr/>
          </p:nvSpPr>
          <p:spPr>
            <a:xfrm>
              <a:off x="1915663" y="2028252"/>
              <a:ext cx="1539908" cy="42806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s-ES" sz="1300" b="1" kern="100" dirty="0">
                  <a:solidFill>
                    <a:srgbClr val="95639A"/>
                  </a:solidFill>
                </a:rPr>
                <a:t>No cumple los requisitos formales</a:t>
              </a:r>
              <a:endParaRPr lang="es-ES" sz="1300" b="1" kern="100" dirty="0">
                <a:solidFill>
                  <a:srgbClr val="95639A"/>
                </a:solidFill>
                <a:cs typeface="Calibri"/>
              </a:endParaRPr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A1D65782-E681-BE4B-B770-AF2AB18D4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tretch>
              <a:fillRect/>
            </a:stretch>
          </p:blipFill>
          <p:spPr>
            <a:xfrm>
              <a:off x="1593292" y="2026819"/>
              <a:ext cx="360969" cy="406092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B6A7CC8D-1C58-4D47-8287-390A0D3602AD}"/>
                </a:ext>
              </a:extLst>
            </p:cNvPr>
            <p:cNvSpPr txBox="1"/>
            <p:nvPr/>
          </p:nvSpPr>
          <p:spPr>
            <a:xfrm>
              <a:off x="5543107" y="2915945"/>
              <a:ext cx="2361706" cy="86446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ES" sz="1500" dirty="0">
                  <a:solidFill>
                    <a:schemeClr val="bg1"/>
                  </a:solidFill>
                  <a:ea typeface="+mn-lt"/>
                  <a:cs typeface="+mn-lt"/>
                </a:rPr>
                <a:t>La Comisión Edilicia a la que sea turnada la Iniciativa Ciudadana en sesión la analizará y dictaminará</a:t>
              </a:r>
              <a:endParaRPr lang="es-ES" sz="1500" dirty="0">
                <a:solidFill>
                  <a:schemeClr val="bg1"/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884193D-2362-48B5-A78A-A9F75313B788}"/>
                </a:ext>
              </a:extLst>
            </p:cNvPr>
            <p:cNvSpPr txBox="1"/>
            <p:nvPr/>
          </p:nvSpPr>
          <p:spPr>
            <a:xfrm>
              <a:off x="1354915" y="5327277"/>
              <a:ext cx="2200318" cy="47974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ES" sz="1500" dirty="0">
                  <a:solidFill>
                    <a:schemeClr val="bg1"/>
                  </a:solidFill>
                </a:rPr>
                <a:t>Se tendrá por no presentada</a:t>
              </a:r>
              <a:endParaRPr lang="es-ES" sz="1500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45CFB62-0F94-430C-BA5F-49ABC04BF9E2}"/>
                </a:ext>
              </a:extLst>
            </p:cNvPr>
            <p:cNvSpPr txBox="1"/>
            <p:nvPr/>
          </p:nvSpPr>
          <p:spPr>
            <a:xfrm>
              <a:off x="1118763" y="2840767"/>
              <a:ext cx="2686679" cy="144154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ES" sz="1500" dirty="0">
                  <a:solidFill>
                    <a:schemeClr val="bg1"/>
                  </a:solidFill>
                  <a:ea typeface="+mn-lt"/>
                  <a:cs typeface="+mn-lt"/>
                </a:rPr>
                <a:t>la Coordinación de Participación Ciudadana los prevendrá a fin de que, en un plazo no mayor a 3 días hábiles contados a partir de la presentación del documento, cumplan con los requisitos faltantes</a:t>
              </a:r>
              <a:endParaRPr lang="es-ES" sz="1500" dirty="0">
                <a:solidFill>
                  <a:schemeClr val="bg1"/>
                </a:solidFill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929319D1-0212-4C18-8FBD-BE76E127B426}"/>
                </a:ext>
              </a:extLst>
            </p:cNvPr>
            <p:cNvSpPr txBox="1"/>
            <p:nvPr/>
          </p:nvSpPr>
          <p:spPr>
            <a:xfrm>
              <a:off x="9480903" y="3049828"/>
              <a:ext cx="1756292" cy="672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ES" sz="1500" dirty="0">
                  <a:solidFill>
                    <a:schemeClr val="bg1"/>
                  </a:solidFill>
                  <a:ea typeface="+mn-lt"/>
                  <a:cs typeface="+mn-lt"/>
                </a:rPr>
                <a:t>Se informará de ello al </a:t>
              </a:r>
              <a:r>
                <a:rPr lang="es-ES" sz="1500" dirty="0" err="1">
                  <a:solidFill>
                    <a:schemeClr val="bg1"/>
                  </a:solidFill>
                  <a:ea typeface="+mn-lt"/>
                  <a:cs typeface="+mn-lt"/>
                </a:rPr>
                <a:t>promovente</a:t>
              </a:r>
              <a:r>
                <a:rPr lang="es-ES" sz="1500" dirty="0">
                  <a:solidFill>
                    <a:schemeClr val="bg1"/>
                  </a:solidFill>
                  <a:ea typeface="+mn-lt"/>
                  <a:cs typeface="+mn-lt"/>
                </a:rPr>
                <a:t> o a su representante </a:t>
              </a:r>
              <a:endParaRPr lang="es-ES" sz="1500" dirty="0">
                <a:solidFill>
                  <a:schemeClr val="bg1"/>
                </a:solidFill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CCA2965B-8D39-45C4-9D8E-6A0E55DFCF3A}"/>
                </a:ext>
              </a:extLst>
            </p:cNvPr>
            <p:cNvSpPr txBox="1"/>
            <p:nvPr/>
          </p:nvSpPr>
          <p:spPr>
            <a:xfrm>
              <a:off x="5614491" y="5196603"/>
              <a:ext cx="2236787" cy="672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ES" sz="1500" dirty="0">
                  <a:solidFill>
                    <a:schemeClr val="bg1"/>
                  </a:solidFill>
                  <a:cs typeface="Calibri"/>
                </a:rPr>
                <a:t>Ayuntamiento resolverá de conformidad con su Reglamento Interior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35FC37E-1E27-4845-ABEC-2EE8229DDDA1}"/>
                </a:ext>
              </a:extLst>
            </p:cNvPr>
            <p:cNvSpPr txBox="1"/>
            <p:nvPr/>
          </p:nvSpPr>
          <p:spPr>
            <a:xfrm>
              <a:off x="6178942" y="2010195"/>
              <a:ext cx="1616518" cy="42806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s-ES" sz="1300" b="1" kern="100" dirty="0">
                  <a:solidFill>
                    <a:srgbClr val="95639A"/>
                  </a:solidFill>
                </a:rPr>
                <a:t>Cumple los requisitos formales</a:t>
              </a:r>
              <a:endParaRPr lang="es-ES" sz="1300" b="1" kern="100" dirty="0">
                <a:solidFill>
                  <a:srgbClr val="95639A"/>
                </a:solidFill>
                <a:cs typeface="Calibri"/>
              </a:endParaRPr>
            </a:p>
          </p:txBody>
        </p:sp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id="{C69C7D03-8E67-DB44-9EB7-28C832E24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847469" y="2011488"/>
              <a:ext cx="388211" cy="396968"/>
            </a:xfrm>
            <a:prstGeom prst="rect">
              <a:avLst/>
            </a:prstGeom>
          </p:spPr>
        </p:pic>
        <p:cxnSp>
          <p:nvCxnSpPr>
            <p:cNvPr id="115" name="Conector recto de flecha 114">
              <a:extLst>
                <a:ext uri="{FF2B5EF4-FFF2-40B4-BE49-F238E27FC236}">
                  <a16:creationId xmlns:a16="http://schemas.microsoft.com/office/drawing/2014/main" id="{D512A7A2-04EC-FB46-8094-C30FA74091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1642" y="2444025"/>
              <a:ext cx="500" cy="338138"/>
            </a:xfrm>
            <a:prstGeom prst="straightConnector1">
              <a:avLst/>
            </a:prstGeom>
            <a:ln w="38100">
              <a:solidFill>
                <a:srgbClr val="DAC9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cto de flecha 172">
              <a:extLst>
                <a:ext uri="{FF2B5EF4-FFF2-40B4-BE49-F238E27FC236}">
                  <a16:creationId xmlns:a16="http://schemas.microsoft.com/office/drawing/2014/main" id="{2A4EDE62-2EA1-5D4A-9794-E9B1F15E6899}"/>
                </a:ext>
              </a:extLst>
            </p:cNvPr>
            <p:cNvCxnSpPr>
              <a:cxnSpLocks/>
            </p:cNvCxnSpPr>
            <p:nvPr/>
          </p:nvCxnSpPr>
          <p:spPr>
            <a:xfrm>
              <a:off x="6646910" y="1662545"/>
              <a:ext cx="0" cy="348967"/>
            </a:xfrm>
            <a:prstGeom prst="straightConnector1">
              <a:avLst/>
            </a:prstGeom>
            <a:ln w="38100">
              <a:solidFill>
                <a:srgbClr val="DAC9E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cto de flecha 173">
              <a:extLst>
                <a:ext uri="{FF2B5EF4-FFF2-40B4-BE49-F238E27FC236}">
                  <a16:creationId xmlns:a16="http://schemas.microsoft.com/office/drawing/2014/main" id="{D131CD30-7746-7646-9B58-A485A18105A4}"/>
                </a:ext>
              </a:extLst>
            </p:cNvPr>
            <p:cNvCxnSpPr>
              <a:cxnSpLocks/>
            </p:cNvCxnSpPr>
            <p:nvPr/>
          </p:nvCxnSpPr>
          <p:spPr>
            <a:xfrm>
              <a:off x="6721270" y="2438525"/>
              <a:ext cx="0" cy="338138"/>
            </a:xfrm>
            <a:prstGeom prst="straightConnector1">
              <a:avLst/>
            </a:prstGeom>
            <a:ln w="38100">
              <a:solidFill>
                <a:srgbClr val="DAC9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CuadroTexto 186">
              <a:extLst>
                <a:ext uri="{FF2B5EF4-FFF2-40B4-BE49-F238E27FC236}">
                  <a16:creationId xmlns:a16="http://schemas.microsoft.com/office/drawing/2014/main" id="{8A861732-BB57-9845-99C6-10A0B2B5C664}"/>
                </a:ext>
              </a:extLst>
            </p:cNvPr>
            <p:cNvSpPr txBox="1"/>
            <p:nvPr/>
          </p:nvSpPr>
          <p:spPr>
            <a:xfrm>
              <a:off x="1915663" y="4536245"/>
              <a:ext cx="1539908" cy="42806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s-ES" sz="1300" b="1" kern="100" dirty="0">
                  <a:solidFill>
                    <a:srgbClr val="95639A"/>
                  </a:solidFill>
                </a:rPr>
                <a:t>No cumple los requisitos formales</a:t>
              </a:r>
              <a:endParaRPr lang="es-ES" sz="1300" b="1" kern="100" dirty="0">
                <a:solidFill>
                  <a:srgbClr val="95639A"/>
                </a:solidFill>
                <a:cs typeface="Calibri"/>
              </a:endParaRPr>
            </a:p>
          </p:txBody>
        </p:sp>
        <p:pic>
          <p:nvPicPr>
            <p:cNvPr id="188" name="Imagen 187">
              <a:extLst>
                <a:ext uri="{FF2B5EF4-FFF2-40B4-BE49-F238E27FC236}">
                  <a16:creationId xmlns:a16="http://schemas.microsoft.com/office/drawing/2014/main" id="{BC72C5FA-321F-0E41-9F50-987ABC244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tretch>
              <a:fillRect/>
            </a:stretch>
          </p:blipFill>
          <p:spPr>
            <a:xfrm>
              <a:off x="1593292" y="4534812"/>
              <a:ext cx="360969" cy="406092"/>
            </a:xfrm>
            <a:prstGeom prst="rect">
              <a:avLst/>
            </a:prstGeom>
          </p:spPr>
        </p:pic>
        <p:cxnSp>
          <p:nvCxnSpPr>
            <p:cNvPr id="189" name="Conector recto de flecha 188">
              <a:extLst>
                <a:ext uri="{FF2B5EF4-FFF2-40B4-BE49-F238E27FC236}">
                  <a16:creationId xmlns:a16="http://schemas.microsoft.com/office/drawing/2014/main" id="{5E2CE5E0-082F-BB4F-9C90-D89897FA60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1642" y="4952018"/>
              <a:ext cx="500" cy="338138"/>
            </a:xfrm>
            <a:prstGeom prst="straightConnector1">
              <a:avLst/>
            </a:prstGeom>
            <a:ln w="38100">
              <a:solidFill>
                <a:srgbClr val="DAC9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BD1EC74F-3DFE-4643-969D-303E962B5AFC}"/>
                </a:ext>
              </a:extLst>
            </p:cNvPr>
            <p:cNvSpPr txBox="1"/>
            <p:nvPr/>
          </p:nvSpPr>
          <p:spPr>
            <a:xfrm>
              <a:off x="4168048" y="3268738"/>
              <a:ext cx="956590" cy="59477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s-ES" sz="1300" b="1" kern="100" dirty="0">
                  <a:solidFill>
                    <a:srgbClr val="95639A"/>
                  </a:solidFill>
                </a:rPr>
                <a:t>Cumple los requisitos formales</a:t>
              </a:r>
              <a:endParaRPr lang="es-ES" sz="1300" b="1" kern="100" dirty="0">
                <a:solidFill>
                  <a:srgbClr val="95639A"/>
                </a:solidFill>
                <a:cs typeface="Calibri"/>
              </a:endParaRPr>
            </a:p>
          </p:txBody>
        </p:sp>
        <p:pic>
          <p:nvPicPr>
            <p:cNvPr id="190" name="Imagen 189">
              <a:extLst>
                <a:ext uri="{FF2B5EF4-FFF2-40B4-BE49-F238E27FC236}">
                  <a16:creationId xmlns:a16="http://schemas.microsoft.com/office/drawing/2014/main" id="{E082F53B-E976-F445-B726-37D75838F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4456458" y="2842548"/>
              <a:ext cx="388211" cy="396968"/>
            </a:xfrm>
            <a:prstGeom prst="rect">
              <a:avLst/>
            </a:prstGeom>
          </p:spPr>
        </p:pic>
        <p:cxnSp>
          <p:nvCxnSpPr>
            <p:cNvPr id="192" name="Conector recto de flecha 191">
              <a:extLst>
                <a:ext uri="{FF2B5EF4-FFF2-40B4-BE49-F238E27FC236}">
                  <a16:creationId xmlns:a16="http://schemas.microsoft.com/office/drawing/2014/main" id="{68284DAA-AEB3-4B48-B382-9D306365017D}"/>
                </a:ext>
              </a:extLst>
            </p:cNvPr>
            <p:cNvCxnSpPr>
              <a:cxnSpLocks/>
            </p:cNvCxnSpPr>
            <p:nvPr/>
          </p:nvCxnSpPr>
          <p:spPr>
            <a:xfrm>
              <a:off x="5087855" y="3392488"/>
              <a:ext cx="364610" cy="0"/>
            </a:xfrm>
            <a:prstGeom prst="straightConnector1">
              <a:avLst/>
            </a:prstGeom>
            <a:ln w="38100">
              <a:solidFill>
                <a:srgbClr val="DAC9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uadroTexto 194">
              <a:extLst>
                <a:ext uri="{FF2B5EF4-FFF2-40B4-BE49-F238E27FC236}">
                  <a16:creationId xmlns:a16="http://schemas.microsoft.com/office/drawing/2014/main" id="{CF0D358A-695D-2942-B6AE-A14CB43A0B34}"/>
                </a:ext>
              </a:extLst>
            </p:cNvPr>
            <p:cNvSpPr txBox="1"/>
            <p:nvPr/>
          </p:nvSpPr>
          <p:spPr>
            <a:xfrm>
              <a:off x="8128840" y="3268738"/>
              <a:ext cx="956590" cy="59477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s-ES" sz="1300" b="1" kern="100" dirty="0">
                  <a:solidFill>
                    <a:srgbClr val="95639A"/>
                  </a:solidFill>
                </a:rPr>
                <a:t>Dictamina en sentido negativo</a:t>
              </a:r>
              <a:endParaRPr lang="es-ES" sz="1300" b="1" kern="100" dirty="0">
                <a:solidFill>
                  <a:srgbClr val="95639A"/>
                </a:solidFill>
                <a:cs typeface="Calibri"/>
              </a:endParaRPr>
            </a:p>
          </p:txBody>
        </p:sp>
        <p:pic>
          <p:nvPicPr>
            <p:cNvPr id="196" name="Imagen 195">
              <a:extLst>
                <a:ext uri="{FF2B5EF4-FFF2-40B4-BE49-F238E27FC236}">
                  <a16:creationId xmlns:a16="http://schemas.microsoft.com/office/drawing/2014/main" id="{45E5AB14-2EDA-134D-8D2F-DE6B3D6EF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8412170" y="2842548"/>
              <a:ext cx="388211" cy="396968"/>
            </a:xfrm>
            <a:prstGeom prst="rect">
              <a:avLst/>
            </a:prstGeom>
          </p:spPr>
        </p:pic>
        <p:cxnSp>
          <p:nvCxnSpPr>
            <p:cNvPr id="198" name="Conector recto de flecha 197">
              <a:extLst>
                <a:ext uri="{FF2B5EF4-FFF2-40B4-BE49-F238E27FC236}">
                  <a16:creationId xmlns:a16="http://schemas.microsoft.com/office/drawing/2014/main" id="{EE2A7A77-16B5-FC45-A26D-6F085AFE9E5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218538" y="3223169"/>
              <a:ext cx="500" cy="338138"/>
            </a:xfrm>
            <a:prstGeom prst="straightConnector1">
              <a:avLst/>
            </a:prstGeom>
            <a:ln w="38100">
              <a:solidFill>
                <a:srgbClr val="DAC9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CAFF742F-A43E-7E41-83C1-32AB9B5625F4}"/>
              </a:ext>
            </a:extLst>
          </p:cNvPr>
          <p:cNvGrpSpPr/>
          <p:nvPr/>
        </p:nvGrpSpPr>
        <p:grpSpPr>
          <a:xfrm>
            <a:off x="376437" y="465008"/>
            <a:ext cx="11186672" cy="1224896"/>
            <a:chOff x="376437" y="465008"/>
            <a:chExt cx="11186672" cy="1224896"/>
          </a:xfrm>
        </p:grpSpPr>
        <p:sp>
          <p:nvSpPr>
            <p:cNvPr id="3" name="Título 4">
              <a:extLst>
                <a:ext uri="{FF2B5EF4-FFF2-40B4-BE49-F238E27FC236}">
                  <a16:creationId xmlns:a16="http://schemas.microsoft.com/office/drawing/2014/main" id="{85E81D6C-6690-4DA9-A4FB-19E08CECFB06}"/>
                </a:ext>
              </a:extLst>
            </p:cNvPr>
            <p:cNvSpPr txBox="1">
              <a:spLocks/>
            </p:cNvSpPr>
            <p:nvPr/>
          </p:nvSpPr>
          <p:spPr>
            <a:xfrm>
              <a:off x="376437" y="465008"/>
              <a:ext cx="10763628" cy="6193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s-MX" sz="2800" b="1" dirty="0">
                  <a:solidFill>
                    <a:srgbClr val="AA57AA"/>
                  </a:solidFill>
                  <a:latin typeface="+mn-lt"/>
                </a:rPr>
                <a:t>Proceso de la Iniciativa Ciudadana ante el ayuntamiento de Chihuahua</a:t>
              </a: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27317C9-BE2D-3747-B38E-90E25A31BFBC}"/>
                </a:ext>
              </a:extLst>
            </p:cNvPr>
            <p:cNvGrpSpPr/>
            <p:nvPr/>
          </p:nvGrpSpPr>
          <p:grpSpPr>
            <a:xfrm>
              <a:off x="648543" y="1133014"/>
              <a:ext cx="10914566" cy="556890"/>
              <a:chOff x="648543" y="1133014"/>
              <a:chExt cx="10914566" cy="556890"/>
            </a:xfrm>
          </p:grpSpPr>
          <p:sp>
            <p:nvSpPr>
              <p:cNvPr id="102" name="Rectángulo redondeado 101">
                <a:extLst>
                  <a:ext uri="{FF2B5EF4-FFF2-40B4-BE49-F238E27FC236}">
                    <a16:creationId xmlns:a16="http://schemas.microsoft.com/office/drawing/2014/main" id="{B86AE4AB-6801-1942-849E-5302AD6957A7}"/>
                  </a:ext>
                </a:extLst>
              </p:cNvPr>
              <p:cNvSpPr/>
              <p:nvPr/>
            </p:nvSpPr>
            <p:spPr>
              <a:xfrm>
                <a:off x="648543" y="1133014"/>
                <a:ext cx="10914566" cy="556890"/>
              </a:xfrm>
              <a:prstGeom prst="roundRect">
                <a:avLst>
                  <a:gd name="adj" fmla="val 5961"/>
                </a:avLst>
              </a:prstGeom>
              <a:solidFill>
                <a:srgbClr val="9639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3792652-59C2-4CFB-887D-E0159BDC9B71}"/>
                  </a:ext>
                </a:extLst>
              </p:cNvPr>
              <p:cNvSpPr txBox="1"/>
              <p:nvPr/>
            </p:nvSpPr>
            <p:spPr>
              <a:xfrm>
                <a:off x="1091282" y="1306164"/>
                <a:ext cx="10049512" cy="327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ts val="1625"/>
                  </a:lnSpc>
                </a:pPr>
                <a:r>
                  <a:rPr lang="es-ES" sz="2400" b="1" dirty="0">
                    <a:solidFill>
                      <a:schemeClr val="bg1"/>
                    </a:solidFill>
                  </a:rPr>
                  <a:t>Se presenta la iniciativa ante la Coordinación de Participación Ciudadana</a:t>
                </a:r>
                <a:endParaRPr lang="es-ES" sz="2400" b="1" dirty="0">
                  <a:solidFill>
                    <a:schemeClr val="bg1"/>
                  </a:solidFill>
                  <a:cs typeface="Calibri"/>
                </a:endParaRPr>
              </a:p>
            </p:txBody>
          </p:sp>
        </p:grp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D5BD9190-A0E6-B34E-9EE4-6597F849B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2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885366F-C94B-4F84-BBC2-5FDF0B96280C}"/>
              </a:ext>
            </a:extLst>
          </p:cNvPr>
          <p:cNvSpPr txBox="1">
            <a:spLocks/>
          </p:cNvSpPr>
          <p:nvPr/>
        </p:nvSpPr>
        <p:spPr>
          <a:xfrm>
            <a:off x="1092200" y="1595018"/>
            <a:ext cx="10023182" cy="1504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00"/>
              </a:lnSpc>
              <a:spcBef>
                <a:spcPts val="0"/>
              </a:spcBef>
            </a:pPr>
            <a:r>
              <a:rPr lang="es-MX" b="1" i="1" dirty="0">
                <a:solidFill>
                  <a:srgbClr val="B574BA"/>
                </a:solidFill>
              </a:rPr>
              <a:t>Instrumento de participación política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mediante el cual la ciudadanía ejerce el derecho de iniciar o proponer: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10443583" y="6024146"/>
            <a:ext cx="1321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dirty="0">
                <a:solidFill>
                  <a:srgbClr val="B574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Art. 47, LPC</a:t>
            </a:r>
            <a:endParaRPr lang="es-MX" sz="1600" dirty="0">
              <a:solidFill>
                <a:srgbClr val="B574BA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4510453" y="3155860"/>
            <a:ext cx="5988230" cy="1887696"/>
            <a:chOff x="4510453" y="2695673"/>
            <a:chExt cx="5988230" cy="188769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8B1363B5-68F3-4B15-BC5C-44D5D361EEF4}"/>
                </a:ext>
              </a:extLst>
            </p:cNvPr>
            <p:cNvSpPr/>
            <p:nvPr/>
          </p:nvSpPr>
          <p:spPr>
            <a:xfrm>
              <a:off x="4627864" y="2695673"/>
              <a:ext cx="5870819" cy="188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400"/>
                </a:lnSpc>
                <a:buClr>
                  <a:srgbClr val="5FBFBA"/>
                </a:buClr>
              </a:pPr>
              <a:r>
                <a:rPr lang="es-MX" sz="2200">
                  <a:solidFill>
                    <a:srgbClr val="575758"/>
                  </a:solidFill>
                </a:rPr>
                <a:t>Reformas a la Constitución Estatal;</a:t>
              </a:r>
            </a:p>
            <a:p>
              <a:pPr algn="just">
                <a:lnSpc>
                  <a:spcPts val="1000"/>
                </a:lnSpc>
                <a:buClr>
                  <a:srgbClr val="5FBFBA"/>
                </a:buClr>
              </a:pPr>
              <a:endParaRPr lang="es-MX" sz="2200">
                <a:solidFill>
                  <a:srgbClr val="575758"/>
                </a:solidFill>
              </a:endParaRPr>
            </a:p>
            <a:p>
              <a:pPr algn="just">
                <a:lnSpc>
                  <a:spcPts val="2400"/>
                </a:lnSpc>
                <a:buClr>
                  <a:srgbClr val="5FBFBA"/>
                </a:buClr>
              </a:pPr>
              <a:r>
                <a:rPr lang="es-MX" sz="2200">
                  <a:solidFill>
                    <a:srgbClr val="575758"/>
                  </a:solidFill>
                </a:rPr>
                <a:t>Expedición, reforma, eliminación parcial o total de leyes estatales; y</a:t>
              </a:r>
            </a:p>
            <a:p>
              <a:pPr algn="just">
                <a:lnSpc>
                  <a:spcPts val="1000"/>
                </a:lnSpc>
                <a:buClr>
                  <a:srgbClr val="5FBFBA"/>
                </a:buClr>
              </a:pPr>
              <a:endParaRPr lang="es-MX" sz="2200">
                <a:solidFill>
                  <a:srgbClr val="575758"/>
                </a:solidFill>
              </a:endParaRPr>
            </a:p>
            <a:p>
              <a:pPr algn="just">
                <a:lnSpc>
                  <a:spcPts val="2400"/>
                </a:lnSpc>
                <a:buClr>
                  <a:srgbClr val="5FBFBA"/>
                </a:buClr>
              </a:pPr>
              <a:r>
                <a:rPr lang="es-MX" sz="2200">
                  <a:solidFill>
                    <a:srgbClr val="575758"/>
                  </a:solidFill>
                </a:rPr>
                <a:t>Expedición, reforma, eliminación parcial o total reglamentos estatales o municipales.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4510453" y="2837760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/>
            <p:cNvSpPr/>
            <p:nvPr/>
          </p:nvSpPr>
          <p:spPr>
            <a:xfrm>
              <a:off x="4510453" y="3266408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Elipse 14"/>
            <p:cNvSpPr/>
            <p:nvPr/>
          </p:nvSpPr>
          <p:spPr>
            <a:xfrm>
              <a:off x="4510453" y="4018997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533401" y="1222216"/>
            <a:ext cx="11142662" cy="584775"/>
            <a:chOff x="533401" y="876329"/>
            <a:chExt cx="11142662" cy="584775"/>
          </a:xfrm>
        </p:grpSpPr>
        <p:sp>
          <p:nvSpPr>
            <p:cNvPr id="24" name="Rectángulo redondeado 23"/>
            <p:cNvSpPr/>
            <p:nvPr/>
          </p:nvSpPr>
          <p:spPr>
            <a:xfrm>
              <a:off x="533401" y="915657"/>
              <a:ext cx="11142662" cy="50297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325491" y="876329"/>
              <a:ext cx="3568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s-MX" sz="3200" b="1" dirty="0">
                  <a:solidFill>
                    <a:schemeClr val="bg1"/>
                  </a:solidFill>
                </a:rPr>
                <a:t>Iniciativa ciudadana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23" y="2990735"/>
            <a:ext cx="1982682" cy="19826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3170B01-C725-C740-98BB-4F2941536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48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431349" y="1573162"/>
            <a:ext cx="5728264" cy="865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E7CDE7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rgbClr val="8A6EB4"/>
                </a:solidFill>
              </a:rPr>
              <a:t>¿Quién puede presentar una </a:t>
            </a:r>
            <a:r>
              <a:rPr lang="es-MX" sz="2800" i="1" dirty="0">
                <a:solidFill>
                  <a:srgbClr val="AA57AA"/>
                </a:solidFill>
              </a:rPr>
              <a:t>iniciativa ciudadana</a:t>
            </a:r>
            <a:r>
              <a:rPr lang="es-MX" sz="2800" dirty="0">
                <a:solidFill>
                  <a:srgbClr val="8A6EB4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A500B9-9C62-E145-9678-A5C8DB3BA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08119F-8C13-BD4B-9CAB-477CBA9F5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CF6508-E4D5-C744-86C2-605DB86C6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537951-9B8E-476F-B4FD-50A259C649B7}"/>
              </a:ext>
            </a:extLst>
          </p:cNvPr>
          <p:cNvSpPr txBox="1">
            <a:spLocks/>
          </p:cNvSpPr>
          <p:nvPr/>
        </p:nvSpPr>
        <p:spPr>
          <a:xfrm>
            <a:off x="1556997" y="1516561"/>
            <a:ext cx="9111006" cy="524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s-MX">
                <a:solidFill>
                  <a:srgbClr val="575758"/>
                </a:solidFill>
              </a:rPr>
              <a:t>Las y los ciudadanos de la entidad pueden presentar </a:t>
            </a:r>
            <a:r>
              <a:rPr lang="es-MX" i="1">
                <a:solidFill>
                  <a:srgbClr val="575758"/>
                </a:solidFill>
              </a:rPr>
              <a:t>iniciativas</a:t>
            </a:r>
            <a:r>
              <a:rPr lang="es-MX">
                <a:solidFill>
                  <a:srgbClr val="575758"/>
                </a:solidFill>
              </a:rPr>
              <a:t> sobre: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9573334" y="6039535"/>
            <a:ext cx="21890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>
                <a:solidFill>
                  <a:srgbClr val="B574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Arts. 47 y 48, LPC</a:t>
            </a:r>
            <a:endParaRPr lang="es-MX" sz="1500">
              <a:solidFill>
                <a:srgbClr val="B574BA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18AE2C6-0B77-D94D-A460-EF9321CF003C}"/>
              </a:ext>
            </a:extLst>
          </p:cNvPr>
          <p:cNvGrpSpPr/>
          <p:nvPr/>
        </p:nvGrpSpPr>
        <p:grpSpPr>
          <a:xfrm>
            <a:off x="515938" y="883265"/>
            <a:ext cx="11184188" cy="496211"/>
            <a:chOff x="515938" y="883265"/>
            <a:chExt cx="11184188" cy="496211"/>
          </a:xfrm>
        </p:grpSpPr>
        <p:sp>
          <p:nvSpPr>
            <p:cNvPr id="6" name="Rectángulo redondeado 5"/>
            <p:cNvSpPr/>
            <p:nvPr/>
          </p:nvSpPr>
          <p:spPr>
            <a:xfrm>
              <a:off x="515938" y="889466"/>
              <a:ext cx="11184188" cy="470960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Título 1"/>
            <p:cNvSpPr txBox="1">
              <a:spLocks/>
            </p:cNvSpPr>
            <p:nvPr/>
          </p:nvSpPr>
          <p:spPr>
            <a:xfrm>
              <a:off x="2958353" y="883265"/>
              <a:ext cx="6306642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2800" b="1" dirty="0">
                  <a:solidFill>
                    <a:schemeClr val="bg1"/>
                  </a:solidFill>
                  <a:latin typeface="+mn-lt"/>
                </a:rPr>
                <a:t>Iniciativa estatal:</a:t>
              </a: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1963271" y="4894889"/>
            <a:ext cx="8201492" cy="848706"/>
            <a:chOff x="1963271" y="4894889"/>
            <a:chExt cx="8201492" cy="848706"/>
          </a:xfrm>
        </p:grpSpPr>
        <p:sp>
          <p:nvSpPr>
            <p:cNvPr id="8" name="CuadroTexto 7"/>
            <p:cNvSpPr txBox="1"/>
            <p:nvPr/>
          </p:nvSpPr>
          <p:spPr>
            <a:xfrm>
              <a:off x="2079813" y="4966605"/>
              <a:ext cx="806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>
                  <a:solidFill>
                    <a:srgbClr val="575758"/>
                  </a:solidFill>
                </a:rPr>
                <a:t>Con apoyo de al menos el </a:t>
              </a:r>
              <a:r>
                <a:rPr lang="es-MX" sz="2000" b="1" dirty="0">
                  <a:solidFill>
                    <a:srgbClr val="B574BA"/>
                  </a:solidFill>
                </a:rPr>
                <a:t>0.1%</a:t>
              </a:r>
              <a:r>
                <a:rPr lang="es-MX" sz="2000" dirty="0">
                  <a:solidFill>
                    <a:srgbClr val="B574BA"/>
                  </a:solidFill>
                </a:rPr>
                <a:t> </a:t>
              </a:r>
              <a:r>
                <a:rPr lang="es-MX" sz="2000" dirty="0">
                  <a:solidFill>
                    <a:srgbClr val="575758"/>
                  </a:solidFill>
                </a:rPr>
                <a:t>de las personas inscritas en la </a:t>
              </a:r>
              <a:r>
                <a:rPr lang="es-MX" sz="2000" b="1" i="1" dirty="0">
                  <a:solidFill>
                    <a:srgbClr val="B574BA"/>
                  </a:solidFill>
                </a:rPr>
                <a:t>Lista Nominal estatal</a:t>
              </a:r>
              <a:r>
                <a:rPr lang="es-MX" sz="2000" b="1" dirty="0">
                  <a:solidFill>
                    <a:srgbClr val="575758"/>
                  </a:solidFill>
                </a:rPr>
                <a:t> </a:t>
              </a:r>
              <a:r>
                <a:rPr lang="es-MX" sz="2000" dirty="0">
                  <a:solidFill>
                    <a:srgbClr val="575758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 inicio del año calendario en que se presenta la iniciativa.</a:t>
              </a:r>
              <a:endParaRPr lang="es-MX" sz="2000" dirty="0">
                <a:solidFill>
                  <a:srgbClr val="575758"/>
                </a:solidFill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1963271" y="4894889"/>
              <a:ext cx="8201492" cy="848706"/>
            </a:xfrm>
            <a:prstGeom prst="roundRect">
              <a:avLst>
                <a:gd name="adj" fmla="val 7376"/>
              </a:avLst>
            </a:prstGeom>
            <a:noFill/>
            <a:ln w="28575">
              <a:solidFill>
                <a:srgbClr val="B57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5296233" y="2254552"/>
            <a:ext cx="5764130" cy="2052273"/>
            <a:chOff x="5328132" y="2203752"/>
            <a:chExt cx="5764130" cy="2052273"/>
          </a:xfrm>
        </p:grpSpPr>
        <p:sp>
          <p:nvSpPr>
            <p:cNvPr id="11" name="Marcador de contenido 2">
              <a:extLst>
                <a:ext uri="{FF2B5EF4-FFF2-40B4-BE49-F238E27FC236}">
                  <a16:creationId xmlns:a16="http://schemas.microsoft.com/office/drawing/2014/main" id="{65537951-9B8E-476F-B4FD-50A259C649B7}"/>
                </a:ext>
              </a:extLst>
            </p:cNvPr>
            <p:cNvSpPr txBox="1">
              <a:spLocks/>
            </p:cNvSpPr>
            <p:nvPr/>
          </p:nvSpPr>
          <p:spPr>
            <a:xfrm>
              <a:off x="5759102" y="2206544"/>
              <a:ext cx="5333160" cy="20494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just">
                <a:lnSpc>
                  <a:spcPts val="26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75758"/>
                  </a:solidFill>
                </a:rPr>
                <a:t>leyes;</a:t>
              </a:r>
            </a:p>
            <a:p>
              <a:pPr marL="0" lvl="1" algn="just">
                <a:lnSpc>
                  <a:spcPts val="12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400">
                <a:solidFill>
                  <a:srgbClr val="575758"/>
                </a:solidFill>
              </a:endParaRPr>
            </a:p>
            <a:p>
              <a:pPr marL="0" lvl="1" algn="just">
                <a:lnSpc>
                  <a:spcPts val="26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75758"/>
                  </a:solidFill>
                </a:rPr>
                <a:t>reglamentos;</a:t>
              </a:r>
            </a:p>
            <a:p>
              <a:pPr marL="0" lvl="1" algn="just">
                <a:lnSpc>
                  <a:spcPts val="12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400">
                <a:solidFill>
                  <a:srgbClr val="575758"/>
                </a:solidFill>
              </a:endParaRPr>
            </a:p>
            <a:p>
              <a:pPr marL="0" lvl="1" algn="just">
                <a:lnSpc>
                  <a:spcPts val="26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75758"/>
                  </a:solidFill>
                </a:rPr>
                <a:t>disposiciones generales estatales; y</a:t>
              </a:r>
            </a:p>
            <a:p>
              <a:pPr marL="0" lvl="1" algn="just">
                <a:lnSpc>
                  <a:spcPts val="12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 sz="2400">
                <a:solidFill>
                  <a:srgbClr val="575758"/>
                </a:solidFill>
              </a:endParaRPr>
            </a:p>
            <a:p>
              <a:pPr marL="0" lvl="1" algn="just">
                <a:lnSpc>
                  <a:spcPts val="26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75758"/>
                  </a:solidFill>
                </a:rPr>
                <a:t>reformas a la Constitución del Estado.</a:t>
              </a: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5328132" y="2203752"/>
              <a:ext cx="398396" cy="356460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5328132" y="2720729"/>
              <a:ext cx="398396" cy="35646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5328132" y="3181748"/>
              <a:ext cx="398396" cy="35646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5328132" y="3680265"/>
              <a:ext cx="398396" cy="356460"/>
            </a:xfrm>
            <a:prstGeom prst="rect">
              <a:avLst/>
            </a:prstGeom>
          </p:spPr>
        </p:pic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49" y="2125547"/>
            <a:ext cx="2091768" cy="23707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CDA31D1-D922-014F-B8A6-C0FFC2AB3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630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08" y="2135110"/>
            <a:ext cx="2091768" cy="2370732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1888892" y="4905374"/>
            <a:ext cx="8744930" cy="1145310"/>
            <a:chOff x="1888892" y="4913291"/>
            <a:chExt cx="8399650" cy="761335"/>
          </a:xfrm>
        </p:grpSpPr>
        <p:sp>
          <p:nvSpPr>
            <p:cNvPr id="5" name="CuadroTexto 4"/>
            <p:cNvSpPr txBox="1"/>
            <p:nvPr/>
          </p:nvSpPr>
          <p:spPr>
            <a:xfrm>
              <a:off x="2052919" y="4966740"/>
              <a:ext cx="806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2000" dirty="0">
                  <a:solidFill>
                    <a:srgbClr val="575758"/>
                  </a:solidFill>
                </a:rPr>
                <a:t>Con apoyo de al menos el </a:t>
              </a:r>
              <a:r>
                <a:rPr lang="es-MX" sz="2000" b="1" dirty="0">
                  <a:solidFill>
                    <a:srgbClr val="B574BA"/>
                  </a:solidFill>
                </a:rPr>
                <a:t>0.1% </a:t>
              </a:r>
              <a:r>
                <a:rPr lang="es-MX" sz="2000" dirty="0">
                  <a:solidFill>
                    <a:srgbClr val="575758"/>
                  </a:solidFill>
                </a:rPr>
                <a:t>de las personas inscritas en la </a:t>
              </a:r>
              <a:r>
                <a:rPr lang="es-MX" sz="2000" b="1" i="1" dirty="0">
                  <a:solidFill>
                    <a:srgbClr val="B574BA"/>
                  </a:solidFill>
                </a:rPr>
                <a:t>Lista Nominal </a:t>
              </a:r>
              <a:r>
                <a:rPr lang="es-MX" sz="2000" dirty="0">
                  <a:solidFill>
                    <a:srgbClr val="575758"/>
                  </a:solidFill>
                </a:rPr>
                <a:t>del municipio respectivo al inicio del año en que se presenta la iniciativa.</a:t>
              </a: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1888892" y="4913291"/>
              <a:ext cx="8399650" cy="669103"/>
            </a:xfrm>
            <a:prstGeom prst="roundRect">
              <a:avLst>
                <a:gd name="adj" fmla="val 7376"/>
              </a:avLst>
            </a:prstGeom>
            <a:noFill/>
            <a:ln w="28575">
              <a:solidFill>
                <a:srgbClr val="B57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40BD6377-B92F-6547-829F-300BFBD98EBE}"/>
              </a:ext>
            </a:extLst>
          </p:cNvPr>
          <p:cNvGrpSpPr/>
          <p:nvPr/>
        </p:nvGrpSpPr>
        <p:grpSpPr>
          <a:xfrm>
            <a:off x="515939" y="883265"/>
            <a:ext cx="11160124" cy="496211"/>
            <a:chOff x="515939" y="883265"/>
            <a:chExt cx="11160124" cy="496211"/>
          </a:xfrm>
        </p:grpSpPr>
        <p:sp>
          <p:nvSpPr>
            <p:cNvPr id="7" name="Rectángulo redondeado 6"/>
            <p:cNvSpPr/>
            <p:nvPr/>
          </p:nvSpPr>
          <p:spPr>
            <a:xfrm>
              <a:off x="515939" y="889466"/>
              <a:ext cx="11160124" cy="470960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Título 1"/>
            <p:cNvSpPr txBox="1">
              <a:spLocks/>
            </p:cNvSpPr>
            <p:nvPr/>
          </p:nvSpPr>
          <p:spPr>
            <a:xfrm>
              <a:off x="2958353" y="883265"/>
              <a:ext cx="6306642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2800" b="1">
                  <a:solidFill>
                    <a:schemeClr val="bg1"/>
                  </a:solidFill>
                  <a:latin typeface="+mn-lt"/>
                </a:rPr>
                <a:t>Iniciativa municipal:</a:t>
              </a:r>
            </a:p>
          </p:txBody>
        </p:sp>
      </p:grp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5537951-9B8E-476F-B4FD-50A259C649B7}"/>
              </a:ext>
            </a:extLst>
          </p:cNvPr>
          <p:cNvSpPr txBox="1">
            <a:spLocks/>
          </p:cNvSpPr>
          <p:nvPr/>
        </p:nvSpPr>
        <p:spPr>
          <a:xfrm>
            <a:off x="1528421" y="1516561"/>
            <a:ext cx="9172916" cy="524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s-MX" dirty="0">
                <a:solidFill>
                  <a:srgbClr val="575758"/>
                </a:solidFill>
              </a:rPr>
              <a:t>Las y los ciudadanos de un municipio pueden presentar </a:t>
            </a:r>
            <a:r>
              <a:rPr lang="es-MX" i="1" dirty="0">
                <a:solidFill>
                  <a:srgbClr val="575758"/>
                </a:solidFill>
              </a:rPr>
              <a:t>iniciativas</a:t>
            </a:r>
            <a:r>
              <a:rPr lang="es-MX" dirty="0">
                <a:solidFill>
                  <a:srgbClr val="575758"/>
                </a:solidFill>
              </a:rPr>
              <a:t> sobre: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5073987" y="2835686"/>
            <a:ext cx="5360223" cy="754368"/>
            <a:chOff x="5073987" y="2784886"/>
            <a:chExt cx="5360223" cy="754368"/>
          </a:xfrm>
        </p:grpSpPr>
        <p:sp>
          <p:nvSpPr>
            <p:cNvPr id="2" name="Marcador de contenido 2">
              <a:extLst>
                <a:ext uri="{FF2B5EF4-FFF2-40B4-BE49-F238E27FC236}">
                  <a16:creationId xmlns:a16="http://schemas.microsoft.com/office/drawing/2014/main" id="{65537951-9B8E-476F-B4FD-50A259C649B7}"/>
                </a:ext>
              </a:extLst>
            </p:cNvPr>
            <p:cNvSpPr txBox="1">
              <a:spLocks/>
            </p:cNvSpPr>
            <p:nvPr/>
          </p:nvSpPr>
          <p:spPr>
            <a:xfrm>
              <a:off x="5183694" y="2784886"/>
              <a:ext cx="5250516" cy="75436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600"/>
                </a:lnSpc>
                <a:spcBef>
                  <a:spcPts val="0"/>
                </a:spcBef>
              </a:pPr>
              <a:r>
                <a:rPr lang="es-MX">
                  <a:solidFill>
                    <a:srgbClr val="575758"/>
                  </a:solidFill>
                </a:rPr>
                <a:t>reglamentos municipales y disposiciones generales del municipio en que residen.</a:t>
              </a:r>
            </a:p>
            <a:p>
              <a:pPr>
                <a:lnSpc>
                  <a:spcPts val="2600"/>
                </a:lnSpc>
                <a:spcBef>
                  <a:spcPts val="0"/>
                </a:spcBef>
              </a:pPr>
              <a:endParaRPr lang="es-MX">
                <a:solidFill>
                  <a:srgbClr val="575758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5073987" y="2957050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49CE781B-7443-8D4F-B43A-7D2786D90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26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431349" y="1573162"/>
            <a:ext cx="5728264" cy="865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E7CDE7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rgbClr val="8A6EB4"/>
                </a:solidFill>
              </a:rPr>
              <a:t>¿Ante quién se presenta una </a:t>
            </a:r>
            <a:r>
              <a:rPr lang="es-MX" sz="2800" i="1" dirty="0">
                <a:solidFill>
                  <a:srgbClr val="AA57AA"/>
                </a:solidFill>
              </a:rPr>
              <a:t>iniciativa ciudadana</a:t>
            </a:r>
            <a:r>
              <a:rPr lang="es-MX" sz="2800" dirty="0">
                <a:solidFill>
                  <a:srgbClr val="8A6EB4"/>
                </a:solidFill>
              </a:rPr>
              <a:t>?</a:t>
            </a:r>
            <a:endParaRPr lang="es-MX" sz="6000" dirty="0">
              <a:solidFill>
                <a:srgbClr val="8A6EB4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4E8B5F-CBD2-D54C-B206-01FAFBDB5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82C098-E561-BE4C-890C-2F41D4D23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20FE28-2503-CC4E-888B-9E4704B07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66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10251652" y="6048717"/>
            <a:ext cx="15192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Art. 49, LPC</a:t>
            </a:r>
            <a:endParaRPr lang="es-MX" sz="1500" dirty="0">
              <a:solidFill>
                <a:srgbClr val="B574BA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2FAB554-9B78-D84E-8BCA-5222CB009D8D}"/>
              </a:ext>
            </a:extLst>
          </p:cNvPr>
          <p:cNvGrpSpPr/>
          <p:nvPr/>
        </p:nvGrpSpPr>
        <p:grpSpPr>
          <a:xfrm>
            <a:off x="540001" y="879942"/>
            <a:ext cx="11136062" cy="496211"/>
            <a:chOff x="540001" y="879942"/>
            <a:chExt cx="11136062" cy="496211"/>
          </a:xfrm>
        </p:grpSpPr>
        <p:sp>
          <p:nvSpPr>
            <p:cNvPr id="5" name="Rectángulo redondeado 4"/>
            <p:cNvSpPr/>
            <p:nvPr/>
          </p:nvSpPr>
          <p:spPr>
            <a:xfrm>
              <a:off x="540001" y="886143"/>
              <a:ext cx="11136062" cy="470960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Título 1"/>
            <p:cNvSpPr txBox="1">
              <a:spLocks/>
            </p:cNvSpPr>
            <p:nvPr/>
          </p:nvSpPr>
          <p:spPr>
            <a:xfrm>
              <a:off x="2958353" y="879942"/>
              <a:ext cx="6306642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2800" b="1" dirty="0">
                  <a:solidFill>
                    <a:schemeClr val="bg1"/>
                  </a:solidFill>
                  <a:latin typeface="+mn-lt"/>
                </a:rPr>
                <a:t>Iniciativas se presentan: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72" y="1553547"/>
            <a:ext cx="8401378" cy="43843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B27B82-060A-C641-9072-76D1F59D9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97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868533" y="1573162"/>
            <a:ext cx="4853896" cy="865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E7CDE7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rgbClr val="8A6EB4"/>
                </a:solidFill>
              </a:rPr>
              <a:t>¿Cómo se presenta una </a:t>
            </a:r>
            <a:r>
              <a:rPr lang="es-MX" sz="2800" i="1" dirty="0">
                <a:solidFill>
                  <a:srgbClr val="AA57AA"/>
                </a:solidFill>
              </a:rPr>
              <a:t>iniciativa ciudadana</a:t>
            </a:r>
            <a:r>
              <a:rPr lang="es-MX" sz="2800" dirty="0">
                <a:solidFill>
                  <a:srgbClr val="8A6EB4"/>
                </a:solidFill>
              </a:rPr>
              <a:t>?</a:t>
            </a:r>
            <a:endParaRPr lang="es-MX" sz="6000" dirty="0">
              <a:solidFill>
                <a:srgbClr val="8A6EB4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5FB2B1-0BA7-0C4A-BB64-4DABCF880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FA41D72-5B52-E745-9AEA-45CCC116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B73C86-A4BC-1248-A89D-BC89816A3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9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2BB8E6C-D0A2-467B-BF9D-A78E1BD731B6}"/>
              </a:ext>
            </a:extLst>
          </p:cNvPr>
          <p:cNvSpPr txBox="1">
            <a:spLocks/>
          </p:cNvSpPr>
          <p:nvPr/>
        </p:nvSpPr>
        <p:spPr>
          <a:xfrm>
            <a:off x="975984" y="877707"/>
            <a:ext cx="9989954" cy="781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 iniciativa debe presentarse por escrito ante la autoridad que corresponda y el texto de la iniciativa deberá contener:</a:t>
            </a: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F8B32A19-E40D-42A9-9409-961294C00D29}"/>
              </a:ext>
            </a:extLst>
          </p:cNvPr>
          <p:cNvSpPr txBox="1">
            <a:spLocks/>
          </p:cNvSpPr>
          <p:nvPr/>
        </p:nvSpPr>
        <p:spPr>
          <a:xfrm>
            <a:off x="1493035" y="1757470"/>
            <a:ext cx="9553584" cy="423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31800" algn="just">
              <a:buClr>
                <a:srgbClr val="B574BA"/>
              </a:buClr>
              <a:buFont typeface="+mj-lt"/>
              <a:buAutoNum type="alphaUcPeriod"/>
            </a:pPr>
            <a:r>
              <a:rPr lang="es-MX" sz="2200">
                <a:solidFill>
                  <a:srgbClr val="575758"/>
                </a:solidFill>
              </a:rPr>
              <a:t>Datos generales.</a:t>
            </a:r>
          </a:p>
          <a:p>
            <a:pPr algn="just">
              <a:buClr>
                <a:srgbClr val="B574BA"/>
              </a:buClr>
            </a:pPr>
            <a:endParaRPr lang="es-MX" sz="2200">
              <a:solidFill>
                <a:srgbClr val="575758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AFBD357-39AF-45E0-9253-4CA231220EE4}"/>
              </a:ext>
            </a:extLst>
          </p:cNvPr>
          <p:cNvSpPr/>
          <p:nvPr/>
        </p:nvSpPr>
        <p:spPr>
          <a:xfrm>
            <a:off x="1493035" y="2111772"/>
            <a:ext cx="97181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431800" algn="just">
              <a:buClr>
                <a:srgbClr val="B574BA"/>
              </a:buClr>
              <a:buAutoNum type="alphaUcPeriod" startAt="2"/>
            </a:pPr>
            <a:r>
              <a:rPr lang="es-MX" sz="2200">
                <a:solidFill>
                  <a:srgbClr val="575758"/>
                </a:solidFill>
              </a:rPr>
              <a:t>Texto de la </a:t>
            </a:r>
            <a:r>
              <a:rPr lang="es-MX" sz="2200" i="1">
                <a:solidFill>
                  <a:srgbClr val="575758"/>
                </a:solidFill>
              </a:rPr>
              <a:t>iniciativa ciudadana</a:t>
            </a:r>
            <a:r>
              <a:rPr lang="es-MX" sz="2200">
                <a:solidFill>
                  <a:srgbClr val="575758"/>
                </a:solidFill>
              </a:rPr>
              <a:t> que se propone, conteniendo.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515938" y="2809401"/>
            <a:ext cx="11017249" cy="461665"/>
            <a:chOff x="515938" y="2640566"/>
            <a:chExt cx="11017249" cy="461665"/>
          </a:xfrm>
        </p:grpSpPr>
        <p:sp>
          <p:nvSpPr>
            <p:cNvPr id="6" name="Rectángulo redondeado 5"/>
            <p:cNvSpPr/>
            <p:nvPr/>
          </p:nvSpPr>
          <p:spPr>
            <a:xfrm>
              <a:off x="515938" y="2678073"/>
              <a:ext cx="11017249" cy="397582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86050" y="2640566"/>
              <a:ext cx="2884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>
                  <a:solidFill>
                    <a:schemeClr val="bg1"/>
                  </a:solidFill>
                </a:rPr>
                <a:t>A quién está dirigida: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1695963" y="3428500"/>
            <a:ext cx="9168211" cy="2246769"/>
            <a:chOff x="1615281" y="3259665"/>
            <a:chExt cx="9168211" cy="2246769"/>
          </a:xfrm>
        </p:grpSpPr>
        <p:sp>
          <p:nvSpPr>
            <p:cNvPr id="11" name="CuadroTexto 10"/>
            <p:cNvSpPr txBox="1"/>
            <p:nvPr/>
          </p:nvSpPr>
          <p:spPr>
            <a:xfrm>
              <a:off x="1708941" y="3259665"/>
              <a:ext cx="907455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200"/>
                </a:lnSpc>
                <a:buClr>
                  <a:srgbClr val="5FBFBA"/>
                </a:buClr>
              </a:pPr>
              <a:r>
                <a:rPr lang="es-MX" sz="2000" dirty="0">
                  <a:solidFill>
                    <a:srgbClr val="575758"/>
                  </a:solidFill>
                </a:rPr>
                <a:t>al Congreso del Estado, si es iniciativa relativa a leyes o la Constitución;</a:t>
              </a:r>
            </a:p>
            <a:p>
              <a:pPr algn="just">
                <a:lnSpc>
                  <a:spcPts val="1200"/>
                </a:lnSpc>
                <a:buClr>
                  <a:srgbClr val="5FBFBA"/>
                </a:buClr>
              </a:pPr>
              <a:endParaRPr lang="es-MX" sz="2000" dirty="0">
                <a:solidFill>
                  <a:srgbClr val="575758"/>
                </a:solidFill>
              </a:endParaRPr>
            </a:p>
            <a:p>
              <a:pPr algn="just">
                <a:lnSpc>
                  <a:spcPts val="2200"/>
                </a:lnSpc>
                <a:buClr>
                  <a:srgbClr val="5FBFBA"/>
                </a:buClr>
              </a:pPr>
              <a:r>
                <a:rPr lang="es-MX" sz="2000" dirty="0">
                  <a:solidFill>
                    <a:srgbClr val="575758"/>
                  </a:solidFill>
                </a:rPr>
                <a:t>al Poder Ejecutivo (Gobierno del Estado): iniciativa relativa a un reglamento o disposición general estatal;</a:t>
              </a:r>
            </a:p>
            <a:p>
              <a:pPr algn="just">
                <a:lnSpc>
                  <a:spcPts val="1200"/>
                </a:lnSpc>
                <a:buClr>
                  <a:srgbClr val="5FBFBA"/>
                </a:buClr>
              </a:pPr>
              <a:endParaRPr lang="es-MX" sz="2000" dirty="0">
                <a:solidFill>
                  <a:srgbClr val="575758"/>
                </a:solidFill>
              </a:endParaRPr>
            </a:p>
            <a:p>
              <a:pPr algn="just">
                <a:lnSpc>
                  <a:spcPts val="2200"/>
                </a:lnSpc>
                <a:buClr>
                  <a:srgbClr val="5FBFBA"/>
                </a:buClr>
              </a:pPr>
              <a:r>
                <a:rPr lang="es-MX" sz="2000" dirty="0">
                  <a:solidFill>
                    <a:srgbClr val="575758"/>
                  </a:solidFill>
                </a:rPr>
                <a:t>a la o el Presidente Municipal del municipio respectivo: iniciativa de reglamento o disposición general municipal; y</a:t>
              </a:r>
            </a:p>
            <a:p>
              <a:pPr algn="just">
                <a:lnSpc>
                  <a:spcPts val="1200"/>
                </a:lnSpc>
                <a:buClr>
                  <a:srgbClr val="5FBFBA"/>
                </a:buClr>
              </a:pPr>
              <a:endParaRPr lang="es-MX" sz="2000" dirty="0">
                <a:solidFill>
                  <a:srgbClr val="575758"/>
                </a:solidFill>
              </a:endParaRPr>
            </a:p>
            <a:p>
              <a:pPr algn="just">
                <a:lnSpc>
                  <a:spcPts val="2200"/>
                </a:lnSpc>
                <a:buClr>
                  <a:srgbClr val="5FBFBA"/>
                </a:buClr>
              </a:pPr>
              <a:r>
                <a:rPr lang="es-MX" sz="2000" dirty="0">
                  <a:solidFill>
                    <a:srgbClr val="575758"/>
                  </a:solidFill>
                </a:rPr>
                <a:t>fundamento legal que le confiere el derecho a presentar la iniciativa.</a:t>
              </a:r>
              <a:endParaRPr lang="es-ES_tradnl" sz="2000" dirty="0"/>
            </a:p>
          </p:txBody>
        </p:sp>
        <p:sp>
          <p:nvSpPr>
            <p:cNvPr id="12" name="Elipse 11"/>
            <p:cNvSpPr/>
            <p:nvPr/>
          </p:nvSpPr>
          <p:spPr>
            <a:xfrm>
              <a:off x="1615281" y="3402868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/>
            <p:cNvSpPr/>
            <p:nvPr/>
          </p:nvSpPr>
          <p:spPr>
            <a:xfrm>
              <a:off x="1615281" y="3833446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Elipse 13"/>
            <p:cNvSpPr/>
            <p:nvPr/>
          </p:nvSpPr>
          <p:spPr>
            <a:xfrm>
              <a:off x="1615281" y="4541960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Elipse 14"/>
            <p:cNvSpPr/>
            <p:nvPr/>
          </p:nvSpPr>
          <p:spPr>
            <a:xfrm>
              <a:off x="1615281" y="5241341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DE874F07-7D82-B943-B9A1-0CA516784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35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4eee30-2451-49be-a996-92a27f6a2e89">7QDC35W4DDSW-919843043-1593</_dlc_DocId>
    <_dlc_DocIdUrl xmlns="d94eee30-2451-49be-a996-92a27f6a2e89">
      <Url>https://ieechihuahuaorgmx.sharepoint.com/sites/CapacitacionEC/_layouts/15/DocIdRedir.aspx?ID=7QDC35W4DDSW-919843043-1593</Url>
      <Description>7QDC35W4DDSW-919843043-1593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DC06B843E7A4AB8897DB027741A77" ma:contentTypeVersion="12" ma:contentTypeDescription="Crear nuevo documento." ma:contentTypeScope="" ma:versionID="9c8e9e0b93a0820a97fd35cc4f75ee73">
  <xsd:schema xmlns:xsd="http://www.w3.org/2001/XMLSchema" xmlns:xs="http://www.w3.org/2001/XMLSchema" xmlns:p="http://schemas.microsoft.com/office/2006/metadata/properties" xmlns:ns2="d94eee30-2451-49be-a996-92a27f6a2e89" xmlns:ns3="bc7938c3-7aea-44d1-84f7-bfbe73a548fb" targetNamespace="http://schemas.microsoft.com/office/2006/metadata/properties" ma:root="true" ma:fieldsID="c3ceae8fb7d71dac7fd305632d586cdc" ns2:_="" ns3:_="">
    <xsd:import namespace="d94eee30-2451-49be-a996-92a27f6a2e89"/>
    <xsd:import namespace="bc7938c3-7aea-44d1-84f7-bfbe73a54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e30-2451-49be-a996-92a27f6a2e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38c3-7aea-44d1-84f7-bfbe73a5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429FC97-A1A9-4849-BAA0-790D59163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031B1-5A57-40D6-935E-B5481EE3AA1A}">
  <ds:schemaRefs>
    <ds:schemaRef ds:uri="d94eee30-2451-49be-a996-92a27f6a2e8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205EBF-10C5-4E5A-A419-CC06B8A22A45}">
  <ds:schemaRefs>
    <ds:schemaRef ds:uri="bc7938c3-7aea-44d1-84f7-bfbe73a548fb"/>
    <ds:schemaRef ds:uri="d94eee30-2451-49be-a996-92a27f6a2e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0D6A25E6-F71B-4EEA-A07A-7693787AF5B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801</Words>
  <Application>Microsoft Office PowerPoint</Application>
  <PresentationFormat>Panorámica</PresentationFormat>
  <Paragraphs>92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 Neue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Marcela Oropesa Martínez</cp:lastModifiedBy>
  <cp:revision>143</cp:revision>
  <dcterms:created xsi:type="dcterms:W3CDTF">2021-08-19T00:03:09Z</dcterms:created>
  <dcterms:modified xsi:type="dcterms:W3CDTF">2022-06-09T20:46:49Z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0x0101008B6DC06B843E7A4AB8897DB027741A77</vt:lpwstr>
  </property>
  <property fmtid="{D5CDD505-2E9C-101B-9397-08002B2CF9AE}" pid="3" name="_dlc_DocIdItemGuid">
    <vt:lpwstr>e8bed840-e4f4-47c8-be31-115e0c4d8bb7</vt:lpwstr>
  </property>
</Properties>
</file>