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3"/>
  </p:notesMasterIdLst>
  <p:sldIdLst>
    <p:sldId id="292" r:id="rId6"/>
    <p:sldId id="293" r:id="rId7"/>
    <p:sldId id="294" r:id="rId8"/>
    <p:sldId id="295" r:id="rId9"/>
    <p:sldId id="296" r:id="rId10"/>
    <p:sldId id="297" r:id="rId11"/>
    <p:sldId id="298" r:id="rId12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550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22" orient="horz" pos="1434" userDrawn="1">
          <p15:clr>
            <a:srgbClr val="A4A3A4"/>
          </p15:clr>
        </p15:guide>
        <p15:guide id="23" orient="horz" pos="3748" userDrawn="1">
          <p15:clr>
            <a:srgbClr val="A4A3A4"/>
          </p15:clr>
        </p15:guide>
        <p15:guide id="25" orient="horz" pos="2364" userDrawn="1">
          <p15:clr>
            <a:srgbClr val="A4A3A4"/>
          </p15:clr>
        </p15:guide>
        <p15:guide id="26" orient="horz" pos="2137" userDrawn="1">
          <p15:clr>
            <a:srgbClr val="A4A3A4"/>
          </p15:clr>
        </p15:guide>
        <p15:guide id="27" orient="horz" pos="1684" userDrawn="1">
          <p15:clr>
            <a:srgbClr val="A4A3A4"/>
          </p15:clr>
        </p15:guide>
        <p15:guide id="28" orient="horz" pos="2840" userDrawn="1">
          <p15:clr>
            <a:srgbClr val="A4A3A4"/>
          </p15:clr>
        </p15:guide>
        <p15:guide id="31" orient="horz" pos="686" userDrawn="1">
          <p15:clr>
            <a:srgbClr val="A4A3A4"/>
          </p15:clr>
        </p15:guide>
        <p15:guide id="34" orient="horz" pos="1162" userDrawn="1">
          <p15:clr>
            <a:srgbClr val="A4A3A4"/>
          </p15:clr>
        </p15:guide>
        <p15:guide id="36" pos="302" userDrawn="1">
          <p15:clr>
            <a:srgbClr val="A4A3A4"/>
          </p15:clr>
        </p15:guide>
        <p15:guide id="39" orient="horz" pos="3294" userDrawn="1">
          <p15:clr>
            <a:srgbClr val="A4A3A4"/>
          </p15:clr>
        </p15:guide>
        <p15:guide id="40" pos="3840" userDrawn="1">
          <p15:clr>
            <a:srgbClr val="A4A3A4"/>
          </p15:clr>
        </p15:guide>
        <p15:guide id="41" pos="1209" userDrawn="1">
          <p15:clr>
            <a:srgbClr val="A4A3A4"/>
          </p15:clr>
        </p15:guide>
        <p15:guide id="42" pos="4044" userDrawn="1">
          <p15:clr>
            <a:srgbClr val="A4A3A4"/>
          </p15:clr>
        </p15:guide>
        <p15:guide id="43" pos="5586" userDrawn="1">
          <p15:clr>
            <a:srgbClr val="A4A3A4"/>
          </p15:clr>
        </p15:guide>
        <p15:guide id="44" pos="28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8FD9"/>
    <a:srgbClr val="DAC9E1"/>
    <a:srgbClr val="963988"/>
    <a:srgbClr val="A796C7"/>
    <a:srgbClr val="C195FD"/>
    <a:srgbClr val="CD88D6"/>
    <a:srgbClr val="95639A"/>
    <a:srgbClr val="B359B8"/>
    <a:srgbClr val="B95FBD"/>
    <a:srgbClr val="AA5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A649C6-4CBA-9ECD-E1FD-925CA234E46D}" v="2" dt="2022-03-28T22:04:28.973"/>
    <p1510:client id="{44CA1EBA-18D2-9B40-93EA-72539DF91450}" v="53" dt="2022-03-11T19:45:35.003"/>
    <p1510:client id="{7C96F155-65F2-CBB8-0C16-6A8E567BDF6A}" v="48" dt="2022-05-06T19:26:35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1"/>
    <p:restoredTop sz="94637"/>
  </p:normalViewPr>
  <p:slideViewPr>
    <p:cSldViewPr snapToGrid="0">
      <p:cViewPr varScale="1">
        <p:scale>
          <a:sx n="85" d="100"/>
          <a:sy n="85" d="100"/>
        </p:scale>
        <p:origin x="1074" y="126"/>
      </p:cViewPr>
      <p:guideLst>
        <p:guide orient="horz" pos="550"/>
        <p:guide orient="horz" pos="3952"/>
        <p:guide pos="7401"/>
        <p:guide orient="horz" pos="1434"/>
        <p:guide orient="horz" pos="3748"/>
        <p:guide orient="horz" pos="2364"/>
        <p:guide orient="horz" pos="2137"/>
        <p:guide orient="horz" pos="1684"/>
        <p:guide orient="horz" pos="2840"/>
        <p:guide orient="horz" pos="686"/>
        <p:guide orient="horz" pos="1162"/>
        <p:guide pos="302"/>
        <p:guide orient="horz" pos="3294"/>
        <p:guide pos="3840"/>
        <p:guide pos="1209"/>
        <p:guide pos="4044"/>
        <p:guide pos="5586"/>
        <p:guide pos="2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93235-E3CD-4BB6-B811-F877A189CFA0}" type="datetimeFigureOut">
              <a:t>09/06/2022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319D9-7E63-4FF2-98FD-79E6AB15F9B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97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14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579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207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60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31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969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295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470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82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374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36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968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63DAC4A-FC50-784F-B19A-6AF592F39D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3573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287ADD-AE48-264E-8CF2-F985450A3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928" y="1670590"/>
            <a:ext cx="4651060" cy="18172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AB15F06-B0A6-2F4C-B915-66B19EBDF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289" y="1798567"/>
            <a:ext cx="4039322" cy="1544707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C0160173-F0B1-8F4B-9B30-8D88715AD1AE}"/>
              </a:ext>
            </a:extLst>
          </p:cNvPr>
          <p:cNvGrpSpPr/>
          <p:nvPr/>
        </p:nvGrpSpPr>
        <p:grpSpPr>
          <a:xfrm>
            <a:off x="-368299" y="-586979"/>
            <a:ext cx="12928598" cy="5368134"/>
            <a:chOff x="-203201" y="-538955"/>
            <a:chExt cx="12928598" cy="5368134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E5D52972-5DAB-FB43-8B21-B5BEB45CF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03201" y="211802"/>
              <a:ext cx="3609730" cy="1741905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7F42450-2F11-C74B-A876-F04C093C6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33112" y="114300"/>
              <a:ext cx="2224901" cy="120144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636D3D2-9FB2-9049-A6D2-A52219574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61849" y="-538955"/>
              <a:ext cx="4363548" cy="184308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0A8A2C59-E790-1642-873E-E7453E9AC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6681" y="2349495"/>
              <a:ext cx="3463518" cy="1714499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8CD566A-27C4-E441-93D1-6872A5C77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12476" y="4112630"/>
              <a:ext cx="1322024" cy="63653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2092D52-19E6-EE4B-9878-FEFF9F1B4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58012" y="3828517"/>
              <a:ext cx="2446064" cy="1000662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24B784C2-E493-3D49-A61B-CBD49FB29E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188928"/>
            <a:ext cx="12192000" cy="669072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305889C9-9385-B644-B2B9-E0A7BD43553B}"/>
              </a:ext>
            </a:extLst>
          </p:cNvPr>
          <p:cNvGrpSpPr/>
          <p:nvPr/>
        </p:nvGrpSpPr>
        <p:grpSpPr>
          <a:xfrm>
            <a:off x="6539839" y="5086073"/>
            <a:ext cx="6176037" cy="728658"/>
            <a:chOff x="6539839" y="5086073"/>
            <a:chExt cx="6176037" cy="728658"/>
          </a:xfrm>
        </p:grpSpPr>
        <p:sp>
          <p:nvSpPr>
            <p:cNvPr id="15" name="Rectángulo redondeado 14">
              <a:extLst>
                <a:ext uri="{FF2B5EF4-FFF2-40B4-BE49-F238E27FC236}">
                  <a16:creationId xmlns:a16="http://schemas.microsoft.com/office/drawing/2014/main" id="{C08510A1-D514-4746-B023-3D0329BF5093}"/>
                </a:ext>
              </a:extLst>
            </p:cNvPr>
            <p:cNvSpPr/>
            <p:nvPr/>
          </p:nvSpPr>
          <p:spPr>
            <a:xfrm>
              <a:off x="6539839" y="5086073"/>
              <a:ext cx="6176037" cy="728658"/>
            </a:xfrm>
            <a:prstGeom prst="roundRect">
              <a:avLst/>
            </a:prstGeom>
            <a:solidFill>
              <a:srgbClr val="B461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DDBDCF14-3094-D947-89A6-5F034A5EA53C}"/>
                </a:ext>
              </a:extLst>
            </p:cNvPr>
            <p:cNvSpPr txBox="1"/>
            <p:nvPr/>
          </p:nvSpPr>
          <p:spPr>
            <a:xfrm>
              <a:off x="7002469" y="5146751"/>
              <a:ext cx="4843463" cy="657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s-MX" sz="2100" dirty="0">
                  <a:solidFill>
                    <a:schemeClr val="bg1"/>
                  </a:solidFill>
                </a:rPr>
                <a:t>Instrumentos de Participación Política</a:t>
              </a:r>
            </a:p>
            <a:p>
              <a:pPr algn="ctr">
                <a:lnSpc>
                  <a:spcPts val="2200"/>
                </a:lnSpc>
              </a:pPr>
              <a:r>
                <a:rPr lang="es-MX" sz="2100" b="1" dirty="0">
                  <a:solidFill>
                    <a:schemeClr val="bg1"/>
                  </a:solidFill>
                </a:rPr>
                <a:t>PLEBISCITO</a:t>
              </a:r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A685E638-8456-6E41-871D-9D98C3AA12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57126" y="270567"/>
            <a:ext cx="2618937" cy="60255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BF1F263-DC3D-4547-9F26-DBE9242F8065}"/>
              </a:ext>
            </a:extLst>
          </p:cNvPr>
          <p:cNvSpPr txBox="1"/>
          <p:nvPr/>
        </p:nvSpPr>
        <p:spPr>
          <a:xfrm>
            <a:off x="8068568" y="2786061"/>
            <a:ext cx="2066591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MX" sz="2200" dirty="0">
                <a:solidFill>
                  <a:schemeClr val="bg1"/>
                </a:solidFill>
                <a:latin typeface="Helvetica Neue Medium"/>
                <a:ea typeface="Helvetica Neue Medium" panose="02000503000000020004" pitchFamily="2" charset="0"/>
                <a:cs typeface="Helvetica Neue Medium" panose="02000503000000020004" pitchFamily="2" charset="0"/>
              </a:rPr>
              <a:t>CURSO #5.1.2</a:t>
            </a:r>
            <a:endParaRPr lang="es-MX" sz="2200" dirty="0">
              <a:solidFill>
                <a:schemeClr val="bg1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CA7B822-0B2D-7C44-8500-F67AE616D6B0}"/>
              </a:ext>
            </a:extLst>
          </p:cNvPr>
          <p:cNvSpPr txBox="1"/>
          <p:nvPr/>
        </p:nvSpPr>
        <p:spPr>
          <a:xfrm>
            <a:off x="6296230" y="1577793"/>
            <a:ext cx="553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0" b="1" kern="2800" spc="600" dirty="0">
                <a:solidFill>
                  <a:schemeClr val="bg1"/>
                </a:solidFill>
              </a:rPr>
              <a:t>I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6CD68C3-4A15-E84C-B1D1-14F2902A1E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1280" y="609824"/>
            <a:ext cx="3506694" cy="417012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D44B78E-EFBD-9843-8070-2785F2278C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4497" y="3454826"/>
            <a:ext cx="6327777" cy="33145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114DFAD8-6C8A-1A48-9BCD-9772BD5803B0}"/>
              </a:ext>
            </a:extLst>
          </p:cNvPr>
          <p:cNvSpPr txBox="1"/>
          <p:nvPr/>
        </p:nvSpPr>
        <p:spPr>
          <a:xfrm>
            <a:off x="6612775" y="1577793"/>
            <a:ext cx="553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0" b="1" kern="2800" spc="600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D1D31B5-50D0-4A4D-836E-0B6ECEC147B8}"/>
              </a:ext>
            </a:extLst>
          </p:cNvPr>
          <p:cNvSpPr txBox="1"/>
          <p:nvPr/>
        </p:nvSpPr>
        <p:spPr>
          <a:xfrm>
            <a:off x="6934200" y="1577793"/>
            <a:ext cx="553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0" b="1" kern="2800" spc="600" dirty="0">
                <a:solidFill>
                  <a:schemeClr val="bg1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034432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19B8499C-9AD8-4712-9261-F3DD42E194DE}"/>
              </a:ext>
            </a:extLst>
          </p:cNvPr>
          <p:cNvSpPr txBox="1">
            <a:spLocks/>
          </p:cNvSpPr>
          <p:nvPr/>
        </p:nvSpPr>
        <p:spPr>
          <a:xfrm>
            <a:off x="4446396" y="2274456"/>
            <a:ext cx="5701949" cy="167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600"/>
              </a:lnSpc>
              <a:spcBef>
                <a:spcPts val="0"/>
              </a:spcBef>
            </a:pPr>
            <a:r>
              <a:rPr lang="es-MX">
                <a:solidFill>
                  <a:schemeClr val="tx1">
                    <a:lumMod val="65000"/>
                    <a:lumOff val="35000"/>
                  </a:schemeClr>
                </a:solidFill>
              </a:rPr>
              <a:t>Instrumento mediante el cual se someten a consideración de la ciudadanía los actos o las decisiones administrativas del Poder Ejecutivo del Estado o de los ayuntamientos.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7004235" y="6047498"/>
            <a:ext cx="47672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B574B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40, LPC</a:t>
            </a:r>
            <a:endParaRPr lang="es-MX" sz="1500" dirty="0">
              <a:solidFill>
                <a:srgbClr val="B574BA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8906551-8FBA-8E4C-A611-2223480E3A38}"/>
              </a:ext>
            </a:extLst>
          </p:cNvPr>
          <p:cNvGrpSpPr/>
          <p:nvPr/>
        </p:nvGrpSpPr>
        <p:grpSpPr>
          <a:xfrm>
            <a:off x="515938" y="1243931"/>
            <a:ext cx="11160125" cy="584775"/>
            <a:chOff x="515938" y="1243931"/>
            <a:chExt cx="11160125" cy="584775"/>
          </a:xfrm>
        </p:grpSpPr>
        <p:sp>
          <p:nvSpPr>
            <p:cNvPr id="6" name="Rectángulo redondeado 5"/>
            <p:cNvSpPr/>
            <p:nvPr/>
          </p:nvSpPr>
          <p:spPr>
            <a:xfrm>
              <a:off x="515938" y="1283259"/>
              <a:ext cx="11160125" cy="502977"/>
            </a:xfrm>
            <a:prstGeom prst="roundRect">
              <a:avLst>
                <a:gd name="adj" fmla="val 7331"/>
              </a:avLst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193989" y="1243931"/>
              <a:ext cx="18272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s-MX" sz="3200" b="1" dirty="0">
                  <a:solidFill>
                    <a:schemeClr val="bg1"/>
                  </a:solidFill>
                </a:rPr>
                <a:t>Plebiscito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98" y="2214496"/>
            <a:ext cx="1757068" cy="17570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FCBF72F-DC19-4E4E-93CD-7FBFD4A36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03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9610830" y="6039378"/>
            <a:ext cx="21541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B574BA"/>
                </a:solidFill>
              </a:rPr>
              <a:t>Arts. 41 y 42, LPC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10" y="2393672"/>
            <a:ext cx="8424884" cy="3392531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718BFD8-5070-9943-A379-BAEEEAC1AAAB}"/>
              </a:ext>
            </a:extLst>
          </p:cNvPr>
          <p:cNvGrpSpPr/>
          <p:nvPr/>
        </p:nvGrpSpPr>
        <p:grpSpPr>
          <a:xfrm>
            <a:off x="839097" y="874974"/>
            <a:ext cx="10184020" cy="1613393"/>
            <a:chOff x="839097" y="874974"/>
            <a:chExt cx="10184020" cy="1613393"/>
          </a:xfrm>
        </p:grpSpPr>
        <p:sp>
          <p:nvSpPr>
            <p:cNvPr id="8" name="Marcador de contenido 2">
              <a:extLst>
                <a:ext uri="{FF2B5EF4-FFF2-40B4-BE49-F238E27FC236}">
                  <a16:creationId xmlns:a16="http://schemas.microsoft.com/office/drawing/2014/main" id="{E24D054D-A266-4A0F-B86F-3FA49BA81DEF}"/>
                </a:ext>
              </a:extLst>
            </p:cNvPr>
            <p:cNvSpPr txBox="1">
              <a:spLocks/>
            </p:cNvSpPr>
            <p:nvPr/>
          </p:nvSpPr>
          <p:spPr>
            <a:xfrm>
              <a:off x="1274164" y="874974"/>
              <a:ext cx="9748953" cy="161339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24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 sz="2200" b="1" i="1">
                  <a:solidFill>
                    <a:srgbClr val="B574BA"/>
                  </a:solidFill>
                </a:rPr>
                <a:t>plebiscito estatal</a:t>
              </a:r>
              <a:r>
                <a:rPr lang="es-MX" sz="2200" b="1">
                  <a:solidFill>
                    <a:srgbClr val="B574BA"/>
                  </a:solidFill>
                </a:rPr>
                <a:t>:</a:t>
              </a:r>
              <a:r>
                <a:rPr lang="es-MX" sz="2200">
                  <a:solidFill>
                    <a:srgbClr val="B574BA"/>
                  </a:solidFill>
                </a:rPr>
                <a:t> </a:t>
              </a:r>
              <a:r>
                <a:rPr lang="es-MX" sz="2200">
                  <a:solidFill>
                    <a:srgbClr val="555553"/>
                  </a:solidFill>
                </a:rPr>
                <a:t>número de </a:t>
              </a:r>
              <a:r>
                <a:rPr lang="es-MX" sz="2200" b="1">
                  <a:solidFill>
                    <a:srgbClr val="555553"/>
                  </a:solidFill>
                </a:rPr>
                <a:t>ciudadanas y ciudadanos equivalente al 0.5% </a:t>
              </a:r>
              <a:r>
                <a:rPr lang="es-MX" sz="2200">
                  <a:solidFill>
                    <a:srgbClr val="555553"/>
                  </a:solidFill>
                </a:rPr>
                <a:t>de la Lista Nominal estatal al inicio del año calendario; y</a:t>
              </a:r>
            </a:p>
            <a:p>
              <a:pPr algn="just">
                <a:lnSpc>
                  <a:spcPts val="1200"/>
                </a:lnSpc>
                <a:spcBef>
                  <a:spcPts val="0"/>
                </a:spcBef>
                <a:buClr>
                  <a:srgbClr val="5FBFBA"/>
                </a:buClr>
              </a:pPr>
              <a:endParaRPr lang="es-MX" sz="2200">
                <a:solidFill>
                  <a:srgbClr val="B574BA"/>
                </a:solidFill>
              </a:endParaRPr>
            </a:p>
            <a:p>
              <a:pPr marL="0" lvl="1" algn="just">
                <a:lnSpc>
                  <a:spcPts val="24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 sz="2200" b="1" i="1">
                  <a:solidFill>
                    <a:srgbClr val="B574BA"/>
                  </a:solidFill>
                </a:rPr>
                <a:t>plebiscito municipal</a:t>
              </a:r>
              <a:r>
                <a:rPr lang="es-MX" sz="2200">
                  <a:solidFill>
                    <a:srgbClr val="B574BA"/>
                  </a:solidFill>
                </a:rPr>
                <a:t>: </a:t>
              </a:r>
              <a:r>
                <a:rPr lang="es-MX" sz="2200">
                  <a:solidFill>
                    <a:srgbClr val="555553"/>
                  </a:solidFill>
                </a:rPr>
                <a:t>número de ciudadanas y ciudadanos de un municipio, según la siguiente tabla:</a:t>
              </a:r>
            </a:p>
          </p:txBody>
        </p:sp>
        <p:sp>
          <p:nvSpPr>
            <p:cNvPr id="12" name="Marcador de contenido 2">
              <a:extLst>
                <a:ext uri="{FF2B5EF4-FFF2-40B4-BE49-F238E27FC236}">
                  <a16:creationId xmlns:a16="http://schemas.microsoft.com/office/drawing/2014/main" id="{E24D054D-A266-4A0F-B86F-3FA49BA81DEF}"/>
                </a:ext>
              </a:extLst>
            </p:cNvPr>
            <p:cNvSpPr txBox="1">
              <a:spLocks/>
            </p:cNvSpPr>
            <p:nvPr/>
          </p:nvSpPr>
          <p:spPr>
            <a:xfrm>
              <a:off x="839097" y="1639473"/>
              <a:ext cx="435067" cy="4591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24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 sz="2200" b="1">
                  <a:solidFill>
                    <a:srgbClr val="B574BA"/>
                  </a:solidFill>
                </a:rPr>
                <a:t>B.</a:t>
              </a:r>
            </a:p>
          </p:txBody>
        </p:sp>
        <p:sp>
          <p:nvSpPr>
            <p:cNvPr id="7" name="Marcador de contenido 2">
              <a:extLst>
                <a:ext uri="{FF2B5EF4-FFF2-40B4-BE49-F238E27FC236}">
                  <a16:creationId xmlns:a16="http://schemas.microsoft.com/office/drawing/2014/main" id="{E791CC68-F3BD-4F67-B5A4-15E23866FF86}"/>
                </a:ext>
              </a:extLst>
            </p:cNvPr>
            <p:cNvSpPr txBox="1">
              <a:spLocks/>
            </p:cNvSpPr>
            <p:nvPr/>
          </p:nvSpPr>
          <p:spPr>
            <a:xfrm>
              <a:off x="839097" y="900492"/>
              <a:ext cx="613660" cy="45915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24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 sz="2200" b="1" dirty="0">
                  <a:solidFill>
                    <a:srgbClr val="B574BA"/>
                  </a:solidFill>
                </a:rPr>
                <a:t>A.</a:t>
              </a: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46090CA-1500-014B-8683-0FC114D72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47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F3CBA714-8918-A844-B710-9E57EF628B45}"/>
              </a:ext>
            </a:extLst>
          </p:cNvPr>
          <p:cNvGrpSpPr/>
          <p:nvPr/>
        </p:nvGrpSpPr>
        <p:grpSpPr>
          <a:xfrm>
            <a:off x="1430113" y="1879998"/>
            <a:ext cx="3868028" cy="531244"/>
            <a:chOff x="1430113" y="1910478"/>
            <a:chExt cx="3868028" cy="531244"/>
          </a:xfrm>
        </p:grpSpPr>
        <p:sp>
          <p:nvSpPr>
            <p:cNvPr id="20" name="Rectángulo redondeado 19">
              <a:extLst>
                <a:ext uri="{FF2B5EF4-FFF2-40B4-BE49-F238E27FC236}">
                  <a16:creationId xmlns:a16="http://schemas.microsoft.com/office/drawing/2014/main" id="{9AC7F57C-0B50-9748-9479-BAE758C71DE7}"/>
                </a:ext>
              </a:extLst>
            </p:cNvPr>
            <p:cNvSpPr/>
            <p:nvPr/>
          </p:nvSpPr>
          <p:spPr>
            <a:xfrm>
              <a:off x="1430113" y="1910478"/>
              <a:ext cx="3868028" cy="491439"/>
            </a:xfrm>
            <a:prstGeom prst="roundRect">
              <a:avLst>
                <a:gd name="adj" fmla="val 11194"/>
              </a:avLst>
            </a:prstGeom>
            <a:solidFill>
              <a:srgbClr val="C481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6ED8D79A-0147-434F-A3B5-3860ECF96C66}"/>
                </a:ext>
              </a:extLst>
            </p:cNvPr>
            <p:cNvSpPr txBox="1"/>
            <p:nvPr/>
          </p:nvSpPr>
          <p:spPr>
            <a:xfrm>
              <a:off x="1501486" y="1918502"/>
              <a:ext cx="37263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</a:rPr>
                <a:t>dentro de los siguientes</a:t>
              </a: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8145761" y="6042076"/>
            <a:ext cx="36065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B574BA"/>
                </a:solidFill>
              </a:rPr>
              <a:t>Art. 45, LPC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15751" y="447845"/>
            <a:ext cx="498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Puede solicitarse </a:t>
            </a:r>
            <a:r>
              <a:rPr lang="es-MX" sz="3200" b="1" i="1" dirty="0">
                <a:solidFill>
                  <a:srgbClr val="AA57AA"/>
                </a:solidFill>
              </a:rPr>
              <a:t>plebiscito:</a:t>
            </a:r>
            <a:r>
              <a:rPr lang="es-MX" sz="3200" b="1" dirty="0">
                <a:solidFill>
                  <a:srgbClr val="AA57AA"/>
                </a:solidFill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66" y="2467572"/>
            <a:ext cx="3598268" cy="1808384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BB2E35E-8D95-4547-B8E6-AFECFC61E204}"/>
              </a:ext>
            </a:extLst>
          </p:cNvPr>
          <p:cNvSpPr txBox="1"/>
          <p:nvPr/>
        </p:nvSpPr>
        <p:spPr>
          <a:xfrm>
            <a:off x="2761410" y="5327368"/>
            <a:ext cx="6661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solidFill>
                  <a:srgbClr val="555553"/>
                </a:solidFill>
              </a:rPr>
              <a:t>a la </a:t>
            </a:r>
            <a:r>
              <a:rPr lang="es-MX" sz="2400" b="1" dirty="0">
                <a:solidFill>
                  <a:srgbClr val="A9429A"/>
                </a:solidFill>
              </a:rPr>
              <a:t>aprobación</a:t>
            </a:r>
            <a:r>
              <a:rPr lang="es-MX" sz="2400" dirty="0">
                <a:solidFill>
                  <a:srgbClr val="555553"/>
                </a:solidFill>
              </a:rPr>
              <a:t> o </a:t>
            </a:r>
            <a:r>
              <a:rPr lang="es-MX" sz="2400" b="1" dirty="0">
                <a:solidFill>
                  <a:srgbClr val="A9429A"/>
                </a:solidFill>
              </a:rPr>
              <a:t>emisión</a:t>
            </a:r>
            <a:r>
              <a:rPr lang="es-MX" sz="2400" dirty="0">
                <a:solidFill>
                  <a:srgbClr val="555553"/>
                </a:solidFill>
              </a:rPr>
              <a:t> del acto de que se trate.</a:t>
            </a:r>
            <a:endParaRPr lang="es-MX" sz="2200" dirty="0">
              <a:solidFill>
                <a:srgbClr val="555553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A2DA6AB-3F53-1E49-8F67-C960130DE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90" y="1603742"/>
            <a:ext cx="4633210" cy="367120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DE2365-B4B2-D341-A388-B2054ECC8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743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258398" y="1693891"/>
            <a:ext cx="6074166" cy="8719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MX"/>
            </a:defPPr>
            <a:lvl1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E7CDE7"/>
                </a:solidFill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rgbClr val="8A6EB4"/>
                </a:solidFill>
              </a:rPr>
              <a:t>¿Cuándo es obligatorio para la autoridad el resultado del </a:t>
            </a:r>
            <a:r>
              <a:rPr lang="es-MX" sz="2800" i="1" dirty="0">
                <a:solidFill>
                  <a:srgbClr val="AA57AA"/>
                </a:solidFill>
              </a:rPr>
              <a:t>plebiscito</a:t>
            </a:r>
            <a:r>
              <a:rPr lang="es-MX" sz="2800" dirty="0">
                <a:solidFill>
                  <a:srgbClr val="8A6EB4"/>
                </a:solidFill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C1E2AF-C2AA-E04B-A3FC-9AC401BA9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74513EA-F55C-1346-B545-9197BF231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9" y="1029171"/>
            <a:ext cx="4568439" cy="45684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4FF6C1-DE79-434B-9E5F-AD810EB1F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41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6992613" y="6052235"/>
            <a:ext cx="47672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B574B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43, LPC</a:t>
            </a:r>
            <a:endParaRPr lang="es-MX" sz="1500" dirty="0">
              <a:solidFill>
                <a:srgbClr val="B574BA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738831" y="-2705316"/>
            <a:ext cx="5265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>
                <a:solidFill>
                  <a:schemeClr val="tx1">
                    <a:lumMod val="65000"/>
                    <a:lumOff val="35000"/>
                  </a:schemeClr>
                </a:solidFill>
              </a:rPr>
              <a:t>Puede solicitarse </a:t>
            </a:r>
            <a:r>
              <a:rPr lang="es-MX" sz="3200" b="1" i="1">
                <a:solidFill>
                  <a:srgbClr val="AA57AA"/>
                </a:solidFill>
              </a:rPr>
              <a:t>referéndum</a:t>
            </a:r>
            <a:r>
              <a:rPr lang="es-MX" sz="3200" b="1">
                <a:solidFill>
                  <a:srgbClr val="AA57AA"/>
                </a:solidFill>
              </a:rPr>
              <a:t>: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F565D64-C566-4FE2-9843-E03CFDAE0278}"/>
              </a:ext>
            </a:extLst>
          </p:cNvPr>
          <p:cNvSpPr txBox="1">
            <a:spLocks/>
          </p:cNvSpPr>
          <p:nvPr/>
        </p:nvSpPr>
        <p:spPr>
          <a:xfrm>
            <a:off x="1268576" y="1985665"/>
            <a:ext cx="9681741" cy="81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  <a:spcBef>
                <a:spcPts val="0"/>
              </a:spcBef>
            </a:pPr>
            <a:r>
              <a:rPr lang="es-MX" sz="2200" dirty="0">
                <a:solidFill>
                  <a:srgbClr val="555553"/>
                </a:solidFill>
              </a:rPr>
              <a:t>Resultado obligatorio para la autoridad si acuden a votar al menos 15% de las personas inscritas en la Lista Nominal estatal  vigente.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55A214D-5708-B748-8675-2CA720648E61}"/>
              </a:ext>
            </a:extLst>
          </p:cNvPr>
          <p:cNvGrpSpPr/>
          <p:nvPr/>
        </p:nvGrpSpPr>
        <p:grpSpPr>
          <a:xfrm>
            <a:off x="529385" y="1270042"/>
            <a:ext cx="11146678" cy="496211"/>
            <a:chOff x="529385" y="1270042"/>
            <a:chExt cx="11146678" cy="496211"/>
          </a:xfrm>
        </p:grpSpPr>
        <p:sp>
          <p:nvSpPr>
            <p:cNvPr id="10" name="Rectángulo redondeado 9"/>
            <p:cNvSpPr/>
            <p:nvPr/>
          </p:nvSpPr>
          <p:spPr>
            <a:xfrm>
              <a:off x="529385" y="1282074"/>
              <a:ext cx="11146678" cy="472147"/>
            </a:xfrm>
            <a:prstGeom prst="roundRect">
              <a:avLst>
                <a:gd name="adj" fmla="val 7331"/>
              </a:avLst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Título 1"/>
            <p:cNvSpPr txBox="1">
              <a:spLocks/>
            </p:cNvSpPr>
            <p:nvPr/>
          </p:nvSpPr>
          <p:spPr>
            <a:xfrm>
              <a:off x="3900534" y="1270042"/>
              <a:ext cx="4425110" cy="49621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s-MX" sz="2800" b="1" dirty="0">
                  <a:solidFill>
                    <a:schemeClr val="bg1"/>
                  </a:solidFill>
                  <a:latin typeface="+mn-lt"/>
                </a:rPr>
                <a:t>Plebiscito estatal: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80" y="2866819"/>
            <a:ext cx="6992112" cy="202996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625AA1D-7281-4045-9A6C-F6820BDA5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864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F565D64-C566-4FE2-9843-E03CFDAE0278}"/>
              </a:ext>
            </a:extLst>
          </p:cNvPr>
          <p:cNvSpPr txBox="1">
            <a:spLocks/>
          </p:cNvSpPr>
          <p:nvPr/>
        </p:nvSpPr>
        <p:spPr>
          <a:xfrm>
            <a:off x="1255129" y="1525352"/>
            <a:ext cx="9681741" cy="81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 obligatorio para el Ayuntamiento, si acude a votar al menos el número de personas que se indica en el cuadro siguiente según el municipio de que se trate: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7008259" y="6052880"/>
            <a:ext cx="47672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B574B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44, LPC</a:t>
            </a:r>
            <a:endParaRPr lang="es-MX" sz="1500" dirty="0">
              <a:solidFill>
                <a:srgbClr val="B574BA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1ACD19C-380B-ED49-AB6C-F3F302C934C8}"/>
              </a:ext>
            </a:extLst>
          </p:cNvPr>
          <p:cNvGrpSpPr/>
          <p:nvPr/>
        </p:nvGrpSpPr>
        <p:grpSpPr>
          <a:xfrm>
            <a:off x="515938" y="874102"/>
            <a:ext cx="11160124" cy="496211"/>
            <a:chOff x="515938" y="874102"/>
            <a:chExt cx="11160124" cy="496211"/>
          </a:xfrm>
        </p:grpSpPr>
        <p:sp>
          <p:nvSpPr>
            <p:cNvPr id="9" name="Rectángulo redondeado 8"/>
            <p:cNvSpPr/>
            <p:nvPr/>
          </p:nvSpPr>
          <p:spPr>
            <a:xfrm>
              <a:off x="515938" y="886134"/>
              <a:ext cx="11160124" cy="472147"/>
            </a:xfrm>
            <a:prstGeom prst="roundRect">
              <a:avLst>
                <a:gd name="adj" fmla="val 7331"/>
              </a:avLst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Título 1"/>
            <p:cNvSpPr txBox="1">
              <a:spLocks/>
            </p:cNvSpPr>
            <p:nvPr/>
          </p:nvSpPr>
          <p:spPr>
            <a:xfrm>
              <a:off x="3887087" y="874102"/>
              <a:ext cx="4425110" cy="49621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s-MX" sz="2800" b="1" dirty="0">
                  <a:solidFill>
                    <a:schemeClr val="bg1"/>
                  </a:solidFill>
                  <a:latin typeface="+mn-lt"/>
                </a:rPr>
                <a:t>Plebiscito municipal: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290" y="2316544"/>
            <a:ext cx="8644128" cy="34869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73CA153-3A7F-8445-A603-32C1B4862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245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94eee30-2451-49be-a996-92a27f6a2e89">7QDC35W4DDSW-919843043-1593</_dlc_DocId>
    <_dlc_DocIdUrl xmlns="d94eee30-2451-49be-a996-92a27f6a2e89">
      <Url>https://ieechihuahuaorgmx.sharepoint.com/sites/CapacitacionEC/_layouts/15/DocIdRedir.aspx?ID=7QDC35W4DDSW-919843043-1593</Url>
      <Description>7QDC35W4DDSW-919843043-1593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B6DC06B843E7A4AB8897DB027741A77" ma:contentTypeVersion="12" ma:contentTypeDescription="Crear nuevo documento." ma:contentTypeScope="" ma:versionID="9c8e9e0b93a0820a97fd35cc4f75ee73">
  <xsd:schema xmlns:xsd="http://www.w3.org/2001/XMLSchema" xmlns:xs="http://www.w3.org/2001/XMLSchema" xmlns:p="http://schemas.microsoft.com/office/2006/metadata/properties" xmlns:ns2="d94eee30-2451-49be-a996-92a27f6a2e89" xmlns:ns3="bc7938c3-7aea-44d1-84f7-bfbe73a548fb" targetNamespace="http://schemas.microsoft.com/office/2006/metadata/properties" ma:root="true" ma:fieldsID="c3ceae8fb7d71dac7fd305632d586cdc" ns2:_="" ns3:_="">
    <xsd:import namespace="d94eee30-2451-49be-a996-92a27f6a2e89"/>
    <xsd:import namespace="bc7938c3-7aea-44d1-84f7-bfbe73a548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eee30-2451-49be-a996-92a27f6a2e8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938c3-7aea-44d1-84f7-bfbe73a548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429FC97-A1A9-4849-BAA0-790D591638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6031B1-5A57-40D6-935E-B5481EE3AA1A}">
  <ds:schemaRefs>
    <ds:schemaRef ds:uri="d94eee30-2451-49be-a996-92a27f6a2e8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6205EBF-10C5-4E5A-A419-CC06B8A22A45}">
  <ds:schemaRefs>
    <ds:schemaRef ds:uri="bc7938c3-7aea-44d1-84f7-bfbe73a548fb"/>
    <ds:schemaRef ds:uri="d94eee30-2451-49be-a996-92a27f6a2e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0D6A25E6-F71B-4EEA-A07A-7693787AF5B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208</Words>
  <Application>Microsoft Office PowerPoint</Application>
  <PresentationFormat>Panorámica</PresentationFormat>
  <Paragraphs>27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 Neue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Marcela Oropesa Martínez</cp:lastModifiedBy>
  <cp:revision>143</cp:revision>
  <dcterms:created xsi:type="dcterms:W3CDTF">2021-08-19T00:03:09Z</dcterms:created>
  <dcterms:modified xsi:type="dcterms:W3CDTF">2022-06-09T20:45:11Z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0x0101008B6DC06B843E7A4AB8897DB027741A77</vt:lpwstr>
  </property>
  <property fmtid="{D5CDD505-2E9C-101B-9397-08002B2CF9AE}" pid="3" name="_dlc_DocIdItemGuid">
    <vt:lpwstr>e8bed840-e4f4-47c8-be31-115e0c4d8bb7</vt:lpwstr>
  </property>
</Properties>
</file>