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83" r:id="rId6"/>
    <p:sldId id="284" r:id="rId7"/>
    <p:sldId id="285" r:id="rId8"/>
    <p:sldId id="286" r:id="rId9"/>
    <p:sldId id="287" r:id="rId10"/>
    <p:sldId id="34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12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09/06/2022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27412B-73E5-4E41-A4B4-3633F13B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F83E33-EC69-2046-BAD6-EDEF548F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5C250E-9CCB-9347-8CDB-F2129FC5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9" y="1798567"/>
            <a:ext cx="4039322" cy="154470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AD24A4C-5068-2043-B234-49C54DECADCD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7C22917-0C88-6C45-9266-B1630953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61D9991-2140-3848-AF66-B65BED350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603D49A-FF83-7247-BE83-B64BDE733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4C0A714-9399-484F-8F16-4CF8DD51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D315298-BA80-9B4C-AEE1-01A58B9FB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1B9250F-13DC-CB4A-BDC2-BD77E133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2054FCE-95AD-5844-BEBE-C41A0D775F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A6C3646-30F3-674F-8FE2-AA0117F2FB95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A4E14BB0-9CF7-3743-99CF-733B7F380069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B4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A2ACFCB-E4F6-F34B-8AD6-7AE8C530CEB0}"/>
                </a:ext>
              </a:extLst>
            </p:cNvPr>
            <p:cNvSpPr txBox="1"/>
            <p:nvPr/>
          </p:nvSpPr>
          <p:spPr>
            <a:xfrm>
              <a:off x="7002469" y="5146751"/>
              <a:ext cx="4843463" cy="65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Instrumentos de Participación Política</a:t>
              </a:r>
            </a:p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REFERÉNDUM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60D1BF4-1162-B94D-B848-11588F97C8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E3FACEF-2DBF-CC42-98EC-4F53402840E1}"/>
              </a:ext>
            </a:extLst>
          </p:cNvPr>
          <p:cNvSpPr txBox="1"/>
          <p:nvPr/>
        </p:nvSpPr>
        <p:spPr>
          <a:xfrm>
            <a:off x="8068568" y="2786061"/>
            <a:ext cx="206659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#5.1.1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53D8B4-4855-DA4E-8AD6-0491213B0719}"/>
              </a:ext>
            </a:extLst>
          </p:cNvPr>
          <p:cNvSpPr txBox="1"/>
          <p:nvPr/>
        </p:nvSpPr>
        <p:spPr>
          <a:xfrm>
            <a:off x="629623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2B714BC-A5E9-9D4A-82AC-877CF318C3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280" y="609824"/>
            <a:ext cx="3506694" cy="417012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A7D297-6298-0841-89F9-437FC0D2D1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497" y="3454826"/>
            <a:ext cx="6327777" cy="33145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A67966C-ED3E-704A-9D4A-B707DCBC625C}"/>
              </a:ext>
            </a:extLst>
          </p:cNvPr>
          <p:cNvSpPr txBox="1"/>
          <p:nvPr/>
        </p:nvSpPr>
        <p:spPr>
          <a:xfrm>
            <a:off x="6612775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A68C91-0A99-A343-9D94-07B76C33460A}"/>
              </a:ext>
            </a:extLst>
          </p:cNvPr>
          <p:cNvSpPr txBox="1"/>
          <p:nvPr/>
        </p:nvSpPr>
        <p:spPr>
          <a:xfrm>
            <a:off x="6934200" y="1577793"/>
            <a:ext cx="55345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  <a:ea typeface="Calibri"/>
                <a:cs typeface="Calibri"/>
              </a:rPr>
              <a:t>I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30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5366F-C94B-4F84-BBC2-5FDF0B96280C}"/>
              </a:ext>
            </a:extLst>
          </p:cNvPr>
          <p:cNvSpPr txBox="1">
            <a:spLocks/>
          </p:cNvSpPr>
          <p:nvPr/>
        </p:nvSpPr>
        <p:spPr>
          <a:xfrm>
            <a:off x="845574" y="1952716"/>
            <a:ext cx="10520516" cy="77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i="1" dirty="0">
                <a:solidFill>
                  <a:srgbClr val="B37AB2"/>
                </a:solidFill>
              </a:rPr>
              <a:t>Instrumento de participación política </a:t>
            </a:r>
            <a:r>
              <a:rPr lang="es-MX" dirty="0">
                <a:solidFill>
                  <a:srgbClr val="555553"/>
                </a:solidFill>
              </a:rPr>
              <a:t>con el cual la ciudadanía manifiesta, mediante el voto, su aprobación o rechazo respecto de: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247604" y="6049546"/>
            <a:ext cx="15300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>
                <a:solidFill>
                  <a:srgbClr val="B37AB2"/>
                </a:solidFill>
              </a:rPr>
              <a:t>Art. 35, LPC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AE391D9-E50D-FB46-B8A5-F776B28F8A96}"/>
              </a:ext>
            </a:extLst>
          </p:cNvPr>
          <p:cNvGrpSpPr/>
          <p:nvPr/>
        </p:nvGrpSpPr>
        <p:grpSpPr>
          <a:xfrm>
            <a:off x="515939" y="1241288"/>
            <a:ext cx="11160124" cy="584775"/>
            <a:chOff x="515939" y="1241288"/>
            <a:chExt cx="11160124" cy="584775"/>
          </a:xfrm>
        </p:grpSpPr>
        <p:sp>
          <p:nvSpPr>
            <p:cNvPr id="15" name="Rectángulo redondeado 14"/>
            <p:cNvSpPr/>
            <p:nvPr/>
          </p:nvSpPr>
          <p:spPr>
            <a:xfrm>
              <a:off x="515939" y="1280616"/>
              <a:ext cx="11160124" cy="5029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954149" y="1241288"/>
              <a:ext cx="2283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MX" sz="3200" b="1" dirty="0">
                  <a:solidFill>
                    <a:schemeClr val="bg1"/>
                  </a:solidFill>
                </a:rPr>
                <a:t>Referéndum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3836422" y="2879770"/>
            <a:ext cx="7067558" cy="816600"/>
            <a:chOff x="3836422" y="2396079"/>
            <a:chExt cx="7067558" cy="816600"/>
          </a:xfrm>
        </p:grpSpPr>
        <p:sp>
          <p:nvSpPr>
            <p:cNvPr id="9" name="Marcador de contenido 2">
              <a:extLst>
                <a:ext uri="{FF2B5EF4-FFF2-40B4-BE49-F238E27FC236}">
                  <a16:creationId xmlns:a16="http://schemas.microsoft.com/office/drawing/2014/main" id="{1885366F-C94B-4F84-BBC2-5FDF0B96280C}"/>
                </a:ext>
              </a:extLst>
            </p:cNvPr>
            <p:cNvSpPr txBox="1">
              <a:spLocks/>
            </p:cNvSpPr>
            <p:nvPr/>
          </p:nvSpPr>
          <p:spPr>
            <a:xfrm>
              <a:off x="3952571" y="2396079"/>
              <a:ext cx="6951409" cy="816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rgbClr val="555553"/>
                  </a:solidFill>
                </a:rPr>
                <a:t>una reforma a la Constitución local; y</a:t>
              </a:r>
            </a:p>
            <a:p>
              <a:pPr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>
                <a:solidFill>
                  <a:srgbClr val="555553"/>
                </a:solidFill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rgbClr val="555553"/>
                  </a:solidFill>
                </a:rPr>
                <a:t>la expedición, reforma o eliminación parcial o total de: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3836422" y="253797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836422" y="2949715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372923" y="3888130"/>
            <a:ext cx="5842795" cy="1272143"/>
            <a:chOff x="4372923" y="3404439"/>
            <a:chExt cx="5842795" cy="1272143"/>
          </a:xfrm>
        </p:grpSpPr>
        <p:sp>
          <p:nvSpPr>
            <p:cNvPr id="4" name="CuadroTexto 3"/>
            <p:cNvSpPr txBox="1"/>
            <p:nvPr/>
          </p:nvSpPr>
          <p:spPr>
            <a:xfrm>
              <a:off x="4778478" y="3404439"/>
              <a:ext cx="543724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leyes;</a:t>
              </a:r>
            </a:p>
            <a:p>
              <a:pPr marL="0" lvl="2"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55553"/>
                </a:solidFill>
              </a:endParaRPr>
            </a:p>
            <a:p>
              <a:pPr marL="0" lvl="2"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reglamentos;</a:t>
              </a:r>
            </a:p>
            <a:p>
              <a:pPr marL="0" lvl="2"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55553"/>
                </a:solidFill>
              </a:endParaRPr>
            </a:p>
            <a:p>
              <a:pPr marL="0" lvl="2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disposiciones administrativas generales.</a:t>
              </a: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4372923" y="3404439"/>
              <a:ext cx="390649" cy="349528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4372923" y="3866555"/>
              <a:ext cx="390649" cy="349528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4372923" y="4299175"/>
              <a:ext cx="390649" cy="34952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1" y="2953421"/>
            <a:ext cx="2169142" cy="21691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360E5EF-034B-184C-9AA8-DCA2FFF51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33F5B08-8E7B-42C8-88DF-B0A57B25BA37}"/>
              </a:ext>
            </a:extLst>
          </p:cNvPr>
          <p:cNvSpPr txBox="1">
            <a:spLocks/>
          </p:cNvSpPr>
          <p:nvPr/>
        </p:nvSpPr>
        <p:spPr>
          <a:xfrm>
            <a:off x="431449" y="539339"/>
            <a:ext cx="10489497" cy="54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b="1" dirty="0">
                <a:solidFill>
                  <a:srgbClr val="AA57AA"/>
                </a:solidFill>
              </a:rPr>
              <a:t>Número mínimo necesario de solicitantes: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77213" y="6045836"/>
            <a:ext cx="3606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37AB2"/>
                </a:solidFill>
              </a:rPr>
              <a:t>Art. 37, fracción I y II, LPC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3342969" y="3555657"/>
            <a:ext cx="6469626" cy="610143"/>
            <a:chOff x="3342969" y="3429000"/>
            <a:chExt cx="6469626" cy="610143"/>
          </a:xfrm>
        </p:grpSpPr>
        <p:sp>
          <p:nvSpPr>
            <p:cNvPr id="7" name="Rectángulo redondeado 6"/>
            <p:cNvSpPr/>
            <p:nvPr/>
          </p:nvSpPr>
          <p:spPr>
            <a:xfrm>
              <a:off x="3342969" y="3429000"/>
              <a:ext cx="6469626" cy="562897"/>
            </a:xfrm>
            <a:prstGeom prst="roundRect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Marcador de contenido 2">
              <a:extLst>
                <a:ext uri="{FF2B5EF4-FFF2-40B4-BE49-F238E27FC236}">
                  <a16:creationId xmlns:a16="http://schemas.microsoft.com/office/drawing/2014/main" id="{333F5B08-8E7B-42C8-88DF-B0A57B25BA37}"/>
                </a:ext>
              </a:extLst>
            </p:cNvPr>
            <p:cNvSpPr txBox="1">
              <a:spLocks/>
            </p:cNvSpPr>
            <p:nvPr/>
          </p:nvSpPr>
          <p:spPr>
            <a:xfrm>
              <a:off x="4101574" y="3490951"/>
              <a:ext cx="5591510" cy="54819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>
                  <a:solidFill>
                    <a:schemeClr val="bg1"/>
                  </a:solidFill>
                </a:rPr>
                <a:t>0.5% de la Lista Nominal del Estado.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6129F8F-9D81-CA40-92B8-B7BEF56F5A44}"/>
              </a:ext>
            </a:extLst>
          </p:cNvPr>
          <p:cNvGrpSpPr/>
          <p:nvPr/>
        </p:nvGrpSpPr>
        <p:grpSpPr>
          <a:xfrm>
            <a:off x="515939" y="1271475"/>
            <a:ext cx="11160124" cy="496211"/>
            <a:chOff x="515939" y="1271475"/>
            <a:chExt cx="11160124" cy="496211"/>
          </a:xfrm>
        </p:grpSpPr>
        <p:sp>
          <p:nvSpPr>
            <p:cNvPr id="9" name="Rectángulo redondeado 8"/>
            <p:cNvSpPr/>
            <p:nvPr/>
          </p:nvSpPr>
          <p:spPr>
            <a:xfrm>
              <a:off x="515939" y="1271475"/>
              <a:ext cx="11160124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2245489" y="1271475"/>
              <a:ext cx="7725085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es-MX" sz="2800" b="1" i="1" dirty="0">
                  <a:solidFill>
                    <a:schemeClr val="bg1"/>
                  </a:solidFill>
                  <a:latin typeface="+mn-lt"/>
                </a:rPr>
                <a:t>Referéndum estatal:</a:t>
              </a:r>
              <a:endParaRPr lang="es-MX" sz="2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2539740" y="1923657"/>
            <a:ext cx="747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>
                <a:solidFill>
                  <a:srgbClr val="555553"/>
                </a:solidFill>
              </a:rPr>
              <a:t>            En los distintos tipos de </a:t>
            </a:r>
            <a:r>
              <a:rPr lang="es-MX" sz="2200" i="1">
                <a:solidFill>
                  <a:srgbClr val="555553"/>
                </a:solidFill>
              </a:rPr>
              <a:t>referéndum</a:t>
            </a:r>
            <a:r>
              <a:rPr lang="es-MX" sz="2200">
                <a:solidFill>
                  <a:srgbClr val="555553"/>
                </a:solidFill>
              </a:rPr>
              <a:t>:</a:t>
            </a:r>
          </a:p>
          <a:p>
            <a:pPr algn="ctr"/>
            <a:r>
              <a:rPr lang="es-MX" sz="2200" b="1" i="1">
                <a:solidFill>
                  <a:srgbClr val="B37AB2"/>
                </a:solidFill>
              </a:rPr>
              <a:t>constitucional</a:t>
            </a:r>
            <a:r>
              <a:rPr lang="es-MX" sz="2200">
                <a:solidFill>
                  <a:srgbClr val="555553"/>
                </a:solidFill>
              </a:rPr>
              <a:t>, </a:t>
            </a:r>
            <a:r>
              <a:rPr lang="es-MX" sz="2200" b="1" i="1">
                <a:solidFill>
                  <a:srgbClr val="B37AB2"/>
                </a:solidFill>
              </a:rPr>
              <a:t>legislativo</a:t>
            </a:r>
            <a:r>
              <a:rPr lang="es-MX" sz="2200">
                <a:solidFill>
                  <a:srgbClr val="555553"/>
                </a:solidFill>
              </a:rPr>
              <a:t> o </a:t>
            </a:r>
            <a:r>
              <a:rPr lang="es-MX" sz="2200" b="1" i="1">
                <a:solidFill>
                  <a:srgbClr val="B37AB2"/>
                </a:solidFill>
              </a:rPr>
              <a:t>administrativo estatal</a:t>
            </a:r>
            <a:endParaRPr lang="es-MX" sz="2200">
              <a:solidFill>
                <a:srgbClr val="555553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9" y="1939011"/>
            <a:ext cx="3275337" cy="37121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33A043-FB65-DD46-90BA-FEB8724C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1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27354" y="1848351"/>
            <a:ext cx="9547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200" dirty="0">
                <a:solidFill>
                  <a:srgbClr val="555553"/>
                </a:solidFill>
              </a:rPr>
              <a:t>Depende del número de personas en Lista Nominal del municipio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73926" y="6044985"/>
            <a:ext cx="3606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>
                <a:solidFill>
                  <a:srgbClr val="B37AB2"/>
                </a:solidFill>
              </a:rPr>
              <a:t>Art. 37, fracción III, LPC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327406"/>
            <a:ext cx="8644128" cy="3486912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177FBEA-E27B-F544-B4FF-886B73683F1B}"/>
              </a:ext>
            </a:extLst>
          </p:cNvPr>
          <p:cNvGrpSpPr/>
          <p:nvPr/>
        </p:nvGrpSpPr>
        <p:grpSpPr>
          <a:xfrm>
            <a:off x="431449" y="539339"/>
            <a:ext cx="11244614" cy="1239675"/>
            <a:chOff x="431449" y="539339"/>
            <a:chExt cx="11244614" cy="123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F4E22AA-5DA1-C646-A564-11BCE6F56589}"/>
                </a:ext>
              </a:extLst>
            </p:cNvPr>
            <p:cNvGrpSpPr/>
            <p:nvPr/>
          </p:nvGrpSpPr>
          <p:grpSpPr>
            <a:xfrm>
              <a:off x="515939" y="1282803"/>
              <a:ext cx="11160124" cy="496211"/>
              <a:chOff x="515939" y="1282803"/>
              <a:chExt cx="11160124" cy="496211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515939" y="1282803"/>
                <a:ext cx="11160124" cy="472147"/>
              </a:xfrm>
              <a:prstGeom prst="roundRect">
                <a:avLst>
                  <a:gd name="adj" fmla="val 7331"/>
                </a:avLst>
              </a:prstGeom>
              <a:solidFill>
                <a:srgbClr val="B574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" name="Título 1"/>
              <p:cNvSpPr txBox="1">
                <a:spLocks/>
              </p:cNvSpPr>
              <p:nvPr/>
            </p:nvSpPr>
            <p:spPr>
              <a:xfrm>
                <a:off x="2245489" y="1282803"/>
                <a:ext cx="7725085" cy="49621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s-MX" sz="2800" b="1" i="1" dirty="0">
                    <a:solidFill>
                      <a:schemeClr val="bg1"/>
                    </a:solidFill>
                    <a:latin typeface="+mn-lt"/>
                  </a:rPr>
                  <a:t>Referéndum municipal:</a:t>
                </a:r>
                <a:endParaRPr lang="es-MX" sz="2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0" name="Marcador de contenido 2">
              <a:extLst>
                <a:ext uri="{FF2B5EF4-FFF2-40B4-BE49-F238E27FC236}">
                  <a16:creationId xmlns:a16="http://schemas.microsoft.com/office/drawing/2014/main" id="{9A71AFBA-8AF6-6047-B6CC-68986A0B3064}"/>
                </a:ext>
              </a:extLst>
            </p:cNvPr>
            <p:cNvSpPr txBox="1">
              <a:spLocks/>
            </p:cNvSpPr>
            <p:nvPr/>
          </p:nvSpPr>
          <p:spPr>
            <a:xfrm>
              <a:off x="431449" y="539339"/>
              <a:ext cx="10489497" cy="54819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MX" sz="2800" b="1" dirty="0">
                  <a:solidFill>
                    <a:srgbClr val="AA57AA"/>
                  </a:solidFill>
                </a:rPr>
                <a:t>Número mínimo necesario de solicitantes: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4F99F9A-7B86-4E40-9B7B-4898E443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241396" y="14433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8A6EB4"/>
                </a:solidFill>
              </a:rPr>
              <a:t>¿Cuándo se solicita</a:t>
            </a:r>
          </a:p>
          <a:p>
            <a:pPr algn="ctr"/>
            <a:r>
              <a:rPr lang="es-MX" sz="2800" b="1" dirty="0">
                <a:solidFill>
                  <a:srgbClr val="8A6EB4"/>
                </a:solidFill>
              </a:rPr>
              <a:t>un </a:t>
            </a:r>
            <a:r>
              <a:rPr lang="es-MX" sz="2800" b="1" i="1" dirty="0">
                <a:solidFill>
                  <a:srgbClr val="AA57AA"/>
                </a:solidFill>
              </a:rPr>
              <a:t>referéndum</a:t>
            </a:r>
            <a:r>
              <a:rPr lang="es-MX" sz="2800" b="1" dirty="0">
                <a:solidFill>
                  <a:srgbClr val="8A6EB4"/>
                </a:solidFill>
              </a:rPr>
              <a:t>?</a:t>
            </a:r>
            <a:endParaRPr lang="es-MX" sz="4400" b="1" dirty="0">
              <a:solidFill>
                <a:srgbClr val="8A6EB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65246A-67FA-BD4A-B786-CEA493E5E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498624-C0AA-364B-B250-87685341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562650-DC2E-D54C-BBC0-C0C22E4FE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52" y="2463400"/>
            <a:ext cx="3617819" cy="1813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68990" y="6049273"/>
            <a:ext cx="3606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Art. 37, LPC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72481" y="-3740890"/>
            <a:ext cx="526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Puede solicitarse </a:t>
            </a:r>
            <a:r>
              <a:rPr lang="es-MX" sz="3200" b="1" i="1" dirty="0">
                <a:solidFill>
                  <a:srgbClr val="AA57AA"/>
                </a:solidFill>
              </a:rPr>
              <a:t>referéndum</a:t>
            </a:r>
            <a:r>
              <a:rPr lang="es-MX" sz="3200" b="1" dirty="0">
                <a:solidFill>
                  <a:srgbClr val="AA57AA"/>
                </a:solidFill>
              </a:rPr>
              <a:t>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61410" y="5327368"/>
            <a:ext cx="666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8A64A3"/>
                </a:solidFill>
              </a:rPr>
              <a:t>posteriores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publicación de la Ley o Reglamento.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07727D8-6C25-B649-9374-C6319E8B1894}"/>
              </a:ext>
            </a:extLst>
          </p:cNvPr>
          <p:cNvGrpSpPr/>
          <p:nvPr/>
        </p:nvGrpSpPr>
        <p:grpSpPr>
          <a:xfrm>
            <a:off x="1967995" y="1910478"/>
            <a:ext cx="2792264" cy="500467"/>
            <a:chOff x="2169701" y="-1972796"/>
            <a:chExt cx="2792264" cy="500467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115C7CA-023D-0A45-AD76-481ABE71B570}"/>
                </a:ext>
              </a:extLst>
            </p:cNvPr>
            <p:cNvSpPr/>
            <p:nvPr/>
          </p:nvSpPr>
          <p:spPr>
            <a:xfrm>
              <a:off x="2169701" y="-1972796"/>
              <a:ext cx="2792264" cy="491439"/>
            </a:xfrm>
            <a:prstGeom prst="roundRect">
              <a:avLst>
                <a:gd name="adj" fmla="val 11194"/>
              </a:avLst>
            </a:prstGeom>
            <a:solidFill>
              <a:srgbClr val="C481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560670" y="-1964772"/>
              <a:ext cx="20113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600" b="1" dirty="0">
                  <a:solidFill>
                    <a:schemeClr val="bg1"/>
                  </a:solidFill>
                </a:rPr>
                <a:t>dentro de los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18A484-AA72-2441-A432-D83C4FFAC251}"/>
              </a:ext>
            </a:extLst>
          </p:cNvPr>
          <p:cNvSpPr txBox="1"/>
          <p:nvPr/>
        </p:nvSpPr>
        <p:spPr>
          <a:xfrm>
            <a:off x="415751" y="447845"/>
            <a:ext cx="5383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Puede solicitarse </a:t>
            </a:r>
            <a:r>
              <a:rPr lang="es-MX" sz="3200" b="1" i="1" dirty="0">
                <a:solidFill>
                  <a:srgbClr val="AA57AA"/>
                </a:solidFill>
              </a:rPr>
              <a:t>referéndum:</a:t>
            </a:r>
            <a:r>
              <a:rPr lang="es-MX" sz="3200" b="1" dirty="0">
                <a:solidFill>
                  <a:srgbClr val="AA57AA"/>
                </a:solidFill>
              </a:rPr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2064C-2B31-3846-8044-62C61CE18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0" y="1603742"/>
            <a:ext cx="4633210" cy="36712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0A4F9A-91C2-644A-B3A1-E499B0766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2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429011" y="1443333"/>
            <a:ext cx="5720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8A6EB4"/>
                </a:solidFill>
              </a:rPr>
              <a:t>¿Cuándo es obligatorio para la autoridad el resultado del </a:t>
            </a:r>
            <a:r>
              <a:rPr lang="es-MX" sz="2800" b="1" dirty="0">
                <a:solidFill>
                  <a:srgbClr val="AA57AA"/>
                </a:solidFill>
              </a:rPr>
              <a:t>referéndum</a:t>
            </a:r>
            <a:r>
              <a:rPr lang="es-MX" sz="2800" b="1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1D33E1-3BA8-4A4F-BCBA-77AFFC5FE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768960-77A7-3942-BAB8-033B12E6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D2E27A-EB55-1A4E-BDF1-55817B30B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6663B04-1ECC-4631-87B0-1CFF045D31EB}"/>
              </a:ext>
            </a:extLst>
          </p:cNvPr>
          <p:cNvSpPr txBox="1">
            <a:spLocks/>
          </p:cNvSpPr>
          <p:nvPr/>
        </p:nvSpPr>
        <p:spPr>
          <a:xfrm>
            <a:off x="433388" y="619125"/>
            <a:ext cx="10944225" cy="133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solidFill>
                  <a:srgbClr val="555553"/>
                </a:solidFill>
              </a:rPr>
              <a:t>Resultado de un </a:t>
            </a:r>
            <a:r>
              <a:rPr lang="es-MX" sz="2200" i="1" dirty="0">
                <a:solidFill>
                  <a:srgbClr val="555553"/>
                </a:solidFill>
              </a:rPr>
              <a:t>referéndum</a:t>
            </a:r>
            <a:r>
              <a:rPr lang="es-MX" sz="2200" dirty="0">
                <a:solidFill>
                  <a:srgbClr val="555553"/>
                </a:solidFill>
              </a:rPr>
              <a:t> solicitado por la ciudadanía, será obligatorio para la autoridad responsable, </a:t>
            </a:r>
            <a:r>
              <a:rPr lang="es-MX" sz="2200" b="1" i="1" dirty="0">
                <a:solidFill>
                  <a:srgbClr val="B37AB2"/>
                </a:solidFill>
              </a:rPr>
              <a:t>cuando acudan a votar el número de ciudadanas y ciudadanos</a:t>
            </a:r>
            <a:r>
              <a:rPr lang="es-MX" sz="2200" i="1" dirty="0">
                <a:solidFill>
                  <a:srgbClr val="B37AB2"/>
                </a:solidFill>
              </a:rPr>
              <a:t> </a:t>
            </a:r>
            <a:r>
              <a:rPr lang="es-MX" sz="2200" dirty="0">
                <a:solidFill>
                  <a:srgbClr val="555553"/>
                </a:solidFill>
              </a:rPr>
              <a:t>siguiente: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6997730" y="6049781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37AB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39, LPC</a:t>
            </a:r>
            <a:endParaRPr lang="es-MX" sz="1500" dirty="0">
              <a:solidFill>
                <a:srgbClr val="B37AB2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C2235DC-82A1-024A-AF66-EFBE08FFC11A}"/>
              </a:ext>
            </a:extLst>
          </p:cNvPr>
          <p:cNvGrpSpPr/>
          <p:nvPr/>
        </p:nvGrpSpPr>
        <p:grpSpPr>
          <a:xfrm>
            <a:off x="515938" y="1702870"/>
            <a:ext cx="11164524" cy="496211"/>
            <a:chOff x="515938" y="1702870"/>
            <a:chExt cx="11164524" cy="496211"/>
          </a:xfrm>
        </p:grpSpPr>
        <p:sp>
          <p:nvSpPr>
            <p:cNvPr id="6" name="Rectángulo redondeado 5"/>
            <p:cNvSpPr/>
            <p:nvPr/>
          </p:nvSpPr>
          <p:spPr>
            <a:xfrm>
              <a:off x="515938" y="1702870"/>
              <a:ext cx="11164524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2235657" y="1702870"/>
              <a:ext cx="7725085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es-MX" sz="2800" b="1" i="1" dirty="0">
                  <a:solidFill>
                    <a:schemeClr val="bg1"/>
                  </a:solidFill>
                  <a:latin typeface="+mn-lt"/>
                </a:rPr>
                <a:t>Referéndum estatal:</a:t>
              </a:r>
              <a:endParaRPr lang="es-MX" sz="2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68" y="2423923"/>
            <a:ext cx="8644128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58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441083" y="467625"/>
            <a:ext cx="69657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i="1" dirty="0">
                <a:solidFill>
                  <a:srgbClr val="AA57AA"/>
                </a:solidFill>
              </a:rPr>
              <a:t>… referéndum</a:t>
            </a:r>
            <a:r>
              <a:rPr lang="es-MX" sz="3000" b="1" dirty="0">
                <a:solidFill>
                  <a:srgbClr val="AA57AA"/>
                </a:solidFill>
              </a:rPr>
              <a:t> solicitado por la ciudadanía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000496" y="6041023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>
                <a:solidFill>
                  <a:srgbClr val="B37AB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39, LPC</a:t>
            </a:r>
            <a:endParaRPr lang="es-MX" sz="1500">
              <a:solidFill>
                <a:srgbClr val="B37AB2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15939" y="1499327"/>
            <a:ext cx="11160124" cy="472147"/>
          </a:xfrm>
          <a:prstGeom prst="roundRect">
            <a:avLst>
              <a:gd name="adj" fmla="val 7331"/>
            </a:avLst>
          </a:prstGeom>
          <a:solidFill>
            <a:srgbClr val="B5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45489" y="1499327"/>
            <a:ext cx="7725085" cy="49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MX" sz="2800" b="1" i="1">
                <a:solidFill>
                  <a:schemeClr val="bg1"/>
                </a:solidFill>
                <a:latin typeface="+mn-lt"/>
              </a:rPr>
              <a:t>Referéndum municipal:</a:t>
            </a:r>
            <a:endParaRPr lang="es-MX" sz="28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175864"/>
            <a:ext cx="8644128" cy="34869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A87806-5FFE-3845-A989-3ACD2E44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8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230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143</cp:revision>
  <dcterms:created xsi:type="dcterms:W3CDTF">2021-08-19T00:03:09Z</dcterms:created>
  <dcterms:modified xsi:type="dcterms:W3CDTF">2022-06-09T20:43:27Z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