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14"/>
  </p:notesMasterIdLst>
  <p:sldIdLst>
    <p:sldId id="347" r:id="rId6"/>
    <p:sldId id="257" r:id="rId7"/>
    <p:sldId id="258" r:id="rId8"/>
    <p:sldId id="350" r:id="rId9"/>
    <p:sldId id="260" r:id="rId10"/>
    <p:sldId id="259" r:id="rId11"/>
    <p:sldId id="351" r:id="rId12"/>
    <p:sldId id="352" r:id="rId13"/>
  </p:sldIdLst>
  <p:sldSz cx="12192000" cy="6858000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pos="302" userDrawn="1">
          <p15:clr>
            <a:srgbClr val="A4A3A4"/>
          </p15:clr>
        </p15:guide>
        <p15:guide id="4" pos="7378" userDrawn="1">
          <p15:clr>
            <a:srgbClr val="A4A3A4"/>
          </p15:clr>
        </p15:guide>
        <p15:guide id="7" orient="horz" pos="550" userDrawn="1">
          <p15:clr>
            <a:srgbClr val="A4A3A4"/>
          </p15:clr>
        </p15:guide>
        <p15:guide id="8" orient="horz" pos="3952" userDrawn="1">
          <p15:clr>
            <a:srgbClr val="A4A3A4"/>
          </p15:clr>
        </p15:guide>
        <p15:guide id="9" orient="horz" pos="1139" userDrawn="1">
          <p15:clr>
            <a:srgbClr val="A4A3A4"/>
          </p15:clr>
        </p15:guide>
        <p15:guide id="10" pos="1186" userDrawn="1">
          <p15:clr>
            <a:srgbClr val="A4A3A4"/>
          </p15:clr>
        </p15:guide>
        <p15:guide id="12" pos="3840" userDrawn="1">
          <p15:clr>
            <a:srgbClr val="A4A3A4"/>
          </p15:clr>
        </p15:guide>
        <p15:guide id="13" orient="horz" pos="2160" userDrawn="1">
          <p15:clr>
            <a:srgbClr val="A4A3A4"/>
          </p15:clr>
        </p15:guide>
        <p15:guide id="14" pos="647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9433"/>
    <a:srgbClr val="EA8B12"/>
    <a:srgbClr val="CF9023"/>
    <a:srgbClr val="B26C15"/>
    <a:srgbClr val="EAB32E"/>
    <a:srgbClr val="923D02"/>
    <a:srgbClr val="DF2D2D"/>
    <a:srgbClr val="BF2825"/>
    <a:srgbClr val="18BCBF"/>
    <a:srgbClr val="B773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595"/>
    <p:restoredTop sz="96871"/>
  </p:normalViewPr>
  <p:slideViewPr>
    <p:cSldViewPr snapToGrid="0" snapToObjects="1" showGuides="1">
      <p:cViewPr varScale="1">
        <p:scale>
          <a:sx n="58" d="100"/>
          <a:sy n="58" d="100"/>
        </p:scale>
        <p:origin x="594" y="72"/>
      </p:cViewPr>
      <p:guideLst>
        <p:guide pos="302"/>
        <p:guide pos="7378"/>
        <p:guide orient="horz" pos="550"/>
        <p:guide orient="horz" pos="3952"/>
        <p:guide orient="horz" pos="1139"/>
        <p:guide pos="1186"/>
        <p:guide pos="3840"/>
        <p:guide orient="horz" pos="2160"/>
        <p:guide pos="647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2042D2-D01A-4934-9ED3-839A6BADDCB8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D31219-7200-48D1-8ADE-B1AC4EF4709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868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ts val="2400"/>
              </a:lnSpc>
            </a:pPr>
            <a:r>
              <a:rPr lang="es-MX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Conceptualizando la democracia como </a:t>
            </a:r>
            <a:r>
              <a:rPr lang="es-MX" sz="1200" b="1" i="1" dirty="0">
                <a:solidFill>
                  <a:srgbClr val="B574BA"/>
                </a:solidFill>
              </a:rPr>
              <a:t>“gobierno del pueblo, por el pueblo y para el pueblo”</a:t>
            </a:r>
            <a:r>
              <a:rPr lang="es-MX" sz="1200" b="1" i="1" baseline="30000" dirty="0">
                <a:solidFill>
                  <a:srgbClr val="B574BA"/>
                </a:solidFill>
              </a:rPr>
              <a:t>1</a:t>
            </a:r>
            <a:r>
              <a:rPr lang="es-MX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nuestra legislación estatal y nacional ha establecido, procesos, requisitos y principios a seguir para elegir a las autoridades que nos representarán, en un sistema integrado por tres poderes </a:t>
            </a:r>
            <a:r>
              <a:rPr lang="es-MX" sz="1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(Ejecutivo, Legislativo y Judicial), </a:t>
            </a:r>
            <a:r>
              <a:rPr lang="es-MX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en los cuales entre ellos delimitan el actuar el uno del otro, siendo dos de los poderes </a:t>
            </a:r>
            <a:r>
              <a:rPr lang="es-MX" sz="1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(Ejecutivo y Legislativo) </a:t>
            </a:r>
            <a:r>
              <a:rPr lang="es-MX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electos mediante el proceso de votación dirigido a la ciudadanía.</a:t>
            </a:r>
          </a:p>
          <a:p>
            <a:pPr algn="just">
              <a:lnSpc>
                <a:spcPts val="2400"/>
              </a:lnSpc>
            </a:pPr>
            <a:endParaRPr lang="es-MX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>
              <a:lnSpc>
                <a:spcPts val="2400"/>
              </a:lnSpc>
            </a:pPr>
            <a:r>
              <a:rPr lang="es-MX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Sin embargo en la actualidad, derivado de los cambios que han surgido en la sociedad, se vuelve indispensable que las y los habitantes intervengan de manera activa en la toma de decisiones y cuenten con la facultad de delimitar el poder de la autoridad, ello a través de los instrumentos de participación ciudadana.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1200" b="1" i="1" baseline="30000" dirty="0">
                <a:solidFill>
                  <a:srgbClr val="B574BA"/>
                </a:solidFill>
              </a:rPr>
              <a:t>1</a:t>
            </a:r>
            <a:r>
              <a:rPr lang="es-MX" sz="1200" baseline="30000" dirty="0">
                <a:solidFill>
                  <a:srgbClr val="B574BA"/>
                </a:solidFill>
              </a:rPr>
              <a:t> </a:t>
            </a:r>
            <a:r>
              <a:rPr lang="es-MX" sz="1200" dirty="0">
                <a:solidFill>
                  <a:srgbClr val="B574BA"/>
                </a:solidFill>
              </a:rPr>
              <a:t>Abraham Lincoln, discurso de Gettysburg</a:t>
            </a:r>
          </a:p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698B7E-5D29-1B4A-95C5-413F7CBE799E}" type="slidenum">
              <a:rPr lang="es-ES_tradnl" smtClean="0"/>
              <a:t>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591625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_tradnl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_tradnl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04CC4-5E1C-0E41-8DE9-8AF0F6326573}" type="datetimeFigureOut">
              <a:rPr lang="es-ES_tradnl" smtClean="0"/>
              <a:t>06/06/2022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5D657-46B9-9A45-96A3-49F669FCF5B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06813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04CC4-5E1C-0E41-8DE9-8AF0F6326573}" type="datetimeFigureOut">
              <a:rPr lang="es-ES_tradnl" smtClean="0"/>
              <a:t>06/06/2022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5D657-46B9-9A45-96A3-49F669FCF5B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82791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_tradnl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04CC4-5E1C-0E41-8DE9-8AF0F6326573}" type="datetimeFigureOut">
              <a:rPr lang="es-ES_tradnl" smtClean="0"/>
              <a:t>06/06/2022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5D657-46B9-9A45-96A3-49F669FCF5B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8861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04CC4-5E1C-0E41-8DE9-8AF0F6326573}" type="datetimeFigureOut">
              <a:rPr lang="es-ES_tradnl" smtClean="0"/>
              <a:t>06/06/2022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5D657-46B9-9A45-96A3-49F669FCF5B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12824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_tradnl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los estilos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04CC4-5E1C-0E41-8DE9-8AF0F6326573}" type="datetimeFigureOut">
              <a:rPr lang="es-ES_tradnl" smtClean="0"/>
              <a:t>06/06/2022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5D657-46B9-9A45-96A3-49F669FCF5B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84076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04CC4-5E1C-0E41-8DE9-8AF0F6326573}" type="datetimeFigureOut">
              <a:rPr lang="es-ES_tradnl" smtClean="0"/>
              <a:t>06/06/2022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5D657-46B9-9A45-96A3-49F669FCF5B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99257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_tradnl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los estilos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los estilos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04CC4-5E1C-0E41-8DE9-8AF0F6326573}" type="datetimeFigureOut">
              <a:rPr lang="es-ES_tradnl" smtClean="0"/>
              <a:t>06/06/2022</a:t>
            </a:fld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5D657-46B9-9A45-96A3-49F669FCF5B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05888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04CC4-5E1C-0E41-8DE9-8AF0F6326573}" type="datetimeFigureOut">
              <a:rPr lang="es-ES_tradnl" smtClean="0"/>
              <a:t>06/06/2022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5D657-46B9-9A45-96A3-49F669FCF5B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762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04CC4-5E1C-0E41-8DE9-8AF0F6326573}" type="datetimeFigureOut">
              <a:rPr lang="es-ES_tradnl" smtClean="0"/>
              <a:t>06/06/2022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5D657-46B9-9A45-96A3-49F669FCF5B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85971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04CC4-5E1C-0E41-8DE9-8AF0F6326573}" type="datetimeFigureOut">
              <a:rPr lang="es-ES_tradnl" smtClean="0"/>
              <a:t>06/06/2022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5D657-46B9-9A45-96A3-49F669FCF5B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0810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Haga clic para modificar el estilo de título del patrón</a:t>
            </a:r>
          </a:p>
        </p:txBody>
      </p:sp>
      <p:sp>
        <p:nvSpPr>
          <p:cNvPr id="3" name="Marcador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04CC4-5E1C-0E41-8DE9-8AF0F6326573}" type="datetimeFigureOut">
              <a:rPr lang="es-ES_tradnl" smtClean="0"/>
              <a:t>06/06/2022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5D657-46B9-9A45-96A3-49F669FCF5B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08032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804CC4-5E1C-0E41-8DE9-8AF0F6326573}" type="datetimeFigureOut">
              <a:rPr lang="es-ES_tradnl" smtClean="0"/>
              <a:t>06/06/2022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B5D657-46B9-9A45-96A3-49F669FCF5B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67878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DF05C074-A955-234B-8B7E-4EC9EE9A80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0" y="0"/>
            <a:ext cx="12192000" cy="635732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A5905B03-4B07-3C49-8393-A0230A0E02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8928" y="1670590"/>
            <a:ext cx="4651060" cy="1817261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5158F0DA-1011-6A49-A980-A9754BBBDF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2237" y="1790782"/>
            <a:ext cx="4057373" cy="1551611"/>
          </a:xfrm>
          <a:prstGeom prst="rect">
            <a:avLst/>
          </a:prstGeom>
        </p:spPr>
      </p:pic>
      <p:grpSp>
        <p:nvGrpSpPr>
          <p:cNvPr id="7" name="Grupo 6">
            <a:extLst>
              <a:ext uri="{FF2B5EF4-FFF2-40B4-BE49-F238E27FC236}">
                <a16:creationId xmlns:a16="http://schemas.microsoft.com/office/drawing/2014/main" id="{469C146D-0C41-2843-827A-ADE374D96088}"/>
              </a:ext>
            </a:extLst>
          </p:cNvPr>
          <p:cNvGrpSpPr/>
          <p:nvPr/>
        </p:nvGrpSpPr>
        <p:grpSpPr>
          <a:xfrm>
            <a:off x="-368299" y="-586979"/>
            <a:ext cx="12928598" cy="5368134"/>
            <a:chOff x="-203201" y="-538955"/>
            <a:chExt cx="12928598" cy="5368134"/>
          </a:xfrm>
        </p:grpSpPr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330C72CF-B9BD-3243-931F-3BECC7069CF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-203201" y="211802"/>
              <a:ext cx="3609730" cy="1741905"/>
            </a:xfrm>
            <a:prstGeom prst="rect">
              <a:avLst/>
            </a:prstGeom>
          </p:spPr>
        </p:pic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A42E7740-9670-FB4A-ACFB-2CD6DE568EC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733112" y="114300"/>
              <a:ext cx="2224901" cy="1201447"/>
            </a:xfrm>
            <a:prstGeom prst="rect">
              <a:avLst/>
            </a:prstGeom>
          </p:spPr>
        </p:pic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20BB0687-A0AD-7444-87C8-709C6A17271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361849" y="-538955"/>
              <a:ext cx="4363548" cy="1843087"/>
            </a:xfrm>
            <a:prstGeom prst="rect">
              <a:avLst/>
            </a:prstGeom>
          </p:spPr>
        </p:pic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52915AA8-C6AE-C04F-96B9-F9EF2E30DFA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-166681" y="2349495"/>
              <a:ext cx="3463518" cy="1714499"/>
            </a:xfrm>
            <a:prstGeom prst="rect">
              <a:avLst/>
            </a:prstGeom>
          </p:spPr>
        </p:pic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FC01AF4A-DB8A-7844-9BD6-590817FF6F8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012476" y="4112630"/>
              <a:ext cx="1322024" cy="636530"/>
            </a:xfrm>
            <a:prstGeom prst="rect">
              <a:avLst/>
            </a:prstGeom>
          </p:spPr>
        </p:pic>
        <p:pic>
          <p:nvPicPr>
            <p:cNvPr id="13" name="Imagen 12">
              <a:extLst>
                <a:ext uri="{FF2B5EF4-FFF2-40B4-BE49-F238E27FC236}">
                  <a16:creationId xmlns:a16="http://schemas.microsoft.com/office/drawing/2014/main" id="{9CF06CA9-9EA0-0841-B288-5DB91AF6D7D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758012" y="3828517"/>
              <a:ext cx="2446064" cy="1000662"/>
            </a:xfrm>
            <a:prstGeom prst="rect">
              <a:avLst/>
            </a:prstGeom>
          </p:spPr>
        </p:pic>
      </p:grpSp>
      <p:pic>
        <p:nvPicPr>
          <p:cNvPr id="14" name="Imagen 13">
            <a:extLst>
              <a:ext uri="{FF2B5EF4-FFF2-40B4-BE49-F238E27FC236}">
                <a16:creationId xmlns:a16="http://schemas.microsoft.com/office/drawing/2014/main" id="{03FF69C7-26FD-6C47-842B-C3D9083AD65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6188928"/>
            <a:ext cx="12192000" cy="669072"/>
          </a:xfrm>
          <a:prstGeom prst="rect">
            <a:avLst/>
          </a:prstGeom>
        </p:spPr>
      </p:pic>
      <p:grpSp>
        <p:nvGrpSpPr>
          <p:cNvPr id="15" name="Grupo 14">
            <a:extLst>
              <a:ext uri="{FF2B5EF4-FFF2-40B4-BE49-F238E27FC236}">
                <a16:creationId xmlns:a16="http://schemas.microsoft.com/office/drawing/2014/main" id="{474313B0-1CF2-6341-B369-677E1A9C12C5}"/>
              </a:ext>
            </a:extLst>
          </p:cNvPr>
          <p:cNvGrpSpPr/>
          <p:nvPr/>
        </p:nvGrpSpPr>
        <p:grpSpPr>
          <a:xfrm>
            <a:off x="6539839" y="5086073"/>
            <a:ext cx="6176037" cy="757073"/>
            <a:chOff x="6539839" y="5086073"/>
            <a:chExt cx="6176037" cy="757073"/>
          </a:xfrm>
        </p:grpSpPr>
        <p:sp>
          <p:nvSpPr>
            <p:cNvPr id="16" name="Rectángulo redondeado 15">
              <a:extLst>
                <a:ext uri="{FF2B5EF4-FFF2-40B4-BE49-F238E27FC236}">
                  <a16:creationId xmlns:a16="http://schemas.microsoft.com/office/drawing/2014/main" id="{52C81A33-C1E7-3C43-B9A8-A8F7DC365041}"/>
                </a:ext>
              </a:extLst>
            </p:cNvPr>
            <p:cNvSpPr/>
            <p:nvPr/>
          </p:nvSpPr>
          <p:spPr>
            <a:xfrm>
              <a:off x="6539839" y="5086073"/>
              <a:ext cx="6176037" cy="728658"/>
            </a:xfrm>
            <a:prstGeom prst="roundRect">
              <a:avLst/>
            </a:prstGeom>
            <a:solidFill>
              <a:srgbClr val="923D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17" name="CuadroTexto 16">
              <a:extLst>
                <a:ext uri="{FF2B5EF4-FFF2-40B4-BE49-F238E27FC236}">
                  <a16:creationId xmlns:a16="http://schemas.microsoft.com/office/drawing/2014/main" id="{ECDB9ACC-449C-E946-B5D2-B68649F15B1B}"/>
                </a:ext>
              </a:extLst>
            </p:cNvPr>
            <p:cNvSpPr txBox="1"/>
            <p:nvPr/>
          </p:nvSpPr>
          <p:spPr>
            <a:xfrm>
              <a:off x="6950129" y="5185978"/>
              <a:ext cx="4843463" cy="6571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200"/>
                </a:lnSpc>
              </a:pPr>
              <a:r>
                <a:rPr lang="es-MX" sz="2100" b="1" dirty="0">
                  <a:solidFill>
                    <a:schemeClr val="bg1"/>
                  </a:solidFill>
                </a:rPr>
                <a:t>INTRODUCCIÓN A LOS INTRUMENTOS DE PARTICIPACIÓN SOCIAL</a:t>
              </a:r>
            </a:p>
          </p:txBody>
        </p:sp>
      </p:grpSp>
      <p:pic>
        <p:nvPicPr>
          <p:cNvPr id="19" name="Imagen 18">
            <a:extLst>
              <a:ext uri="{FF2B5EF4-FFF2-40B4-BE49-F238E27FC236}">
                <a16:creationId xmlns:a16="http://schemas.microsoft.com/office/drawing/2014/main" id="{39703195-051D-6C4A-B378-CE2D2DEB228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057126" y="270567"/>
            <a:ext cx="2618937" cy="602557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0961B3B2-A6DC-8040-A9CD-98AAF384C2FA}"/>
              </a:ext>
            </a:extLst>
          </p:cNvPr>
          <p:cNvSpPr txBox="1"/>
          <p:nvPr/>
        </p:nvSpPr>
        <p:spPr>
          <a:xfrm>
            <a:off x="8068568" y="2786061"/>
            <a:ext cx="1752403" cy="430887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s-MX" sz="2200" dirty="0">
                <a:solidFill>
                  <a:schemeClr val="bg1"/>
                </a:solidFill>
                <a:latin typeface="Helvetica Neue Medium"/>
                <a:ea typeface="Helvetica Neue Medium" panose="02000503000000020004" pitchFamily="2" charset="0"/>
                <a:cs typeface="Helvetica Neue Medium" panose="02000503000000020004" pitchFamily="2" charset="0"/>
              </a:rPr>
              <a:t>CURSO #04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62811BE2-2AA9-F747-B88D-07A5F78FB99B}"/>
              </a:ext>
            </a:extLst>
          </p:cNvPr>
          <p:cNvSpPr txBox="1"/>
          <p:nvPr/>
        </p:nvSpPr>
        <p:spPr>
          <a:xfrm>
            <a:off x="6438530" y="1543566"/>
            <a:ext cx="1589658" cy="201593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MX" sz="12000" b="1" spc="-500" dirty="0">
                <a:solidFill>
                  <a:schemeClr val="bg1"/>
                </a:solidFill>
              </a:rPr>
              <a:t>II</a:t>
            </a:r>
          </a:p>
        </p:txBody>
      </p:sp>
      <p:pic>
        <p:nvPicPr>
          <p:cNvPr id="27" name="Imagen 26">
            <a:extLst>
              <a:ext uri="{FF2B5EF4-FFF2-40B4-BE49-F238E27FC236}">
                <a16:creationId xmlns:a16="http://schemas.microsoft.com/office/drawing/2014/main" id="{F6FECF17-92A3-804F-BDBA-2371BA76C8E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10800000">
            <a:off x="-74220" y="6188139"/>
            <a:ext cx="12362072" cy="634477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81F8F1FB-C613-2C4A-931E-70026906937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291981" y="597124"/>
            <a:ext cx="3506694" cy="4170123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BE510C7C-F83F-AB4A-B577-EC1330E9F1C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98408" y="3427520"/>
            <a:ext cx="6381146" cy="3342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4926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25A5A53C-E1B0-4876-A32A-D7A7763DA6B5}"/>
              </a:ext>
            </a:extLst>
          </p:cNvPr>
          <p:cNvSpPr/>
          <p:nvPr/>
        </p:nvSpPr>
        <p:spPr>
          <a:xfrm>
            <a:off x="8895420" y="2585109"/>
            <a:ext cx="311359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MX" sz="1500" dirty="0">
                <a:solidFill>
                  <a:srgbClr val="E9B32E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Art. 4, fracciones XI y XII, LPC</a:t>
            </a:r>
            <a:endParaRPr lang="es-MX" sz="1500" dirty="0">
              <a:solidFill>
                <a:srgbClr val="E9B32E"/>
              </a:solidFill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1487509" y="661505"/>
            <a:ext cx="863620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es-MX" sz="2200" dirty="0">
                <a:solidFill>
                  <a:srgbClr val="575756"/>
                </a:solidFill>
              </a:rPr>
              <a:t>El derecho a la participación ciudadana en la Constitución y en la </a:t>
            </a:r>
          </a:p>
          <a:p>
            <a:pPr algn="just">
              <a:lnSpc>
                <a:spcPts val="2400"/>
              </a:lnSpc>
            </a:pPr>
            <a:r>
              <a:rPr lang="es-MX" sz="2200" dirty="0">
                <a:solidFill>
                  <a:srgbClr val="575756"/>
                </a:solidFill>
              </a:rPr>
              <a:t>Ley de Participación Ciudadana, comprende:</a:t>
            </a:r>
          </a:p>
          <a:p>
            <a:pPr algn="just">
              <a:lnSpc>
                <a:spcPts val="2400"/>
              </a:lnSpc>
            </a:pPr>
            <a:endParaRPr lang="es-MX" sz="2200" dirty="0">
              <a:solidFill>
                <a:srgbClr val="575756"/>
              </a:solidFill>
            </a:endParaRPr>
          </a:p>
          <a:p>
            <a:pPr marL="342900" indent="-342900" algn="just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es-MX" sz="2200" i="1" dirty="0">
                <a:solidFill>
                  <a:schemeClr val="accent2">
                    <a:lumMod val="75000"/>
                  </a:schemeClr>
                </a:solidFill>
              </a:rPr>
              <a:t>Participación política</a:t>
            </a:r>
            <a:r>
              <a:rPr lang="es-MX" sz="2200" dirty="0">
                <a:solidFill>
                  <a:srgbClr val="575756"/>
                </a:solidFill>
              </a:rPr>
              <a:t>, reservada a quienes tienen la ciudadanía </a:t>
            </a:r>
          </a:p>
          <a:p>
            <a:pPr algn="just">
              <a:lnSpc>
                <a:spcPts val="2400"/>
              </a:lnSpc>
            </a:pPr>
            <a:r>
              <a:rPr lang="es-MX" sz="2200" dirty="0">
                <a:solidFill>
                  <a:srgbClr val="575756"/>
                </a:solidFill>
              </a:rPr>
              <a:t>     chihuahuense; y</a:t>
            </a:r>
          </a:p>
          <a:p>
            <a:pPr marL="342900" indent="-342900" algn="just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es-MX" sz="2200" i="1" dirty="0">
                <a:solidFill>
                  <a:schemeClr val="accent2">
                    <a:lumMod val="75000"/>
                  </a:schemeClr>
                </a:solidFill>
              </a:rPr>
              <a:t>Participación social</a:t>
            </a:r>
            <a:r>
              <a:rPr lang="es-MX" sz="2200" dirty="0">
                <a:solidFill>
                  <a:srgbClr val="575756"/>
                </a:solidFill>
              </a:rPr>
              <a:t>, pueden ejercerla las y los habitantes, tengan </a:t>
            </a:r>
          </a:p>
          <a:p>
            <a:pPr algn="just">
              <a:lnSpc>
                <a:spcPts val="2400"/>
              </a:lnSpc>
            </a:pPr>
            <a:r>
              <a:rPr lang="es-MX" sz="2200" dirty="0">
                <a:solidFill>
                  <a:srgbClr val="575756"/>
                </a:solidFill>
              </a:rPr>
              <a:t>     o no la ciudadanía.</a:t>
            </a: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113B1333-68E5-7847-9141-5D6F32EB4A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539" y="5977968"/>
            <a:ext cx="1723515" cy="396542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07E5ECDE-1E2A-4F2F-9013-8D1A1C9566B5}"/>
              </a:ext>
            </a:extLst>
          </p:cNvPr>
          <p:cNvSpPr txBox="1"/>
          <p:nvPr/>
        </p:nvSpPr>
        <p:spPr>
          <a:xfrm>
            <a:off x="736395" y="3082425"/>
            <a:ext cx="8636205" cy="417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es-MX" sz="2800" b="1" i="1" dirty="0">
                <a:solidFill>
                  <a:schemeClr val="accent2">
                    <a:lumMod val="75000"/>
                  </a:schemeClr>
                </a:solidFill>
              </a:rPr>
              <a:t>Instrumentos de participación social 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0CDCF4A8-4CE1-433F-8ADE-72DDCE3EB8FF}"/>
              </a:ext>
            </a:extLst>
          </p:cNvPr>
          <p:cNvSpPr txBox="1"/>
          <p:nvPr/>
        </p:nvSpPr>
        <p:spPr>
          <a:xfrm>
            <a:off x="1487509" y="3513078"/>
            <a:ext cx="863620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es-MX" sz="2200" dirty="0">
                <a:solidFill>
                  <a:srgbClr val="575756"/>
                </a:solidFill>
              </a:rPr>
              <a:t>Permiten a las y los habitantes:</a:t>
            </a:r>
          </a:p>
          <a:p>
            <a:pPr algn="just">
              <a:lnSpc>
                <a:spcPts val="2400"/>
              </a:lnSpc>
            </a:pPr>
            <a:endParaRPr lang="es-MX" sz="2200" dirty="0">
              <a:solidFill>
                <a:srgbClr val="575756"/>
              </a:solidFill>
            </a:endParaRPr>
          </a:p>
          <a:p>
            <a:pPr marL="342900" indent="-342900" algn="just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es-MX" sz="2200" dirty="0">
                <a:solidFill>
                  <a:srgbClr val="575756"/>
                </a:solidFill>
              </a:rPr>
              <a:t>Solicitar y recibir información;</a:t>
            </a:r>
          </a:p>
          <a:p>
            <a:pPr marL="342900" indent="-342900" algn="just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es-MX" sz="2200" dirty="0">
                <a:solidFill>
                  <a:srgbClr val="575756"/>
                </a:solidFill>
              </a:rPr>
              <a:t>Emitir opiniones, proponer acuerdos o acciones, presentar peticiones, propuestas o quejas; e</a:t>
            </a:r>
          </a:p>
          <a:p>
            <a:pPr marL="342900" indent="-342900" algn="just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es-MX" sz="2200" dirty="0">
                <a:solidFill>
                  <a:srgbClr val="575756"/>
                </a:solidFill>
              </a:rPr>
              <a:t>Incidir sobre los actos y programas de gobierno y la aplicación de recursos públicos ante Gobierno del Estado, Congreso del Estado y Ayuntamientos.</a:t>
            </a:r>
          </a:p>
          <a:p>
            <a:pPr algn="just">
              <a:lnSpc>
                <a:spcPts val="2400"/>
              </a:lnSpc>
            </a:pPr>
            <a:endParaRPr lang="es-MX" sz="2200" dirty="0">
              <a:solidFill>
                <a:srgbClr val="5757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4676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19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D685787-45A1-AE40-87F7-A0CDD1BC9E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2404" y="1196890"/>
            <a:ext cx="3489613" cy="4149810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AD971B9F-8709-4892-9935-08BB0696371B}"/>
              </a:ext>
            </a:extLst>
          </p:cNvPr>
          <p:cNvSpPr txBox="1">
            <a:spLocks/>
          </p:cNvSpPr>
          <p:nvPr/>
        </p:nvSpPr>
        <p:spPr>
          <a:xfrm>
            <a:off x="3386668" y="1109496"/>
            <a:ext cx="5432865" cy="28400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endParaRPr lang="es-MX" sz="3600" dirty="0">
              <a:solidFill>
                <a:srgbClr val="295F79"/>
              </a:solidFill>
              <a:latin typeface="+mn-lt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5943599" y="1398320"/>
            <a:ext cx="47156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>
                <a:solidFill>
                  <a:srgbClr val="CF9023"/>
                </a:solidFill>
              </a:rPr>
              <a:t>¿Cuáles son los Instrumentos de participación social?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0AB8F04-B73D-9D47-A3B3-C89F08681A1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59" t="42352" r="3676" b="6817"/>
          <a:stretch/>
        </p:blipFill>
        <p:spPr>
          <a:xfrm>
            <a:off x="5073805" y="2712093"/>
            <a:ext cx="7118195" cy="3729409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172E69CE-7650-144B-BF6E-0388791A87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539" y="5977968"/>
            <a:ext cx="1723515" cy="396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7845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AD971B9F-8709-4892-9935-08BB0696371B}"/>
              </a:ext>
            </a:extLst>
          </p:cNvPr>
          <p:cNvSpPr txBox="1">
            <a:spLocks/>
          </p:cNvSpPr>
          <p:nvPr/>
        </p:nvSpPr>
        <p:spPr>
          <a:xfrm>
            <a:off x="3386668" y="1109496"/>
            <a:ext cx="5432865" cy="28400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endParaRPr lang="es-MX" sz="3600" dirty="0">
              <a:solidFill>
                <a:srgbClr val="295F79"/>
              </a:solidFill>
              <a:latin typeface="+mn-lt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467832" y="300635"/>
            <a:ext cx="104411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800" b="1" dirty="0">
                <a:solidFill>
                  <a:srgbClr val="CF9023"/>
                </a:solidFill>
              </a:rPr>
              <a:t>Los instrumentos de participación social regulados en la Ley de Participación Ciudadana son 10: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172E69CE-7650-144B-BF6E-0388791A87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539" y="5977968"/>
            <a:ext cx="1723515" cy="396542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7B865EF7-82F2-432A-8960-CD54DDF13C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8935" y="4188456"/>
            <a:ext cx="4670426" cy="1065187"/>
          </a:xfrm>
          <a:prstGeom prst="rect">
            <a:avLst/>
          </a:prstGeom>
          <a:solidFill>
            <a:srgbClr val="F09433"/>
          </a:solidFill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BEB983E2-2146-4F47-9180-5A7DFE4B3886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86000"/>
          </a:blip>
          <a:stretch>
            <a:fillRect/>
          </a:stretch>
        </p:blipFill>
        <p:spPr>
          <a:xfrm>
            <a:off x="1126709" y="4200222"/>
            <a:ext cx="2332038" cy="1033540"/>
          </a:xfrm>
          <a:prstGeom prst="rect">
            <a:avLst/>
          </a:prstGeom>
          <a:solidFill>
            <a:srgbClr val="F09433"/>
          </a:solidFill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D802FA7B-402A-4AD8-9A8F-0CCDD1D879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4291" y="1720866"/>
            <a:ext cx="2326669" cy="1054124"/>
          </a:xfrm>
          <a:prstGeom prst="rect">
            <a:avLst/>
          </a:prstGeom>
          <a:solidFill>
            <a:srgbClr val="F09433"/>
          </a:solidFill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74BC4D74-FB9C-4F24-90AE-E27FB77EDC5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3881" y="2959701"/>
            <a:ext cx="2326669" cy="1054124"/>
          </a:xfrm>
          <a:prstGeom prst="rect">
            <a:avLst/>
          </a:prstGeom>
          <a:solidFill>
            <a:srgbClr val="F09433"/>
          </a:solidFill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F3CADEAE-7857-4ED4-B093-87C0D61297D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30086" y="2973776"/>
            <a:ext cx="2326669" cy="1054124"/>
          </a:xfrm>
          <a:prstGeom prst="rect">
            <a:avLst/>
          </a:prstGeom>
          <a:solidFill>
            <a:srgbClr val="F09433"/>
          </a:solidFill>
        </p:spPr>
      </p:pic>
      <p:sp>
        <p:nvSpPr>
          <p:cNvPr id="15" name="Rectángulo 14">
            <a:extLst>
              <a:ext uri="{FF2B5EF4-FFF2-40B4-BE49-F238E27FC236}">
                <a16:creationId xmlns:a16="http://schemas.microsoft.com/office/drawing/2014/main" id="{6F7C1ED0-88ED-46D3-AA95-ABF073B5B2D9}"/>
              </a:ext>
            </a:extLst>
          </p:cNvPr>
          <p:cNvSpPr/>
          <p:nvPr/>
        </p:nvSpPr>
        <p:spPr>
          <a:xfrm>
            <a:off x="10257685" y="5713730"/>
            <a:ext cx="1451563" cy="448942"/>
          </a:xfrm>
          <a:prstGeom prst="rect">
            <a:avLst/>
          </a:prstGeom>
          <a:noFill/>
        </p:spPr>
        <p:txBody>
          <a:bodyPr wrap="square" lIns="216000" tIns="108000" bIns="10800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5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Art. 61, LPC</a:t>
            </a: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C7CC0D4A-ED23-4204-8ACE-FD03E7F172B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097" y="1728675"/>
            <a:ext cx="2350307" cy="1066440"/>
          </a:xfrm>
          <a:prstGeom prst="rect">
            <a:avLst/>
          </a:prstGeom>
          <a:solidFill>
            <a:srgbClr val="F09433"/>
          </a:solidFill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10633A9A-9E85-4996-90B3-35A7399DEC8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199" y="1733021"/>
            <a:ext cx="2350307" cy="1066440"/>
          </a:xfrm>
          <a:prstGeom prst="rect">
            <a:avLst/>
          </a:prstGeom>
          <a:solidFill>
            <a:srgbClr val="F09433"/>
          </a:solidFill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5F858E4A-5744-4B79-BBEA-29BA70FB499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5609" y="1728675"/>
            <a:ext cx="2350307" cy="1066440"/>
          </a:xfrm>
          <a:prstGeom prst="rect">
            <a:avLst/>
          </a:prstGeom>
          <a:solidFill>
            <a:srgbClr val="F09433"/>
          </a:solidFill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DA4FEB79-4435-43B1-98C8-2887DE4731F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219" y="2973848"/>
            <a:ext cx="2350307" cy="1066440"/>
          </a:xfrm>
          <a:prstGeom prst="rect">
            <a:avLst/>
          </a:prstGeom>
          <a:solidFill>
            <a:srgbClr val="F09433"/>
          </a:solidFill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BAB73952-C5D9-4028-9F3F-2C2E4B4BEBC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3160" y="2977037"/>
            <a:ext cx="2350307" cy="1066440"/>
          </a:xfrm>
          <a:prstGeom prst="rect">
            <a:avLst/>
          </a:prstGeom>
          <a:solidFill>
            <a:srgbClr val="F09433"/>
          </a:solidFill>
        </p:spPr>
      </p:pic>
    </p:spTree>
    <p:extLst>
      <p:ext uri="{BB962C8B-B14F-4D97-AF65-F5344CB8AC3E}">
        <p14:creationId xmlns:p14="http://schemas.microsoft.com/office/powerpoint/2010/main" val="35732234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5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10"/>
          <p:cNvSpPr txBox="1"/>
          <p:nvPr/>
        </p:nvSpPr>
        <p:spPr>
          <a:xfrm>
            <a:off x="5760719" y="1280753"/>
            <a:ext cx="50814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s-MX" sz="2800" b="1" dirty="0">
                <a:solidFill>
                  <a:srgbClr val="CF9023"/>
                </a:solidFill>
              </a:rPr>
              <a:t>¿En cuáles ámbitos se aplican los instrumentos de participación social</a:t>
            </a:r>
            <a:r>
              <a:rPr lang="es-MX" sz="2800" b="1" i="1" dirty="0">
                <a:solidFill>
                  <a:srgbClr val="CF9023"/>
                </a:solidFill>
              </a:rPr>
              <a:t>?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F6734D6-EB10-314A-A92D-5B2E5C79F9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2404" y="1196890"/>
            <a:ext cx="3489613" cy="414981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E10F6B2B-850B-8E4A-A594-781B5F45C60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59" t="42352" r="3676" b="6817"/>
          <a:stretch/>
        </p:blipFill>
        <p:spPr>
          <a:xfrm>
            <a:off x="5073805" y="2712093"/>
            <a:ext cx="7118195" cy="3729409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B3079585-5C3F-BE44-A30B-801CE1613A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539" y="5977968"/>
            <a:ext cx="1723515" cy="396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2128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390535" y="481511"/>
            <a:ext cx="4911213" cy="5442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3200" b="1" dirty="0">
                <a:solidFill>
                  <a:srgbClr val="B77317"/>
                </a:solidFill>
                <a:latin typeface="+mn-lt"/>
              </a:rPr>
              <a:t>Ámbitos de aplicación: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25A5A53C-E1B0-4876-A32A-D7A7763DA6B5}"/>
              </a:ext>
            </a:extLst>
          </p:cNvPr>
          <p:cNvSpPr/>
          <p:nvPr/>
        </p:nvSpPr>
        <p:spPr>
          <a:xfrm>
            <a:off x="8679948" y="6039535"/>
            <a:ext cx="311359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MX" sz="1500" dirty="0">
                <a:solidFill>
                  <a:srgbClr val="E9B32E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Art. 63, LPC</a:t>
            </a:r>
            <a:endParaRPr lang="es-MX" sz="1500" dirty="0">
              <a:solidFill>
                <a:srgbClr val="E9B32E"/>
              </a:solidFill>
            </a:endParaRPr>
          </a:p>
        </p:txBody>
      </p:sp>
      <p:sp>
        <p:nvSpPr>
          <p:cNvPr id="8" name="Rectángulo redondeado 7"/>
          <p:cNvSpPr/>
          <p:nvPr/>
        </p:nvSpPr>
        <p:spPr>
          <a:xfrm>
            <a:off x="858520" y="1278860"/>
            <a:ext cx="4211822" cy="469900"/>
          </a:xfrm>
          <a:prstGeom prst="roundRect">
            <a:avLst>
              <a:gd name="adj" fmla="val 14286"/>
            </a:avLst>
          </a:prstGeom>
          <a:solidFill>
            <a:srgbClr val="B773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/>
              <a:t>Estatal	</a:t>
            </a:r>
          </a:p>
        </p:txBody>
      </p:sp>
      <p:sp>
        <p:nvSpPr>
          <p:cNvPr id="10" name="Rectángulo redondeado 9"/>
          <p:cNvSpPr/>
          <p:nvPr/>
        </p:nvSpPr>
        <p:spPr>
          <a:xfrm>
            <a:off x="6139948" y="1282700"/>
            <a:ext cx="4224522" cy="469900"/>
          </a:xfrm>
          <a:prstGeom prst="roundRect">
            <a:avLst>
              <a:gd name="adj" fmla="val 14286"/>
            </a:avLst>
          </a:prstGeom>
          <a:solidFill>
            <a:srgbClr val="CF90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1590" algn="ctr">
              <a:lnSpc>
                <a:spcPct val="107000"/>
              </a:lnSpc>
            </a:pPr>
            <a:r>
              <a:rPr lang="es-MX" sz="2400" b="1" dirty="0">
                <a:solidFill>
                  <a:schemeClr val="bg1"/>
                </a:solidFill>
              </a:rPr>
              <a:t>Municipal</a:t>
            </a:r>
            <a:endParaRPr lang="es-MX" sz="24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ángulo redondeado 11"/>
          <p:cNvSpPr/>
          <p:nvPr/>
        </p:nvSpPr>
        <p:spPr>
          <a:xfrm>
            <a:off x="2032114" y="5783811"/>
            <a:ext cx="8568546" cy="609494"/>
          </a:xfrm>
          <a:prstGeom prst="roundRect">
            <a:avLst>
              <a:gd name="adj" fmla="val 6835"/>
            </a:avLst>
          </a:prstGeom>
          <a:noFill/>
          <a:ln w="28575">
            <a:solidFill>
              <a:srgbClr val="E9B3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ts val="2500"/>
              </a:lnSpc>
            </a:pPr>
            <a:r>
              <a:rPr lang="es-MX" sz="2000" dirty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La Ley de Participación no considera el presupuesto participativo a nivel estatal.</a:t>
            </a:r>
          </a:p>
          <a:p>
            <a:pPr algn="just">
              <a:lnSpc>
                <a:spcPts val="2500"/>
              </a:lnSpc>
            </a:pPr>
            <a:r>
              <a:rPr lang="es-MX" sz="2000" dirty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El cabildo abierto es a nivel municipal, por ser un órgano de gobierno municipal.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C321D435-4A76-644D-B7C3-D84C8494A6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539" y="5977968"/>
            <a:ext cx="1723515" cy="396542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2C51EC70-942E-4A63-BE61-D251DA3691D2}"/>
              </a:ext>
            </a:extLst>
          </p:cNvPr>
          <p:cNvSpPr txBox="1"/>
          <p:nvPr/>
        </p:nvSpPr>
        <p:spPr>
          <a:xfrm>
            <a:off x="977460" y="2070693"/>
            <a:ext cx="52193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es-MX" sz="2200" dirty="0">
                <a:solidFill>
                  <a:srgbClr val="575756"/>
                </a:solidFill>
              </a:rPr>
              <a:t>Audiencias públicas;</a:t>
            </a:r>
          </a:p>
          <a:p>
            <a:pPr marL="342900" indent="-342900" algn="just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es-MX" sz="2200" dirty="0">
                <a:solidFill>
                  <a:srgbClr val="575756"/>
                </a:solidFill>
              </a:rPr>
              <a:t>Consulta pública;</a:t>
            </a:r>
          </a:p>
          <a:p>
            <a:pPr marL="342900" indent="-342900" algn="just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es-MX" sz="2200" dirty="0">
                <a:solidFill>
                  <a:srgbClr val="575756"/>
                </a:solidFill>
              </a:rPr>
              <a:t>Consejos consultivos; </a:t>
            </a:r>
          </a:p>
          <a:p>
            <a:pPr marL="342900" indent="-342900" algn="just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es-MX" sz="2200" dirty="0">
                <a:solidFill>
                  <a:srgbClr val="575756"/>
                </a:solidFill>
              </a:rPr>
              <a:t>Comités de participación; </a:t>
            </a:r>
          </a:p>
          <a:p>
            <a:pPr marL="342900" indent="-342900" algn="just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es-MX" sz="2200" dirty="0">
                <a:solidFill>
                  <a:srgbClr val="575756"/>
                </a:solidFill>
              </a:rPr>
              <a:t>Planeación participativa;</a:t>
            </a:r>
          </a:p>
          <a:p>
            <a:pPr marL="342900" indent="-342900" algn="just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es-MX" sz="2200" dirty="0">
                <a:solidFill>
                  <a:srgbClr val="575756"/>
                </a:solidFill>
              </a:rPr>
              <a:t>Contralorías sociales;</a:t>
            </a:r>
          </a:p>
          <a:p>
            <a:pPr marL="342900" indent="-342900" algn="just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es-MX" sz="2200" dirty="0">
                <a:solidFill>
                  <a:srgbClr val="575756"/>
                </a:solidFill>
              </a:rPr>
              <a:t>Colaboración ciudadana; y </a:t>
            </a:r>
          </a:p>
          <a:p>
            <a:pPr marL="342900" indent="-342900" algn="just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es-MX" sz="2200" dirty="0">
                <a:solidFill>
                  <a:srgbClr val="575756"/>
                </a:solidFill>
              </a:rPr>
              <a:t>Mecanismos de participación social</a:t>
            </a:r>
          </a:p>
          <a:p>
            <a:pPr algn="just">
              <a:lnSpc>
                <a:spcPts val="2400"/>
              </a:lnSpc>
            </a:pPr>
            <a:r>
              <a:rPr lang="es-MX" sz="2200" dirty="0">
                <a:solidFill>
                  <a:srgbClr val="575756"/>
                </a:solidFill>
              </a:rPr>
              <a:t>     para niñas, niños y adolescentes. 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E1A70BC9-2480-45A4-A4B7-7A8FF37623C6}"/>
              </a:ext>
            </a:extLst>
          </p:cNvPr>
          <p:cNvSpPr txBox="1"/>
          <p:nvPr/>
        </p:nvSpPr>
        <p:spPr>
          <a:xfrm>
            <a:off x="6203839" y="1997839"/>
            <a:ext cx="521932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es-MX" sz="2200" dirty="0">
                <a:solidFill>
                  <a:srgbClr val="575756"/>
                </a:solidFill>
              </a:rPr>
              <a:t>Audiencias públicas;</a:t>
            </a:r>
          </a:p>
          <a:p>
            <a:pPr marL="342900" indent="-342900" algn="just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es-MX" sz="2200" dirty="0">
                <a:solidFill>
                  <a:srgbClr val="575756"/>
                </a:solidFill>
              </a:rPr>
              <a:t>Consulta pública;</a:t>
            </a:r>
          </a:p>
          <a:p>
            <a:pPr marL="342900" indent="-342900" algn="just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es-MX" sz="2200" dirty="0">
                <a:solidFill>
                  <a:srgbClr val="575756"/>
                </a:solidFill>
              </a:rPr>
              <a:t>Consejos consultivos; </a:t>
            </a:r>
          </a:p>
          <a:p>
            <a:pPr marL="342900" indent="-342900" algn="just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es-MX" sz="2200" dirty="0">
                <a:solidFill>
                  <a:srgbClr val="575756"/>
                </a:solidFill>
              </a:rPr>
              <a:t>Comités de participación; </a:t>
            </a:r>
          </a:p>
          <a:p>
            <a:pPr marL="342900" indent="-342900" algn="just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es-MX" sz="2200" dirty="0">
                <a:solidFill>
                  <a:srgbClr val="575756"/>
                </a:solidFill>
              </a:rPr>
              <a:t>Planeación participativa;</a:t>
            </a:r>
          </a:p>
          <a:p>
            <a:pPr marL="342900" indent="-342900" algn="just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es-MX" sz="2200" dirty="0">
                <a:solidFill>
                  <a:srgbClr val="575756"/>
                </a:solidFill>
              </a:rPr>
              <a:t>Presupuesto participativo;</a:t>
            </a:r>
          </a:p>
          <a:p>
            <a:pPr marL="342900" indent="-342900" algn="just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es-MX" sz="2200" dirty="0">
                <a:solidFill>
                  <a:srgbClr val="575756"/>
                </a:solidFill>
              </a:rPr>
              <a:t>Cabildo abierto; </a:t>
            </a:r>
          </a:p>
          <a:p>
            <a:pPr marL="342900" indent="-342900" algn="just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es-MX" sz="2200" dirty="0">
                <a:solidFill>
                  <a:srgbClr val="575756"/>
                </a:solidFill>
              </a:rPr>
              <a:t>Contralorías sociales;</a:t>
            </a:r>
          </a:p>
          <a:p>
            <a:pPr marL="342900" indent="-342900" algn="just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es-MX" sz="2200" dirty="0">
                <a:solidFill>
                  <a:srgbClr val="575756"/>
                </a:solidFill>
              </a:rPr>
              <a:t>Colaboración ciudadana; y </a:t>
            </a:r>
          </a:p>
          <a:p>
            <a:pPr marL="342900" indent="-342900" algn="just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es-MX" sz="2200" dirty="0">
                <a:solidFill>
                  <a:srgbClr val="575756"/>
                </a:solidFill>
              </a:rPr>
              <a:t>Mecanismos de participación social</a:t>
            </a:r>
          </a:p>
          <a:p>
            <a:pPr algn="just">
              <a:lnSpc>
                <a:spcPts val="2400"/>
              </a:lnSpc>
            </a:pPr>
            <a:r>
              <a:rPr lang="es-MX" sz="2200" dirty="0">
                <a:solidFill>
                  <a:srgbClr val="575756"/>
                </a:solidFill>
              </a:rPr>
              <a:t>     para niñas, niños y adolescentes. </a:t>
            </a:r>
          </a:p>
        </p:txBody>
      </p:sp>
    </p:spTree>
    <p:extLst>
      <p:ext uri="{BB962C8B-B14F-4D97-AF65-F5344CB8AC3E}">
        <p14:creationId xmlns:p14="http://schemas.microsoft.com/office/powerpoint/2010/main" val="62066745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CE44D65E-400A-42ED-921A-785FDDB0B1FE}"/>
              </a:ext>
            </a:extLst>
          </p:cNvPr>
          <p:cNvSpPr txBox="1">
            <a:spLocks/>
          </p:cNvSpPr>
          <p:nvPr/>
        </p:nvSpPr>
        <p:spPr>
          <a:xfrm>
            <a:off x="383447" y="151903"/>
            <a:ext cx="10752386" cy="106021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MX" sz="3200" b="1" dirty="0">
                <a:solidFill>
                  <a:srgbClr val="B77317"/>
                </a:solidFill>
                <a:latin typeface="+mn-lt"/>
              </a:rPr>
              <a:t>Los instrumentos de participación social se aplican en prácticamente cualquier asunto público, salvo los asuntos políticos: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85FD62C-34F5-4E6E-9129-31262752992E}"/>
              </a:ext>
            </a:extLst>
          </p:cNvPr>
          <p:cNvSpPr txBox="1"/>
          <p:nvPr/>
        </p:nvSpPr>
        <p:spPr>
          <a:xfrm>
            <a:off x="978869" y="1508120"/>
            <a:ext cx="10156964" cy="40773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2400"/>
              </a:lnSpc>
            </a:pPr>
            <a:r>
              <a:rPr lang="es-MX" sz="2400" dirty="0">
                <a:solidFill>
                  <a:srgbClr val="575756"/>
                </a:solidFill>
              </a:rPr>
              <a:t>Por ejemplo: </a:t>
            </a:r>
          </a:p>
          <a:p>
            <a:pPr algn="just">
              <a:lnSpc>
                <a:spcPts val="2400"/>
              </a:lnSpc>
            </a:pPr>
            <a:endParaRPr lang="es-MX" sz="2400" dirty="0">
              <a:solidFill>
                <a:srgbClr val="575756"/>
              </a:solidFill>
            </a:endParaRPr>
          </a:p>
          <a:p>
            <a:pPr marL="285750" indent="-285750" algn="just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es-MX" sz="2400" dirty="0">
                <a:solidFill>
                  <a:srgbClr val="575756"/>
                </a:solidFill>
              </a:rPr>
              <a:t>Proponer, gestionar, apoyar y vigilar la prestación de servicios públicos (agua y saneamiento, electrificación y alumbrado público, transporte público, educación, salud, etc.); </a:t>
            </a:r>
          </a:p>
          <a:p>
            <a:pPr marL="285750" indent="-285750" algn="just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es-MX" sz="2400" dirty="0">
                <a:solidFill>
                  <a:srgbClr val="575756"/>
                </a:solidFill>
              </a:rPr>
              <a:t>La infraestructura pública (vialidades, parques, escuelas…);</a:t>
            </a:r>
          </a:p>
          <a:p>
            <a:pPr marL="285750" indent="-285750" algn="just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es-MX" sz="2400" dirty="0">
                <a:solidFill>
                  <a:srgbClr val="575756"/>
                </a:solidFill>
              </a:rPr>
              <a:t>La seguridad pública;</a:t>
            </a:r>
          </a:p>
          <a:p>
            <a:pPr marL="285750" indent="-285750" algn="just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es-MX" sz="2400" dirty="0">
                <a:solidFill>
                  <a:srgbClr val="575756"/>
                </a:solidFill>
              </a:rPr>
              <a:t>El cuidado del medio ambiento y las reservas protegidas;</a:t>
            </a:r>
          </a:p>
          <a:p>
            <a:pPr marL="285750" indent="-285750" algn="just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es-MX" sz="2400" dirty="0">
                <a:solidFill>
                  <a:srgbClr val="575756"/>
                </a:solidFill>
              </a:rPr>
              <a:t>Los usos del suelo;</a:t>
            </a:r>
          </a:p>
          <a:p>
            <a:pPr marL="285750" indent="-285750" algn="just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es-MX" sz="2400" dirty="0">
                <a:solidFill>
                  <a:srgbClr val="575756"/>
                </a:solidFill>
              </a:rPr>
              <a:t>Permisos de construcción; </a:t>
            </a:r>
          </a:p>
          <a:p>
            <a:pPr marL="285750" indent="-285750" algn="just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es-MX" sz="2400" dirty="0">
                <a:solidFill>
                  <a:srgbClr val="575756"/>
                </a:solidFill>
              </a:rPr>
              <a:t>La aplicación real de reglamentos y disposiciones administrativas generales; y</a:t>
            </a:r>
          </a:p>
          <a:p>
            <a:pPr marL="285750" indent="-285750" algn="just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es-MX" sz="2400" dirty="0">
                <a:solidFill>
                  <a:srgbClr val="575756"/>
                </a:solidFill>
              </a:rPr>
              <a:t>La planeación urbana, entre otros numerosos asuntos y temas.</a:t>
            </a:r>
          </a:p>
          <a:p>
            <a:pPr algn="just">
              <a:lnSpc>
                <a:spcPts val="2400"/>
              </a:lnSpc>
            </a:pPr>
            <a:endParaRPr lang="es-MX" sz="1800" dirty="0">
              <a:solidFill>
                <a:srgbClr val="5757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898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CE44D65E-400A-42ED-921A-785FDDB0B1FE}"/>
              </a:ext>
            </a:extLst>
          </p:cNvPr>
          <p:cNvSpPr txBox="1">
            <a:spLocks/>
          </p:cNvSpPr>
          <p:nvPr/>
        </p:nvSpPr>
        <p:spPr>
          <a:xfrm>
            <a:off x="383447" y="151903"/>
            <a:ext cx="10752386" cy="106021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MX" sz="3200" b="1" dirty="0">
                <a:solidFill>
                  <a:srgbClr val="B77317"/>
                </a:solidFill>
                <a:latin typeface="+mn-lt"/>
              </a:rPr>
              <a:t>Importancia de los instrumentos de participación social: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85FD62C-34F5-4E6E-9129-31262752992E}"/>
              </a:ext>
            </a:extLst>
          </p:cNvPr>
          <p:cNvSpPr txBox="1"/>
          <p:nvPr/>
        </p:nvSpPr>
        <p:spPr>
          <a:xfrm>
            <a:off x="978869" y="1508120"/>
            <a:ext cx="9823809" cy="46929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2400"/>
              </a:lnSpc>
            </a:pPr>
            <a:r>
              <a:rPr lang="es-MX" sz="2400" dirty="0">
                <a:solidFill>
                  <a:srgbClr val="575756"/>
                </a:solidFill>
              </a:rPr>
              <a:t>Son: </a:t>
            </a:r>
          </a:p>
          <a:p>
            <a:pPr algn="just">
              <a:lnSpc>
                <a:spcPts val="2400"/>
              </a:lnSpc>
            </a:pPr>
            <a:endParaRPr lang="es-MX" sz="2400" dirty="0">
              <a:solidFill>
                <a:srgbClr val="575756"/>
              </a:solidFill>
            </a:endParaRPr>
          </a:p>
          <a:p>
            <a:pPr marL="285750" indent="-285750" algn="just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es-MX" sz="2400" b="1" i="1" dirty="0">
                <a:solidFill>
                  <a:schemeClr val="accent2">
                    <a:lumMod val="75000"/>
                  </a:schemeClr>
                </a:solidFill>
              </a:rPr>
              <a:t>Amplios: </a:t>
            </a:r>
            <a:r>
              <a:rPr lang="es-MX" sz="2400" dirty="0">
                <a:solidFill>
                  <a:srgbClr val="575756"/>
                </a:solidFill>
              </a:rPr>
              <a:t>múltiples usos en la vida cotidiana de la sociedad;</a:t>
            </a:r>
          </a:p>
          <a:p>
            <a:pPr marL="285750" indent="-285750" algn="just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es-MX" sz="2400" b="1" i="1" dirty="0">
                <a:solidFill>
                  <a:schemeClr val="accent2">
                    <a:lumMod val="75000"/>
                  </a:schemeClr>
                </a:solidFill>
              </a:rPr>
              <a:t>Incluyentes</a:t>
            </a:r>
            <a:r>
              <a:rPr lang="es-MX" sz="2400" dirty="0">
                <a:solidFill>
                  <a:srgbClr val="575756"/>
                </a:solidFill>
              </a:rPr>
              <a:t>: participan ciudadanía y habitantes que no tienen la ciudadanía por edad o por ser ciudadanas (os) de la entidad.</a:t>
            </a:r>
          </a:p>
          <a:p>
            <a:pPr algn="just">
              <a:lnSpc>
                <a:spcPts val="2400"/>
              </a:lnSpc>
            </a:pPr>
            <a:r>
              <a:rPr lang="es-MX" sz="2400" dirty="0">
                <a:solidFill>
                  <a:srgbClr val="575756"/>
                </a:solidFill>
              </a:rPr>
              <a:t>     </a:t>
            </a:r>
          </a:p>
          <a:p>
            <a:pPr algn="just">
              <a:lnSpc>
                <a:spcPts val="2400"/>
              </a:lnSpc>
            </a:pPr>
            <a:r>
              <a:rPr lang="es-MX" sz="2400" dirty="0">
                <a:solidFill>
                  <a:srgbClr val="575756"/>
                </a:solidFill>
              </a:rPr>
              <a:t>También niñas, niños y adolescentes, el segmento más numeroso de la     población, en proceso de formación personal y cívica, tienen derecho a participar en las decisiones en los ámbitos familiar escolar, social, comunitario; y </a:t>
            </a:r>
          </a:p>
          <a:p>
            <a:pPr algn="just">
              <a:lnSpc>
                <a:spcPts val="2400"/>
              </a:lnSpc>
            </a:pPr>
            <a:endParaRPr lang="es-MX" sz="2400" dirty="0">
              <a:solidFill>
                <a:srgbClr val="575756"/>
              </a:solidFill>
            </a:endParaRPr>
          </a:p>
          <a:p>
            <a:pPr marL="285750" indent="-285750" algn="just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es-MX" sz="2400" b="1" i="1" dirty="0">
                <a:solidFill>
                  <a:schemeClr val="accent2">
                    <a:lumMod val="75000"/>
                  </a:schemeClr>
                </a:solidFill>
              </a:rPr>
              <a:t>Accesibles: </a:t>
            </a:r>
            <a:r>
              <a:rPr lang="es-MX" sz="2400" dirty="0">
                <a:solidFill>
                  <a:srgbClr val="575756"/>
                </a:solidFill>
              </a:rPr>
              <a:t>instrumentos más usados para asuntos que afectan de manera más cercana a las y los habitantes; tienen menores exigencias para su aplicación.</a:t>
            </a:r>
          </a:p>
          <a:p>
            <a:pPr algn="just">
              <a:lnSpc>
                <a:spcPts val="2400"/>
              </a:lnSpc>
            </a:pPr>
            <a:endParaRPr lang="es-MX" sz="1800" dirty="0">
              <a:solidFill>
                <a:srgbClr val="5757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2581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8B6DC06B843E7A4AB8897DB027741A77" ma:contentTypeVersion="12" ma:contentTypeDescription="Crear nuevo documento." ma:contentTypeScope="" ma:versionID="9c8e9e0b93a0820a97fd35cc4f75ee73">
  <xsd:schema xmlns:xsd="http://www.w3.org/2001/XMLSchema" xmlns:xs="http://www.w3.org/2001/XMLSchema" xmlns:p="http://schemas.microsoft.com/office/2006/metadata/properties" xmlns:ns2="d94eee30-2451-49be-a996-92a27f6a2e89" xmlns:ns3="bc7938c3-7aea-44d1-84f7-bfbe73a548fb" targetNamespace="http://schemas.microsoft.com/office/2006/metadata/properties" ma:root="true" ma:fieldsID="c3ceae8fb7d71dac7fd305632d586cdc" ns2:_="" ns3:_="">
    <xsd:import namespace="d94eee30-2451-49be-a996-92a27f6a2e89"/>
    <xsd:import namespace="bc7938c3-7aea-44d1-84f7-bfbe73a548fb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4eee30-2451-49be-a996-92a27f6a2e89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Valor de Id. de documento" ma:description="El valor del identificador de documento asignado a este elemento." ma:internalName="_dlc_DocId" ma:readOnly="true">
      <xsd:simpleType>
        <xsd:restriction base="dms:Text"/>
      </xsd:simpleType>
    </xsd:element>
    <xsd:element name="_dlc_DocIdUrl" ma:index="9" nillable="true" ma:displayName="Id. de documento" ma:description="Vínculo permanente a este documento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8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7938c3-7aea-44d1-84f7-bfbe73a548f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d94eee30-2451-49be-a996-92a27f6a2e89">7QDC35W4DDSW-919843043-1595</_dlc_DocId>
    <_dlc_DocIdUrl xmlns="d94eee30-2451-49be-a996-92a27f6a2e89">
      <Url>https://ieechihuahuaorgmx.sharepoint.com/sites/CapacitacionEC/_layouts/15/DocIdRedir.aspx?ID=7QDC35W4DDSW-919843043-1595</Url>
      <Description>7QDC35W4DDSW-919843043-1595</Description>
    </_dlc_DocIdUrl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BF401F6B-CEC1-48E4-8DF4-28BE417D70B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086F536-3BC8-47C6-9752-D4D890E8EFA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94eee30-2451-49be-a996-92a27f6a2e89"/>
    <ds:schemaRef ds:uri="bc7938c3-7aea-44d1-84f7-bfbe73a548f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B64BB0C-908F-41FC-9272-9A67FDBBC75D}">
  <ds:schemaRefs>
    <ds:schemaRef ds:uri="http://schemas.microsoft.com/office/2006/metadata/properties"/>
    <ds:schemaRef ds:uri="http://schemas.microsoft.com/office/infopath/2007/PartnerControls"/>
    <ds:schemaRef ds:uri="d94eee30-2451-49be-a996-92a27f6a2e89"/>
  </ds:schemaRefs>
</ds:datastoreItem>
</file>

<file path=customXml/itemProps4.xml><?xml version="1.0" encoding="utf-8"?>
<ds:datastoreItem xmlns:ds="http://schemas.openxmlformats.org/officeDocument/2006/customXml" ds:itemID="{2596160A-0C0E-415A-B40D-5C323A6BFA9B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1585</TotalTime>
  <Words>662</Words>
  <Application>Microsoft Office PowerPoint</Application>
  <PresentationFormat>Panorámica</PresentationFormat>
  <Paragraphs>72</Paragraphs>
  <Slides>8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Helvetica Neue Medium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Marcela Oropesa Martínez</cp:lastModifiedBy>
  <cp:revision>124</cp:revision>
  <dcterms:created xsi:type="dcterms:W3CDTF">2021-08-19T00:19:55Z</dcterms:created>
  <dcterms:modified xsi:type="dcterms:W3CDTF">2022-06-06T15:59:36Z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0x0101008B6DC06B843E7A4AB8897DB027741A77</vt:lpwstr>
  </property>
  <property fmtid="{D5CDD505-2E9C-101B-9397-08002B2CF9AE}" pid="3" name="_dlc_DocIdItemGuid">
    <vt:lpwstr>2b28db95-19c4-40ec-9438-bf1b3292c168</vt:lpwstr>
  </property>
</Properties>
</file>