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4"/>
  </p:notesMasterIdLst>
  <p:sldIdLst>
    <p:sldId id="371" r:id="rId6"/>
    <p:sldId id="372" r:id="rId7"/>
    <p:sldId id="373" r:id="rId8"/>
    <p:sldId id="374" r:id="rId9"/>
    <p:sldId id="375" r:id="rId10"/>
    <p:sldId id="376" r:id="rId11"/>
    <p:sldId id="377" r:id="rId12"/>
    <p:sldId id="378" r:id="rId13"/>
    <p:sldId id="379" r:id="rId14"/>
    <p:sldId id="420" r:id="rId15"/>
    <p:sldId id="421" r:id="rId16"/>
    <p:sldId id="422" r:id="rId17"/>
    <p:sldId id="383" r:id="rId18"/>
    <p:sldId id="384" r:id="rId19"/>
    <p:sldId id="385" r:id="rId20"/>
    <p:sldId id="386" r:id="rId21"/>
    <p:sldId id="423" r:id="rId22"/>
    <p:sldId id="38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  <p15:guide id="3" orient="horz" pos="550" userDrawn="1">
          <p15:clr>
            <a:srgbClr val="A4A3A4"/>
          </p15:clr>
        </p15:guide>
        <p15:guide id="4" pos="302" userDrawn="1">
          <p15:clr>
            <a:srgbClr val="A4A3A4"/>
          </p15:clr>
        </p15:guide>
        <p15:guide id="5" pos="7378" userDrawn="1">
          <p15:clr>
            <a:srgbClr val="A4A3A4"/>
          </p15:clr>
        </p15:guide>
        <p15:guide id="6" orient="horz" pos="395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751A"/>
    <a:srgbClr val="EDB831"/>
    <a:srgbClr val="CF9023"/>
    <a:srgbClr val="8869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6C828F9-F15B-2B24-7466-EF292180DB84}" v="45" dt="2022-03-14T17:51:38.355"/>
    <p1510:client id="{CF598652-F624-61EC-D7E7-3F4EB5A03A64}" v="55" dt="2022-05-06T19:23:45.630"/>
    <p1510:client id="{DF873B2A-BD35-783D-C275-930FF0C03577}" v="47" dt="2022-03-11T20:05:01.7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00" autoAdjust="0"/>
    <p:restoredTop sz="94660"/>
  </p:normalViewPr>
  <p:slideViewPr>
    <p:cSldViewPr snapToGrid="0">
      <p:cViewPr varScale="1">
        <p:scale>
          <a:sx n="90" d="100"/>
          <a:sy n="90" d="100"/>
        </p:scale>
        <p:origin x="714" y="108"/>
      </p:cViewPr>
      <p:guideLst>
        <p:guide pos="3840"/>
        <p:guide orient="horz" pos="2160"/>
        <p:guide orient="horz" pos="550"/>
        <p:guide pos="302"/>
        <p:guide pos="7378"/>
        <p:guide orient="horz" pos="395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F656BA-28CA-488F-AF05-0546EF835324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97D575-C1E9-49C3-8DCF-20202F136B4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911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4EF6F2-B474-4484-8488-FF67BF8FE2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19BB8-8AB1-42D7-BECA-CE8146CF5B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F68F9C1-5FC5-4914-9580-A4F796C7E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213E3-C4B7-4FE8-9C66-D807AA5F4D93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DB8002D-61E2-4800-8A05-482F4B253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D253B64-E87E-40C7-8DB1-839ACF53C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16BF7-BDAD-4A6E-A7B7-A6B0A2659B4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567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1F40EB-47E5-4268-A52A-556D241DB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4B9FDEA-7BBB-4F0B-8E7E-86CF762DD2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97C8854-367A-4361-A7E2-794171AAE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213E3-C4B7-4FE8-9C66-D807AA5F4D93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D3CD41F-87F8-4374-B0BB-AF0645DC5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FE1D301-E679-4EC1-9780-B492FD2CD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16BF7-BDAD-4A6E-A7B7-A6B0A2659B4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587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BC2D71E-0D0A-4759-8F72-561FF5DCD0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8EA8035-DBA9-48BB-861F-6A01A3F0D5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E58DBD4-4DB4-4A31-AC52-FB3CA6842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213E3-C4B7-4FE8-9C66-D807AA5F4D93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941007-CCAD-4BF6-9661-4722D2A98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0716A80-38C7-44A4-ACE7-D7F1C5208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16BF7-BDAD-4A6E-A7B7-A6B0A2659B4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526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880683-E808-4603-92E2-F6FD1D89F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5CF00D-B1D6-4101-B738-B350AD8BD3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BD39A9D-BDFB-4F9A-A512-55FF5B8D1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213E3-C4B7-4FE8-9C66-D807AA5F4D93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83E7AD-6E7E-417A-8843-A34A37CA2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43D1026-6F5D-4156-A577-FC5ABD055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16BF7-BDAD-4A6E-A7B7-A6B0A2659B4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138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71B4A4-43D3-4A0B-B47E-8E5D1FA9B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5DE84D2-0574-42E4-94CF-363CCBC7CC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338C2DD-8DE4-4241-BC09-6630AD4D9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213E3-C4B7-4FE8-9C66-D807AA5F4D93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86BE00-59BF-4D1C-87CC-ED6D71F08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A79E91-F0C4-496E-9094-71B3FB08C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16BF7-BDAD-4A6E-A7B7-A6B0A2659B4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867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299D6C-4715-4C7C-B139-61F9191C2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E0DC167-C4C0-4EA0-B55D-3338062494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11C1D33-51F0-4D8C-8C95-6C4B9A6A79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D6A1ED5-F620-4F83-A701-09EF2A917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213E3-C4B7-4FE8-9C66-D807AA5F4D93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9D48BEE-DEA9-464F-9886-EDDB1E679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D56BC2C-90A8-4406-9C73-AE1B7F0D9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16BF7-BDAD-4A6E-A7B7-A6B0A2659B4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163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7BE35F-C1B5-4CEC-88CE-3B8D629D3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26DC174-A0A9-49A5-8BD5-5E829DEC45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4DBC51B-BFAD-4E89-AC60-1C923E9977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5CC90D5-8F0A-4E7F-AA98-D7826F298A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0706195-2DE2-486F-8FF6-FD978062E6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ACCCAB6-08EC-4456-914B-2E24FBA35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213E3-C4B7-4FE8-9C66-D807AA5F4D93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85F920E-B48D-4939-A275-3F5612580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8D56CEE-53DD-4987-8E7D-670674623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16BF7-BDAD-4A6E-A7B7-A6B0A2659B4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442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AC2AB6-31B1-454F-B7E3-24FA27BF0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FE0F0A7-12A5-4C6D-8177-A04274C53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213E3-C4B7-4FE8-9C66-D807AA5F4D93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DB5BC37-4D93-4815-8A74-7666B5E4D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16F89E1-CEB5-4BA7-A963-494719A6C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16BF7-BDAD-4A6E-A7B7-A6B0A2659B4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848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86893CB-A715-42F3-B4F4-03295A91E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213E3-C4B7-4FE8-9C66-D807AA5F4D93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899717E-CF2A-4C56-938C-2B43840D0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D36FDC3-F246-4EC6-B64E-EEE875C49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16BF7-BDAD-4A6E-A7B7-A6B0A2659B4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061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D387DC-3C8A-4153-AF0D-3C8584C4A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714FAF6-F90F-4B02-8A87-CCB09B2628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356F079-0EEF-436C-BB4E-3CA21D86CC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EBEAADE-10E6-4EDA-9287-0EB51964B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213E3-C4B7-4FE8-9C66-D807AA5F4D93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3517986-52BA-4625-97A6-093CC7EA2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C55BC15-E851-43BE-84EB-602EBA11B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16BF7-BDAD-4A6E-A7B7-A6B0A2659B4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556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27CDE0-D557-4DE8-A4B9-BB2B10D48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58619B7-14B8-43E9-BE90-7A98C7E05F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81906F4-6FD9-41E6-84A4-0B0B911DE5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07CA1B0-C258-4A02-A337-9E7DE8E71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213E3-C4B7-4FE8-9C66-D807AA5F4D93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57FBF68-89A7-43D8-B2E4-3BCA7B490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04B3DDB-5D1A-448F-A44F-ED862D194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16BF7-BDAD-4A6E-A7B7-A6B0A2659B4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553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46F942E-B522-45C2-BE58-8578E87A8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8706F90-7835-44BD-BC50-4DF447D348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11AA9DD-E82A-44AD-B3E1-8F2B139967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2213E3-C4B7-4FE8-9C66-D807AA5F4D93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EF4102C-83E0-4200-90C6-F53D737CDD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1139F9-4640-4246-BF7A-F9C988FF7B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216BF7-BDAD-4A6E-A7B7-A6B0A2659B4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858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emf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79E5BB9-6820-FA41-B6B1-36EE9F88B1A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0" y="0"/>
            <a:ext cx="12192000" cy="635732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ABFE177-68EF-994A-875F-75EB62460F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00776"/>
            <a:ext cx="12192000" cy="67151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1F0BEBB-F58C-B94F-A88A-F9C8A5F5DC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8928" y="1670590"/>
            <a:ext cx="4651060" cy="181726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202C8940-FE11-8840-B9F7-C3BB04EA8E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032" y="1760154"/>
            <a:ext cx="4130669" cy="1583120"/>
          </a:xfrm>
          <a:prstGeom prst="rect">
            <a:avLst/>
          </a:prstGeom>
        </p:spPr>
      </p:pic>
      <p:grpSp>
        <p:nvGrpSpPr>
          <p:cNvPr id="7" name="Grupo 6">
            <a:extLst>
              <a:ext uri="{FF2B5EF4-FFF2-40B4-BE49-F238E27FC236}">
                <a16:creationId xmlns:a16="http://schemas.microsoft.com/office/drawing/2014/main" id="{99ABF38D-4D36-DA4E-B9E7-52D834C7A264}"/>
              </a:ext>
            </a:extLst>
          </p:cNvPr>
          <p:cNvGrpSpPr/>
          <p:nvPr/>
        </p:nvGrpSpPr>
        <p:grpSpPr>
          <a:xfrm>
            <a:off x="-368299" y="-586979"/>
            <a:ext cx="12928598" cy="5368134"/>
            <a:chOff x="-203201" y="-538955"/>
            <a:chExt cx="12928598" cy="5368134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3B455C9C-C8CB-7543-AF8C-EE49A3BFFFB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203201" y="211802"/>
              <a:ext cx="3609730" cy="1741905"/>
            </a:xfrm>
            <a:prstGeom prst="rect">
              <a:avLst/>
            </a:prstGeom>
          </p:spPr>
        </p:pic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F6EAA1A5-2F34-B24A-A08B-AA4CA434D44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733112" y="114300"/>
              <a:ext cx="2224901" cy="1201447"/>
            </a:xfrm>
            <a:prstGeom prst="rect">
              <a:avLst/>
            </a:prstGeom>
          </p:spPr>
        </p:pic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2C654655-781B-EB4D-B986-3A252C83F07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61849" y="-538955"/>
              <a:ext cx="4363548" cy="1843087"/>
            </a:xfrm>
            <a:prstGeom prst="rect">
              <a:avLst/>
            </a:prstGeom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801C200E-6AB8-9642-B9DC-6A51F5BCBFA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-166681" y="2349495"/>
              <a:ext cx="3463518" cy="1714499"/>
            </a:xfrm>
            <a:prstGeom prst="rect">
              <a:avLst/>
            </a:prstGeom>
          </p:spPr>
        </p:pic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D098E8DF-8AC2-444F-9F6A-51443D781F9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012476" y="4112630"/>
              <a:ext cx="1322024" cy="636530"/>
            </a:xfrm>
            <a:prstGeom prst="rect">
              <a:avLst/>
            </a:prstGeom>
          </p:spPr>
        </p:pic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9B65123E-4F32-4842-BDEB-EBB72150F9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758012" y="3828517"/>
              <a:ext cx="2446064" cy="1000662"/>
            </a:xfrm>
            <a:prstGeom prst="rect">
              <a:avLst/>
            </a:prstGeom>
          </p:spPr>
        </p:pic>
      </p:grpSp>
      <p:pic>
        <p:nvPicPr>
          <p:cNvPr id="14" name="Imagen 13">
            <a:extLst>
              <a:ext uri="{FF2B5EF4-FFF2-40B4-BE49-F238E27FC236}">
                <a16:creationId xmlns:a16="http://schemas.microsoft.com/office/drawing/2014/main" id="{D2D3FE48-F0FB-C749-8F4E-D1249C4D76C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824" y="600075"/>
            <a:ext cx="3506971" cy="4171950"/>
          </a:xfrm>
          <a:prstGeom prst="rect">
            <a:avLst/>
          </a:prstGeom>
        </p:spPr>
      </p:pic>
      <p:grpSp>
        <p:nvGrpSpPr>
          <p:cNvPr id="15" name="Grupo 14">
            <a:extLst>
              <a:ext uri="{FF2B5EF4-FFF2-40B4-BE49-F238E27FC236}">
                <a16:creationId xmlns:a16="http://schemas.microsoft.com/office/drawing/2014/main" id="{11199C53-DC2F-274D-9236-23C3BACDEEA9}"/>
              </a:ext>
            </a:extLst>
          </p:cNvPr>
          <p:cNvGrpSpPr/>
          <p:nvPr/>
        </p:nvGrpSpPr>
        <p:grpSpPr>
          <a:xfrm>
            <a:off x="6539839" y="5086073"/>
            <a:ext cx="6176037" cy="728658"/>
            <a:chOff x="6539839" y="5086073"/>
            <a:chExt cx="6176037" cy="728658"/>
          </a:xfrm>
        </p:grpSpPr>
        <p:sp>
          <p:nvSpPr>
            <p:cNvPr id="16" name="Rectángulo redondeado 15">
              <a:extLst>
                <a:ext uri="{FF2B5EF4-FFF2-40B4-BE49-F238E27FC236}">
                  <a16:creationId xmlns:a16="http://schemas.microsoft.com/office/drawing/2014/main" id="{1EC18B9F-7D11-C740-8C46-630220CAB69E}"/>
                </a:ext>
              </a:extLst>
            </p:cNvPr>
            <p:cNvSpPr/>
            <p:nvPr/>
          </p:nvSpPr>
          <p:spPr>
            <a:xfrm>
              <a:off x="6539839" y="5086073"/>
              <a:ext cx="6176037" cy="728658"/>
            </a:xfrm>
            <a:prstGeom prst="roundRect">
              <a:avLst/>
            </a:prstGeom>
            <a:solidFill>
              <a:srgbClr val="8869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5E0F4837-B0EF-9344-8D0E-9FA40D345D4A}"/>
                </a:ext>
              </a:extLst>
            </p:cNvPr>
            <p:cNvSpPr txBox="1"/>
            <p:nvPr/>
          </p:nvSpPr>
          <p:spPr>
            <a:xfrm>
              <a:off x="7002469" y="5273751"/>
              <a:ext cx="4843463" cy="3750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es-MX" sz="2100" b="1" spc="40" dirty="0">
                  <a:solidFill>
                    <a:schemeClr val="bg1"/>
                  </a:solidFill>
                </a:rPr>
                <a:t>CONTRALORÍAS SOCIALES</a:t>
              </a:r>
            </a:p>
          </p:txBody>
        </p:sp>
      </p:grpSp>
      <p:pic>
        <p:nvPicPr>
          <p:cNvPr id="18" name="Imagen 17">
            <a:extLst>
              <a:ext uri="{FF2B5EF4-FFF2-40B4-BE49-F238E27FC236}">
                <a16:creationId xmlns:a16="http://schemas.microsoft.com/office/drawing/2014/main" id="{65AA75DB-544B-E045-8600-26F4A28EBE4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057126" y="270567"/>
            <a:ext cx="2618937" cy="602557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04D6E543-7C1D-F945-B8B6-A2D20905D2E2}"/>
              </a:ext>
            </a:extLst>
          </p:cNvPr>
          <p:cNvSpPr txBox="1"/>
          <p:nvPr/>
        </p:nvSpPr>
        <p:spPr>
          <a:xfrm>
            <a:off x="8068568" y="2786061"/>
            <a:ext cx="1830950" cy="43088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s-MX" sz="2200" dirty="0">
                <a:solidFill>
                  <a:schemeClr val="bg1"/>
                </a:solidFill>
                <a:latin typeface="Helvetica Neue Medium"/>
                <a:ea typeface="Helvetica Neue Medium" panose="02000503000000020004" pitchFamily="2" charset="0"/>
                <a:cs typeface="Helvetica Neue Medium" panose="02000503000000020004" pitchFamily="2" charset="0"/>
              </a:rPr>
              <a:t>CURSO #4.8</a:t>
            </a:r>
            <a:endParaRPr lang="es-MX" sz="2200" dirty="0">
              <a:solidFill>
                <a:schemeClr val="bg1"/>
              </a:solidFill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97C5320F-A6CA-B448-A90F-72EBDA8DF7C8}"/>
              </a:ext>
            </a:extLst>
          </p:cNvPr>
          <p:cNvSpPr txBox="1"/>
          <p:nvPr/>
        </p:nvSpPr>
        <p:spPr>
          <a:xfrm>
            <a:off x="6395398" y="1572321"/>
            <a:ext cx="1589658" cy="201593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MX" sz="12000" b="1" spc="-500" dirty="0">
                <a:solidFill>
                  <a:schemeClr val="bg1"/>
                </a:solidFill>
              </a:rPr>
              <a:t>II</a:t>
            </a: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C67B1C08-744A-E543-BA41-3D4D4849FE9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98408" y="3441808"/>
            <a:ext cx="6381146" cy="3342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554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B4EFD7B9-6414-4DB1-B109-E71D921FB6F9}"/>
              </a:ext>
            </a:extLst>
          </p:cNvPr>
          <p:cNvSpPr txBox="1"/>
          <p:nvPr/>
        </p:nvSpPr>
        <p:spPr>
          <a:xfrm>
            <a:off x="8264086" y="6055166"/>
            <a:ext cx="355341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500" dirty="0">
                <a:solidFill>
                  <a:srgbClr val="D39022"/>
                </a:solidFill>
              </a:rPr>
              <a:t>Art. 84, Reglamento de la LPC</a:t>
            </a:r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90FFCDA3-3BAA-5642-B9A1-A71989B82C19}"/>
              </a:ext>
            </a:extLst>
          </p:cNvPr>
          <p:cNvGrpSpPr/>
          <p:nvPr/>
        </p:nvGrpSpPr>
        <p:grpSpPr>
          <a:xfrm>
            <a:off x="276449" y="836613"/>
            <a:ext cx="11696476" cy="1291483"/>
            <a:chOff x="276449" y="836613"/>
            <a:chExt cx="11696476" cy="1291483"/>
          </a:xfrm>
        </p:grpSpPr>
        <p:grpSp>
          <p:nvGrpSpPr>
            <p:cNvPr id="16" name="Grupo 15">
              <a:extLst>
                <a:ext uri="{FF2B5EF4-FFF2-40B4-BE49-F238E27FC236}">
                  <a16:creationId xmlns:a16="http://schemas.microsoft.com/office/drawing/2014/main" id="{98FB622B-AD31-7F43-9571-D564AF17F156}"/>
                </a:ext>
              </a:extLst>
            </p:cNvPr>
            <p:cNvGrpSpPr/>
            <p:nvPr/>
          </p:nvGrpSpPr>
          <p:grpSpPr>
            <a:xfrm>
              <a:off x="276449" y="836613"/>
              <a:ext cx="11696476" cy="969963"/>
              <a:chOff x="276449" y="836613"/>
              <a:chExt cx="11696476" cy="969963"/>
            </a:xfrm>
          </p:grpSpPr>
          <p:sp>
            <p:nvSpPr>
              <p:cNvPr id="6" name="Rectángulo redondeado 5"/>
              <p:cNvSpPr/>
              <p:nvPr/>
            </p:nvSpPr>
            <p:spPr>
              <a:xfrm>
                <a:off x="500317" y="836613"/>
                <a:ext cx="11197970" cy="969963"/>
              </a:xfrm>
              <a:prstGeom prst="roundRect">
                <a:avLst>
                  <a:gd name="adj" fmla="val 8921"/>
                </a:avLst>
              </a:prstGeom>
              <a:solidFill>
                <a:srgbClr val="B58A27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sp>
            <p:nvSpPr>
              <p:cNvPr id="2" name="Rectángulo 1"/>
              <p:cNvSpPr/>
              <p:nvPr/>
            </p:nvSpPr>
            <p:spPr>
              <a:xfrm>
                <a:off x="276449" y="960281"/>
                <a:ext cx="11696476" cy="81136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vert="horz" lIns="468000" tIns="45720" rIns="576000" bIns="45720" rtlCol="0">
                <a:normAutofit/>
              </a:bodyPr>
              <a:lstStyle/>
              <a:p>
                <a:pPr algn="ctr">
                  <a:lnSpc>
                    <a:spcPts val="2600"/>
                  </a:lnSpc>
                  <a:buFont typeface="Arial" panose="020B0604020202020204" pitchFamily="34" charset="0"/>
                  <a:buNone/>
                </a:pPr>
                <a:r>
                  <a:rPr lang="es-MX" sz="2400" b="1" dirty="0">
                    <a:solidFill>
                      <a:schemeClr val="bg1"/>
                    </a:solidFill>
                  </a:rPr>
                  <a:t>Se solicita la información técnica, económica y de cualquier naturaleza, que permita ejercer la contraloría. La autoridad deberá proporcionarla.</a:t>
                </a:r>
                <a:endParaRPr lang="es-ES" sz="24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" name="CuadroTexto 4"/>
            <p:cNvSpPr txBox="1"/>
            <p:nvPr/>
          </p:nvSpPr>
          <p:spPr>
            <a:xfrm>
              <a:off x="10090604" y="1804931"/>
              <a:ext cx="1621971" cy="3231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s-MX" sz="1500" dirty="0">
                  <a:solidFill>
                    <a:srgbClr val="D39022"/>
                  </a:solidFill>
                </a:rPr>
                <a:t>Art. 81, LPC</a:t>
              </a:r>
            </a:p>
          </p:txBody>
        </p:sp>
      </p:grpSp>
      <p:pic>
        <p:nvPicPr>
          <p:cNvPr id="13" name="Imagen 12">
            <a:extLst>
              <a:ext uri="{FF2B5EF4-FFF2-40B4-BE49-F238E27FC236}">
                <a16:creationId xmlns:a16="http://schemas.microsoft.com/office/drawing/2014/main" id="{26FBEE47-928D-0B4F-A286-F91E64B288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50" y="2281244"/>
            <a:ext cx="3321048" cy="3321048"/>
          </a:xfrm>
          <a:prstGeom prst="rect">
            <a:avLst/>
          </a:prstGeom>
        </p:spPr>
      </p:pic>
      <p:grpSp>
        <p:nvGrpSpPr>
          <p:cNvPr id="15" name="Grupo 14">
            <a:extLst>
              <a:ext uri="{FF2B5EF4-FFF2-40B4-BE49-F238E27FC236}">
                <a16:creationId xmlns:a16="http://schemas.microsoft.com/office/drawing/2014/main" id="{9349EA5A-8461-834B-A431-6942DA4CAEF4}"/>
              </a:ext>
            </a:extLst>
          </p:cNvPr>
          <p:cNvGrpSpPr/>
          <p:nvPr/>
        </p:nvGrpSpPr>
        <p:grpSpPr>
          <a:xfrm>
            <a:off x="4386263" y="2973383"/>
            <a:ext cx="7000879" cy="1884362"/>
            <a:chOff x="4386263" y="3116263"/>
            <a:chExt cx="7000879" cy="1884362"/>
          </a:xfrm>
        </p:grpSpPr>
        <p:sp>
          <p:nvSpPr>
            <p:cNvPr id="3" name="Rectangle 3">
              <a:extLst>
                <a:ext uri="{FF2B5EF4-FFF2-40B4-BE49-F238E27FC236}">
                  <a16:creationId xmlns:a16="http://schemas.microsoft.com/office/drawing/2014/main" id="{234050CC-57C2-4F5E-B855-EB97187FC5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0923" y="3170888"/>
              <a:ext cx="6734660" cy="17856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just" eaLnBrk="0" fontAlgn="base" hangingPunct="0">
                <a:lnSpc>
                  <a:spcPts val="22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MX" altLang="es-MX" sz="2100" dirty="0">
                  <a:solidFill>
                    <a:srgbClr val="575756"/>
                  </a:solidFill>
                  <a:cs typeface="Arial" panose="020B0604020202020204" pitchFamily="34" charset="0"/>
                </a:rPr>
                <a:t>Las personas que realicen contraloría social podrán estar presentes como observadoras en las reuniones de las instancias responsables de la toma de decisiones sobre los programas, fondos y procesos objeto de su contraloría social, pudiendo participar, solicitar que su intervención quede asentada, grabar, audio o video y tomar fotografías. </a:t>
              </a:r>
              <a:endParaRPr kumimoji="0" lang="es-MX" altLang="es-MX" sz="2100" b="0" i="0" u="none" strike="noStrike" cap="none" normalizeH="0" baseline="0" dirty="0">
                <a:ln>
                  <a:noFill/>
                </a:ln>
                <a:solidFill>
                  <a:srgbClr val="575756"/>
                </a:solidFill>
                <a:effectLst/>
              </a:endParaRPr>
            </a:p>
          </p:txBody>
        </p:sp>
        <p:sp>
          <p:nvSpPr>
            <p:cNvPr id="14" name="Rectángulo redondeado 13">
              <a:extLst>
                <a:ext uri="{FF2B5EF4-FFF2-40B4-BE49-F238E27FC236}">
                  <a16:creationId xmlns:a16="http://schemas.microsoft.com/office/drawing/2014/main" id="{A6521E19-0726-4346-B4D6-C1F2B3AA01F3}"/>
                </a:ext>
              </a:extLst>
            </p:cNvPr>
            <p:cNvSpPr/>
            <p:nvPr/>
          </p:nvSpPr>
          <p:spPr>
            <a:xfrm>
              <a:off x="4386263" y="3116263"/>
              <a:ext cx="7000879" cy="1884362"/>
            </a:xfrm>
            <a:prstGeom prst="roundRect">
              <a:avLst>
                <a:gd name="adj" fmla="val 8921"/>
              </a:avLst>
            </a:prstGeom>
            <a:noFill/>
            <a:ln w="38100">
              <a:solidFill>
                <a:srgbClr val="CC9B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</p:spTree>
    <p:extLst>
      <p:ext uri="{BB962C8B-B14F-4D97-AF65-F5344CB8AC3E}">
        <p14:creationId xmlns:p14="http://schemas.microsoft.com/office/powerpoint/2010/main" val="29166254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6547868" y="6067247"/>
            <a:ext cx="523965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1500" dirty="0">
                <a:solidFill>
                  <a:srgbClr val="D39022"/>
                </a:solidFill>
              </a:rPr>
              <a:t>Arts. 4, 13 y 23, Ley General de Transparencia </a:t>
            </a:r>
          </a:p>
        </p:txBody>
      </p:sp>
      <p:sp>
        <p:nvSpPr>
          <p:cNvPr id="4" name="Rectángulo redondeado 3"/>
          <p:cNvSpPr/>
          <p:nvPr/>
        </p:nvSpPr>
        <p:spPr>
          <a:xfrm>
            <a:off x="479426" y="858837"/>
            <a:ext cx="11233150" cy="497840"/>
          </a:xfrm>
          <a:prstGeom prst="roundRect">
            <a:avLst/>
          </a:prstGeom>
          <a:solidFill>
            <a:srgbClr val="B58A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600" b="1" dirty="0">
                <a:solidFill>
                  <a:srgbClr val="FFF9EB"/>
                </a:solidFill>
              </a:rPr>
              <a:t>Ley General de Transparencia y Acceso a la Información Pública:</a:t>
            </a:r>
          </a:p>
        </p:txBody>
      </p:sp>
      <p:grpSp>
        <p:nvGrpSpPr>
          <p:cNvPr id="8" name="Agrupar 7"/>
          <p:cNvGrpSpPr/>
          <p:nvPr/>
        </p:nvGrpSpPr>
        <p:grpSpPr>
          <a:xfrm>
            <a:off x="1381342" y="1834495"/>
            <a:ext cx="9191405" cy="3560319"/>
            <a:chOff x="1381342" y="1654615"/>
            <a:chExt cx="9191405" cy="3560319"/>
          </a:xfrm>
        </p:grpSpPr>
        <p:sp>
          <p:nvSpPr>
            <p:cNvPr id="2" name="Rectángulo 1">
              <a:extLst>
                <a:ext uri="{FF2B5EF4-FFF2-40B4-BE49-F238E27FC236}">
                  <a16:creationId xmlns:a16="http://schemas.microsoft.com/office/drawing/2014/main" id="{AF31FBC0-604D-472A-8588-FECE4AF2593D}"/>
                </a:ext>
              </a:extLst>
            </p:cNvPr>
            <p:cNvSpPr/>
            <p:nvPr/>
          </p:nvSpPr>
          <p:spPr>
            <a:xfrm>
              <a:off x="1654173" y="1731922"/>
              <a:ext cx="8918574" cy="348301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just">
                <a:lnSpc>
                  <a:spcPts val="2400"/>
                </a:lnSpc>
              </a:pPr>
              <a:r>
                <a:rPr lang="es-MX" sz="2200" b="1" dirty="0">
                  <a:solidFill>
                    <a:srgbClr val="D39022"/>
                  </a:solidFill>
                </a:rPr>
                <a:t>Toda la información pública </a:t>
              </a:r>
              <a:r>
                <a:rPr lang="es-MX" sz="2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generada, obtenida, adquirida, transformada o en posesión de los sujetos obligados, es pública y será accesible a cualquier persona;</a:t>
              </a:r>
            </a:p>
            <a:p>
              <a:pPr lvl="0" algn="just">
                <a:lnSpc>
                  <a:spcPts val="2400"/>
                </a:lnSpc>
              </a:pPr>
              <a:endParaRPr lang="es-MX" sz="2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lvl="0" algn="just">
                <a:lnSpc>
                  <a:spcPts val="2400"/>
                </a:lnSpc>
              </a:pPr>
              <a:r>
                <a:rPr lang="es-MX" sz="2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La información deberá ser: </a:t>
              </a:r>
              <a:r>
                <a:rPr lang="es-MX" sz="2200" b="1" dirty="0">
                  <a:solidFill>
                    <a:srgbClr val="D39022"/>
                  </a:solidFill>
                </a:rPr>
                <a:t>accesible, confiable, verificable, veraz, oportuna</a:t>
              </a:r>
              <a:r>
                <a:rPr lang="es-MX" sz="22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s-MX" sz="2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y atenderá las necesidades del derecho de acceso a la información de toda persona; </a:t>
              </a:r>
            </a:p>
            <a:p>
              <a:pPr lvl="0" algn="just">
                <a:lnSpc>
                  <a:spcPts val="2400"/>
                </a:lnSpc>
              </a:pPr>
              <a:endParaRPr lang="es-MX" sz="2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lvl="0" algn="just">
                <a:lnSpc>
                  <a:spcPts val="2400"/>
                </a:lnSpc>
              </a:pPr>
              <a:r>
                <a:rPr lang="es-MX" sz="2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Están </a:t>
              </a:r>
              <a:r>
                <a:rPr lang="es-MX" sz="2200" b="1" dirty="0">
                  <a:solidFill>
                    <a:srgbClr val="D39022"/>
                  </a:solidFill>
                </a:rPr>
                <a:t>obligadas a dar la información</a:t>
              </a:r>
              <a:r>
                <a:rPr lang="es-MX" sz="2200" dirty="0">
                  <a:solidFill>
                    <a:srgbClr val="D39022"/>
                  </a:solidFill>
                </a:rPr>
                <a:t>: </a:t>
              </a:r>
              <a:r>
                <a:rPr lang="es-MX" sz="2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cualquier autoridad, entidad, órgano y organismo de los poderes públicos, órganos autónomos, partidos, fideicomisos y fondos públicos, y cualquier persona física, moral o sindicato que reciba y ejerza recursos públicos.</a:t>
              </a:r>
            </a:p>
          </p:txBody>
        </p:sp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1342" y="1654615"/>
              <a:ext cx="248829" cy="248829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1342" y="2878577"/>
              <a:ext cx="248829" cy="248829"/>
            </a:xfrm>
            <a:prstGeom prst="rect">
              <a:avLst/>
            </a:prstGeom>
          </p:spPr>
        </p:pic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1342" y="4102540"/>
              <a:ext cx="248829" cy="2488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2486553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/>
          <p:cNvGrpSpPr/>
          <p:nvPr/>
        </p:nvGrpSpPr>
        <p:grpSpPr>
          <a:xfrm>
            <a:off x="4886465" y="2085298"/>
            <a:ext cx="6229287" cy="3157666"/>
            <a:chOff x="4818111" y="1849887"/>
            <a:chExt cx="6229287" cy="3157666"/>
          </a:xfrm>
        </p:grpSpPr>
        <p:sp>
          <p:nvSpPr>
            <p:cNvPr id="2" name="Marcador de contenido 2">
              <a:extLst>
                <a:ext uri="{FF2B5EF4-FFF2-40B4-BE49-F238E27FC236}">
                  <a16:creationId xmlns:a16="http://schemas.microsoft.com/office/drawing/2014/main" id="{2F3959B0-6FF2-4DDE-B3B4-F96A17F337EB}"/>
                </a:ext>
              </a:extLst>
            </p:cNvPr>
            <p:cNvSpPr txBox="1">
              <a:spLocks/>
            </p:cNvSpPr>
            <p:nvPr/>
          </p:nvSpPr>
          <p:spPr>
            <a:xfrm>
              <a:off x="5121682" y="1849887"/>
              <a:ext cx="5925716" cy="3157666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ts val="2400"/>
                </a:lnSpc>
                <a:spcBef>
                  <a:spcPts val="0"/>
                </a:spcBef>
                <a:buClr>
                  <a:srgbClr val="C15E5E"/>
                </a:buClr>
              </a:pPr>
              <a:r>
                <a:rPr lang="es-MX" sz="2200" dirty="0">
                  <a:solidFill>
                    <a:srgbClr val="575756"/>
                  </a:solidFill>
                </a:rPr>
                <a:t>se analizan los objetivos, características técnicas, normas, presupuesto y demás datos de la obra o acción;</a:t>
              </a:r>
            </a:p>
            <a:p>
              <a:pPr algn="just">
                <a:lnSpc>
                  <a:spcPts val="1800"/>
                </a:lnSpc>
                <a:spcBef>
                  <a:spcPts val="0"/>
                </a:spcBef>
                <a:buClr>
                  <a:srgbClr val="C15E5E"/>
                </a:buClr>
              </a:pPr>
              <a:endParaRPr lang="es-MX" sz="2200" dirty="0">
                <a:solidFill>
                  <a:srgbClr val="575756"/>
                </a:solidFill>
              </a:endParaRPr>
            </a:p>
            <a:p>
              <a:pPr algn="just">
                <a:lnSpc>
                  <a:spcPts val="2400"/>
                </a:lnSpc>
                <a:spcBef>
                  <a:spcPts val="0"/>
                </a:spcBef>
                <a:buClr>
                  <a:srgbClr val="C15E5E"/>
                </a:buClr>
              </a:pPr>
              <a:r>
                <a:rPr lang="es-MX" sz="2200" dirty="0">
                  <a:solidFill>
                    <a:srgbClr val="575756"/>
                  </a:solidFill>
                </a:rPr>
                <a:t>se verifica que se hayan cumplido, mediante visitas, revisión de comprobantes, indagatorias con proveedores y otras formas pertinentes según la obra o acción de que se trate;</a:t>
              </a:r>
            </a:p>
            <a:p>
              <a:pPr algn="just">
                <a:lnSpc>
                  <a:spcPts val="1800"/>
                </a:lnSpc>
                <a:spcBef>
                  <a:spcPts val="0"/>
                </a:spcBef>
                <a:buClr>
                  <a:srgbClr val="C15E5E"/>
                </a:buClr>
              </a:pPr>
              <a:endParaRPr lang="es-MX" sz="2200" dirty="0">
                <a:solidFill>
                  <a:srgbClr val="575756"/>
                </a:solidFill>
              </a:endParaRPr>
            </a:p>
            <a:p>
              <a:pPr algn="just">
                <a:lnSpc>
                  <a:spcPts val="2400"/>
                </a:lnSpc>
                <a:spcBef>
                  <a:spcPts val="0"/>
                </a:spcBef>
                <a:buClr>
                  <a:srgbClr val="C15E5E"/>
                </a:buClr>
              </a:pPr>
              <a:r>
                <a:rPr lang="es-MX" sz="2200" dirty="0">
                  <a:solidFill>
                    <a:srgbClr val="575756"/>
                  </a:solidFill>
                </a:rPr>
                <a:t>se reúnen evidencias documentales, fotográficas, periciales u otras.</a:t>
              </a:r>
            </a:p>
          </p:txBody>
        </p:sp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8111" y="1923967"/>
              <a:ext cx="286154" cy="286152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8111" y="3062651"/>
              <a:ext cx="286154" cy="286152"/>
            </a:xfrm>
            <a:prstGeom prst="rect">
              <a:avLst/>
            </a:prstGeom>
          </p:spPr>
        </p:pic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8111" y="4517177"/>
              <a:ext cx="286154" cy="286152"/>
            </a:xfrm>
            <a:prstGeom prst="rect">
              <a:avLst/>
            </a:prstGeom>
          </p:spPr>
        </p:pic>
      </p:grpSp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413" y="1970973"/>
            <a:ext cx="3485935" cy="3365938"/>
          </a:xfrm>
          <a:prstGeom prst="rect">
            <a:avLst/>
          </a:prstGeom>
        </p:spPr>
      </p:pic>
      <p:sp>
        <p:nvSpPr>
          <p:cNvPr id="10" name="Rectángulo redondeado 9">
            <a:extLst>
              <a:ext uri="{FF2B5EF4-FFF2-40B4-BE49-F238E27FC236}">
                <a16:creationId xmlns:a16="http://schemas.microsoft.com/office/drawing/2014/main" id="{9BE6DB40-5745-4344-8D11-ABD90890D6F8}"/>
              </a:ext>
            </a:extLst>
          </p:cNvPr>
          <p:cNvSpPr/>
          <p:nvPr/>
        </p:nvSpPr>
        <p:spPr>
          <a:xfrm>
            <a:off x="479426" y="858836"/>
            <a:ext cx="11233150" cy="612777"/>
          </a:xfrm>
          <a:prstGeom prst="roundRect">
            <a:avLst/>
          </a:prstGeom>
          <a:solidFill>
            <a:srgbClr val="B58A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3200" b="1" dirty="0">
                <a:solidFill>
                  <a:schemeClr val="bg1"/>
                </a:solidFill>
              </a:rPr>
              <a:t> Obtenida la información:</a:t>
            </a:r>
          </a:p>
        </p:txBody>
      </p:sp>
    </p:spTree>
    <p:extLst>
      <p:ext uri="{BB962C8B-B14F-4D97-AF65-F5344CB8AC3E}">
        <p14:creationId xmlns:p14="http://schemas.microsoft.com/office/powerpoint/2010/main" val="281884219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/>
          <p:cNvSpPr txBox="1"/>
          <p:nvPr/>
        </p:nvSpPr>
        <p:spPr>
          <a:xfrm>
            <a:off x="5964388" y="1388490"/>
            <a:ext cx="46642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solidFill>
                  <a:srgbClr val="D39022"/>
                </a:solidFill>
              </a:rPr>
              <a:t>¿Qué se hace cuando se observan fallas o faltas?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DACE1D4-9530-544E-9906-C2D46F1647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981" y="1185862"/>
            <a:ext cx="3517900" cy="418495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47FA30D-BFEA-604C-A049-3253A711D9F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59" t="42352" r="3676" b="6817"/>
          <a:stretch/>
        </p:blipFill>
        <p:spPr>
          <a:xfrm>
            <a:off x="5073805" y="2712093"/>
            <a:ext cx="7118195" cy="372940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B98EB1B-F0F2-5943-B291-8047A8D7A9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539" y="5977968"/>
            <a:ext cx="1723515" cy="396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8477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5566819" y="6050098"/>
            <a:ext cx="624114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500" dirty="0">
                <a:solidFill>
                  <a:srgbClr val="D39022"/>
                </a:solidFill>
              </a:rPr>
              <a:t>Art. 83, LPC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512" y="1354355"/>
            <a:ext cx="4058168" cy="4236976"/>
          </a:xfrm>
          <a:prstGeom prst="rect">
            <a:avLst/>
          </a:prstGeom>
        </p:spPr>
      </p:pic>
      <p:grpSp>
        <p:nvGrpSpPr>
          <p:cNvPr id="7" name="Grupo 6">
            <a:extLst>
              <a:ext uri="{FF2B5EF4-FFF2-40B4-BE49-F238E27FC236}">
                <a16:creationId xmlns:a16="http://schemas.microsoft.com/office/drawing/2014/main" id="{7CF6AD83-6957-2F42-9A8B-C0088B996FE8}"/>
              </a:ext>
            </a:extLst>
          </p:cNvPr>
          <p:cNvGrpSpPr/>
          <p:nvPr/>
        </p:nvGrpSpPr>
        <p:grpSpPr>
          <a:xfrm>
            <a:off x="1057277" y="2629699"/>
            <a:ext cx="6172196" cy="2129146"/>
            <a:chOff x="1128717" y="2558259"/>
            <a:chExt cx="6172196" cy="2129146"/>
          </a:xfrm>
        </p:grpSpPr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677FA215-6071-B742-BB3D-BFF51D56483C}"/>
                </a:ext>
              </a:extLst>
            </p:cNvPr>
            <p:cNvSpPr txBox="1"/>
            <p:nvPr/>
          </p:nvSpPr>
          <p:spPr>
            <a:xfrm>
              <a:off x="1236553" y="2619595"/>
              <a:ext cx="5906278" cy="2067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ts val="2200"/>
                </a:lnSpc>
              </a:pPr>
              <a:r>
                <a:rPr lang="es-MX" sz="2100" dirty="0">
                  <a:solidFill>
                    <a:srgbClr val="575756"/>
                  </a:solidFill>
                </a:rPr>
                <a:t>Cuando se observen fallas o faltas, </a:t>
              </a:r>
              <a:r>
                <a:rPr lang="es-MX" sz="2100" b="1" dirty="0">
                  <a:solidFill>
                    <a:srgbClr val="D39022"/>
                  </a:solidFill>
                </a:rPr>
                <a:t>se solicita iniciar las investigaciones</a:t>
              </a:r>
              <a:r>
                <a:rPr lang="es-MX" sz="2100" dirty="0">
                  <a:solidFill>
                    <a:srgbClr val="575756"/>
                  </a:solidFill>
                </a:rPr>
                <a:t> para determinar si existen responsabilidades, mediante escrito ante la autoridad que corresponda y en los términos de la legislación aplicable, entre otras, la Ley General de Responsabilidades Administrativas.</a:t>
              </a:r>
            </a:p>
            <a:p>
              <a:pPr algn="just">
                <a:lnSpc>
                  <a:spcPts val="2200"/>
                </a:lnSpc>
              </a:pPr>
              <a:endParaRPr lang="es-ES_tradnl" sz="2100" dirty="0"/>
            </a:p>
          </p:txBody>
        </p:sp>
        <p:sp>
          <p:nvSpPr>
            <p:cNvPr id="9" name="Rectángulo redondeado 8">
              <a:extLst>
                <a:ext uri="{FF2B5EF4-FFF2-40B4-BE49-F238E27FC236}">
                  <a16:creationId xmlns:a16="http://schemas.microsoft.com/office/drawing/2014/main" id="{C8A5F3F6-96B5-B647-9AEF-85A1D5C0C395}"/>
                </a:ext>
              </a:extLst>
            </p:cNvPr>
            <p:cNvSpPr/>
            <p:nvPr/>
          </p:nvSpPr>
          <p:spPr>
            <a:xfrm>
              <a:off x="1128717" y="2558259"/>
              <a:ext cx="6172196" cy="1884362"/>
            </a:xfrm>
            <a:prstGeom prst="roundRect">
              <a:avLst>
                <a:gd name="adj" fmla="val 8921"/>
              </a:avLst>
            </a:prstGeom>
            <a:noFill/>
            <a:ln w="38100">
              <a:solidFill>
                <a:srgbClr val="CC9B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</p:spTree>
    <p:extLst>
      <p:ext uri="{BB962C8B-B14F-4D97-AF65-F5344CB8AC3E}">
        <p14:creationId xmlns:p14="http://schemas.microsoft.com/office/powerpoint/2010/main" val="114659222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/>
          <p:cNvSpPr txBox="1"/>
          <p:nvPr/>
        </p:nvSpPr>
        <p:spPr>
          <a:xfrm>
            <a:off x="5964388" y="1388490"/>
            <a:ext cx="46642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i="1" dirty="0">
                <a:solidFill>
                  <a:srgbClr val="D39022"/>
                </a:solidFill>
              </a:rPr>
              <a:t>¿</a:t>
            </a:r>
            <a:r>
              <a:rPr lang="es-MX" sz="2800" b="1" dirty="0">
                <a:solidFill>
                  <a:srgbClr val="D39022"/>
                </a:solidFill>
              </a:rPr>
              <a:t>Qué no debe ser una </a:t>
            </a:r>
            <a:r>
              <a:rPr lang="es-MX" sz="2800" b="1" i="1" dirty="0">
                <a:solidFill>
                  <a:srgbClr val="97751A"/>
                </a:solidFill>
              </a:rPr>
              <a:t>contraloría social</a:t>
            </a:r>
            <a:r>
              <a:rPr lang="es-MX" sz="2800" b="1" i="1" dirty="0">
                <a:solidFill>
                  <a:srgbClr val="D39022"/>
                </a:solidFill>
              </a:rPr>
              <a:t>?</a:t>
            </a:r>
          </a:p>
        </p:txBody>
      </p:sp>
      <p:sp>
        <p:nvSpPr>
          <p:cNvPr id="9" name="Marcador de número de diapositiva 2"/>
          <p:cNvSpPr>
            <a:spLocks noGrp="1"/>
          </p:cNvSpPr>
          <p:nvPr>
            <p:ph type="sldNum" sz="quarter" idx="12"/>
          </p:nvPr>
        </p:nvSpPr>
        <p:spPr>
          <a:xfrm>
            <a:off x="8610600" y="6229605"/>
            <a:ext cx="2743200" cy="365125"/>
          </a:xfrm>
        </p:spPr>
        <p:txBody>
          <a:bodyPr/>
          <a:lstStyle/>
          <a:p>
            <a:fld id="{746DB236-016F-47E8-895F-69041B184347}" type="slidenum">
              <a:rPr lang="es-MX" sz="1800" dirty="0" smtClean="0"/>
              <a:t>15</a:t>
            </a:fld>
            <a:endParaRPr lang="es-MX" sz="18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36EC8AA-3145-204A-8A5B-38ADA365A9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981" y="1185862"/>
            <a:ext cx="3517900" cy="418495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1FA0412-895A-0D4F-8CCE-A4DB4196B1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59" t="42352" r="3676" b="6817"/>
          <a:stretch/>
        </p:blipFill>
        <p:spPr>
          <a:xfrm>
            <a:off x="5073805" y="2712093"/>
            <a:ext cx="7118195" cy="372940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B55DE73-18DE-7347-A0CB-99CF8A7081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539" y="5977968"/>
            <a:ext cx="1723515" cy="396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6938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0541000" y="6051550"/>
            <a:ext cx="125246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500" dirty="0">
                <a:solidFill>
                  <a:srgbClr val="D39022"/>
                </a:solidFill>
              </a:rPr>
              <a:t>Art. 82, LPC</a:t>
            </a:r>
          </a:p>
        </p:txBody>
      </p:sp>
      <p:grpSp>
        <p:nvGrpSpPr>
          <p:cNvPr id="6" name="Agrupar 5"/>
          <p:cNvGrpSpPr/>
          <p:nvPr/>
        </p:nvGrpSpPr>
        <p:grpSpPr>
          <a:xfrm>
            <a:off x="479425" y="622298"/>
            <a:ext cx="11233149" cy="863600"/>
            <a:chOff x="1479232" y="1814652"/>
            <a:chExt cx="9268716" cy="863600"/>
          </a:xfrm>
          <a:solidFill>
            <a:srgbClr val="EDB831"/>
          </a:solidFill>
        </p:grpSpPr>
        <p:sp>
          <p:nvSpPr>
            <p:cNvPr id="5" name="Rectángulo redondeado 4"/>
            <p:cNvSpPr/>
            <p:nvPr/>
          </p:nvSpPr>
          <p:spPr>
            <a:xfrm>
              <a:off x="1479232" y="1814652"/>
              <a:ext cx="9268716" cy="863600"/>
            </a:xfrm>
            <a:prstGeom prst="roundRect">
              <a:avLst>
                <a:gd name="adj" fmla="val 9952"/>
              </a:avLst>
            </a:prstGeom>
            <a:solidFill>
              <a:srgbClr val="B58A27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2" name="Marcador de contenido 2">
              <a:extLst>
                <a:ext uri="{FF2B5EF4-FFF2-40B4-BE49-F238E27FC236}">
                  <a16:creationId xmlns:a16="http://schemas.microsoft.com/office/drawing/2014/main" id="{8AA39389-E1C6-4EC1-8127-555DDD3CF020}"/>
                </a:ext>
              </a:extLst>
            </p:cNvPr>
            <p:cNvSpPr txBox="1">
              <a:spLocks/>
            </p:cNvSpPr>
            <p:nvPr/>
          </p:nvSpPr>
          <p:spPr>
            <a:xfrm>
              <a:off x="1590572" y="1901155"/>
              <a:ext cx="9034714" cy="777095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2600"/>
                </a:lnSpc>
                <a:spcBef>
                  <a:spcPts val="0"/>
                </a:spcBef>
                <a:buClr>
                  <a:srgbClr val="C15E5E"/>
                </a:buClr>
              </a:pPr>
              <a:r>
                <a:rPr lang="es-MX" sz="2500" b="1" dirty="0">
                  <a:solidFill>
                    <a:schemeClr val="bg1"/>
                  </a:solidFill>
                </a:rPr>
                <a:t>Las </a:t>
              </a:r>
              <a:r>
                <a:rPr lang="es-MX" sz="2500" b="1" i="1" dirty="0">
                  <a:solidFill>
                    <a:schemeClr val="bg1"/>
                  </a:solidFill>
                </a:rPr>
                <a:t>contralorías sociales</a:t>
              </a:r>
              <a:r>
                <a:rPr lang="es-MX" sz="2500" b="1" dirty="0">
                  <a:solidFill>
                    <a:schemeClr val="bg1"/>
                  </a:solidFill>
                </a:rPr>
                <a:t> no podrán responder a intereses político-partidistas,</a:t>
              </a:r>
            </a:p>
            <a:p>
              <a:pPr>
                <a:lnSpc>
                  <a:spcPts val="2600"/>
                </a:lnSpc>
                <a:spcBef>
                  <a:spcPts val="0"/>
                </a:spcBef>
                <a:buClr>
                  <a:srgbClr val="C15E5E"/>
                </a:buClr>
              </a:pPr>
              <a:r>
                <a:rPr lang="es-MX" sz="2500" b="1" dirty="0">
                  <a:solidFill>
                    <a:schemeClr val="bg1"/>
                  </a:solidFill>
                </a:rPr>
                <a:t>religiosos, económicos o cualquiera que resulte incompatible con sus fines;</a:t>
              </a:r>
            </a:p>
          </p:txBody>
        </p:sp>
      </p:grpSp>
      <p:pic>
        <p:nvPicPr>
          <p:cNvPr id="16" name="Imagen 15">
            <a:extLst>
              <a:ext uri="{FF2B5EF4-FFF2-40B4-BE49-F238E27FC236}">
                <a16:creationId xmlns:a16="http://schemas.microsoft.com/office/drawing/2014/main" id="{1DA0CCF4-39B9-714D-A391-1F9598938C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84" y="2143118"/>
            <a:ext cx="6116967" cy="3629026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67AC45F4-4E2B-544D-9434-94FFC8C17F69}"/>
              </a:ext>
            </a:extLst>
          </p:cNvPr>
          <p:cNvSpPr/>
          <p:nvPr/>
        </p:nvSpPr>
        <p:spPr>
          <a:xfrm>
            <a:off x="6926257" y="4257577"/>
            <a:ext cx="4275142" cy="734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r>
              <a:rPr lang="es-MX" sz="2400" b="1" i="1" dirty="0">
                <a:solidFill>
                  <a:srgbClr val="97751A"/>
                </a:solidFill>
              </a:rPr>
              <a:t>podrán obstaculizar la ejecución de la actividad pública.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53706934-247E-7A4E-9881-404C824FCB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259" y="2420739"/>
            <a:ext cx="1709553" cy="1709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23404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>
            <a:extLst>
              <a:ext uri="{FF2B5EF4-FFF2-40B4-BE49-F238E27FC236}">
                <a16:creationId xmlns:a16="http://schemas.microsoft.com/office/drawing/2014/main" id="{00142B41-CE4D-B245-BE7E-8642A9D402BA}"/>
              </a:ext>
            </a:extLst>
          </p:cNvPr>
          <p:cNvGrpSpPr/>
          <p:nvPr/>
        </p:nvGrpSpPr>
        <p:grpSpPr>
          <a:xfrm>
            <a:off x="4363478" y="2112140"/>
            <a:ext cx="7061134" cy="1463920"/>
            <a:chOff x="4406342" y="1997836"/>
            <a:chExt cx="7061134" cy="1463920"/>
          </a:xfrm>
        </p:grpSpPr>
        <p:sp>
          <p:nvSpPr>
            <p:cNvPr id="3" name="Marcador de contenido 2">
              <a:extLst>
                <a:ext uri="{FF2B5EF4-FFF2-40B4-BE49-F238E27FC236}">
                  <a16:creationId xmlns:a16="http://schemas.microsoft.com/office/drawing/2014/main" id="{0916A226-1937-4339-ADF8-8CC7E27F3943}"/>
                </a:ext>
              </a:extLst>
            </p:cNvPr>
            <p:cNvSpPr txBox="1">
              <a:spLocks/>
            </p:cNvSpPr>
            <p:nvPr/>
          </p:nvSpPr>
          <p:spPr>
            <a:xfrm>
              <a:off x="4527223" y="2070787"/>
              <a:ext cx="6868160" cy="1390969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ts val="2200"/>
                </a:lnSpc>
                <a:spcBef>
                  <a:spcPts val="0"/>
                </a:spcBef>
              </a:pPr>
              <a:r>
                <a:rPr lang="es-MX" sz="2100" dirty="0">
                  <a:solidFill>
                    <a:srgbClr val="575756"/>
                  </a:solidFill>
                </a:rPr>
                <a:t>Son formas directas en las que la población conoce de las obras y acciones de gobierno y puede vigilar que se hagan bien y reporten el beneficio público que las justifica.</a:t>
              </a:r>
            </a:p>
          </p:txBody>
        </p:sp>
        <p:sp>
          <p:nvSpPr>
            <p:cNvPr id="5" name="Rectángulo redondeado 4"/>
            <p:cNvSpPr/>
            <p:nvPr/>
          </p:nvSpPr>
          <p:spPr>
            <a:xfrm>
              <a:off x="4406342" y="1997836"/>
              <a:ext cx="7061134" cy="1045052"/>
            </a:xfrm>
            <a:prstGeom prst="roundRect">
              <a:avLst>
                <a:gd name="adj" fmla="val 5587"/>
              </a:avLst>
            </a:prstGeom>
            <a:noFill/>
            <a:ln w="38100">
              <a:solidFill>
                <a:srgbClr val="EDB8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2BA94839-ABD6-154C-B138-9B204364CD1F}"/>
              </a:ext>
            </a:extLst>
          </p:cNvPr>
          <p:cNvGrpSpPr/>
          <p:nvPr/>
        </p:nvGrpSpPr>
        <p:grpSpPr>
          <a:xfrm>
            <a:off x="4363478" y="3305917"/>
            <a:ext cx="7061134" cy="1689542"/>
            <a:chOff x="4406342" y="3191613"/>
            <a:chExt cx="7061134" cy="1689542"/>
          </a:xfrm>
        </p:grpSpPr>
        <p:sp>
          <p:nvSpPr>
            <p:cNvPr id="4" name="CuadroTexto 3">
              <a:extLst>
                <a:ext uri="{FF2B5EF4-FFF2-40B4-BE49-F238E27FC236}">
                  <a16:creationId xmlns:a16="http://schemas.microsoft.com/office/drawing/2014/main" id="{E1723D8A-6C80-4CFF-86BE-C41F447B91ED}"/>
                </a:ext>
              </a:extLst>
            </p:cNvPr>
            <p:cNvSpPr txBox="1"/>
            <p:nvPr/>
          </p:nvSpPr>
          <p:spPr>
            <a:xfrm>
              <a:off x="4527224" y="3276657"/>
              <a:ext cx="6868160" cy="1513457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1440" tIns="45720" rIns="91440" bIns="45720" rtlCol="0">
              <a:normAutofit/>
            </a:bodyPr>
            <a:lstStyle>
              <a:lvl1pPr indent="0" algn="just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>
                  <a:solidFill>
                    <a:srgbClr val="575756"/>
                  </a:solidFill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>
                <a:lnSpc>
                  <a:spcPts val="2200"/>
                </a:lnSpc>
                <a:spcBef>
                  <a:spcPts val="0"/>
                </a:spcBef>
              </a:pPr>
              <a:r>
                <a:rPr lang="es-MX" sz="2100" dirty="0"/>
                <a:t>Puede hacerse contraloría social a la pavimentación de una calle, la construcción de una escuela pública, el funcionamiento del servicio de agua potable, el cuidado de un parque y cualquier otra obra, acción o programa de cualquier tipo y magnitud.</a:t>
              </a:r>
            </a:p>
          </p:txBody>
        </p:sp>
        <p:sp>
          <p:nvSpPr>
            <p:cNvPr id="6" name="Rectángulo redondeado 5"/>
            <p:cNvSpPr/>
            <p:nvPr/>
          </p:nvSpPr>
          <p:spPr>
            <a:xfrm>
              <a:off x="4406342" y="3191613"/>
              <a:ext cx="7061134" cy="1689542"/>
            </a:xfrm>
            <a:prstGeom prst="roundRect">
              <a:avLst>
                <a:gd name="adj" fmla="val 3890"/>
              </a:avLst>
            </a:prstGeom>
            <a:noFill/>
            <a:ln w="38100">
              <a:solidFill>
                <a:srgbClr val="EDB8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512" y="2049353"/>
            <a:ext cx="2650076" cy="2979847"/>
          </a:xfrm>
          <a:prstGeom prst="rect">
            <a:avLst/>
          </a:prstGeom>
        </p:spPr>
      </p:pic>
      <p:sp>
        <p:nvSpPr>
          <p:cNvPr id="10" name="Rectángulo redondeado 9">
            <a:extLst>
              <a:ext uri="{FF2B5EF4-FFF2-40B4-BE49-F238E27FC236}">
                <a16:creationId xmlns:a16="http://schemas.microsoft.com/office/drawing/2014/main" id="{12330E03-D08E-9E45-971C-0AA7C872DD8A}"/>
              </a:ext>
            </a:extLst>
          </p:cNvPr>
          <p:cNvSpPr/>
          <p:nvPr/>
        </p:nvSpPr>
        <p:spPr>
          <a:xfrm>
            <a:off x="479426" y="658809"/>
            <a:ext cx="11233150" cy="612777"/>
          </a:xfrm>
          <a:prstGeom prst="roundRect">
            <a:avLst/>
          </a:prstGeom>
          <a:solidFill>
            <a:srgbClr val="B58A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3200" b="1" dirty="0">
                <a:solidFill>
                  <a:schemeClr val="bg1"/>
                </a:solidFill>
              </a:rPr>
              <a:t> Importancia de las </a:t>
            </a:r>
            <a:r>
              <a:rPr lang="es-MX" sz="3200" b="1" i="1" dirty="0">
                <a:solidFill>
                  <a:schemeClr val="bg1"/>
                </a:solidFill>
              </a:rPr>
              <a:t>contralorías sociales</a:t>
            </a:r>
          </a:p>
        </p:txBody>
      </p:sp>
    </p:spTree>
    <p:extLst>
      <p:ext uri="{BB962C8B-B14F-4D97-AF65-F5344CB8AC3E}">
        <p14:creationId xmlns:p14="http://schemas.microsoft.com/office/powerpoint/2010/main" val="324249239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8C099797-678E-49BE-88A8-FD769395CC79}"/>
              </a:ext>
            </a:extLst>
          </p:cNvPr>
          <p:cNvSpPr/>
          <p:nvPr/>
        </p:nvSpPr>
        <p:spPr>
          <a:xfrm>
            <a:off x="3208771" y="5226333"/>
            <a:ext cx="580441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es-MX" sz="2200" dirty="0">
                <a:solidFill>
                  <a:schemeClr val="bg2">
                    <a:lumMod val="50000"/>
                  </a:schemeClr>
                </a:solidFill>
              </a:rPr>
              <a:t>Ingrese a la página web oficial del Instituto:</a:t>
            </a:r>
          </a:p>
          <a:p>
            <a:pPr algn="ctr">
              <a:lnSpc>
                <a:spcPct val="150000"/>
              </a:lnSpc>
            </a:pPr>
            <a:r>
              <a:rPr lang="es-MX" sz="2000" dirty="0">
                <a:solidFill>
                  <a:srgbClr val="CF9023"/>
                </a:solidFill>
              </a:rPr>
              <a:t>www.ieechihuahua.org.mx</a:t>
            </a:r>
          </a:p>
        </p:txBody>
      </p:sp>
      <p:sp>
        <p:nvSpPr>
          <p:cNvPr id="8" name="Rectángulo redondeado 7"/>
          <p:cNvSpPr/>
          <p:nvPr/>
        </p:nvSpPr>
        <p:spPr>
          <a:xfrm>
            <a:off x="4293235" y="3670042"/>
            <a:ext cx="3605529" cy="1052049"/>
          </a:xfrm>
          <a:prstGeom prst="roundRect">
            <a:avLst>
              <a:gd name="adj" fmla="val 11308"/>
            </a:avLst>
          </a:prstGeom>
          <a:solidFill>
            <a:srgbClr val="B36C15">
              <a:alpha val="70000"/>
            </a:srgbClr>
          </a:solidFill>
          <a:ln w="190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ts val="2200"/>
              </a:lnSpc>
              <a:defRPr/>
            </a:pPr>
            <a:r>
              <a:rPr lang="es-MX" sz="2000" b="1" kern="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Reglamento de la Ley de Participación Ciudadana de Chihuahua</a:t>
            </a:r>
          </a:p>
        </p:txBody>
      </p:sp>
      <p:sp>
        <p:nvSpPr>
          <p:cNvPr id="9" name="Rectángulo redondeado 8"/>
          <p:cNvSpPr/>
          <p:nvPr/>
        </p:nvSpPr>
        <p:spPr>
          <a:xfrm>
            <a:off x="2383354" y="2482658"/>
            <a:ext cx="3605529" cy="1052049"/>
          </a:xfrm>
          <a:prstGeom prst="roundRect">
            <a:avLst>
              <a:gd name="adj" fmla="val 11308"/>
            </a:avLst>
          </a:prstGeom>
          <a:solidFill>
            <a:srgbClr val="B36C15">
              <a:alpha val="90000"/>
            </a:srgbClr>
          </a:solidFill>
          <a:ln w="190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ts val="2200"/>
              </a:lnSpc>
              <a:defRPr/>
            </a:pPr>
            <a:r>
              <a:rPr lang="es-MX" sz="2000" b="1" i="1" kern="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Cursos de capacitación</a:t>
            </a:r>
          </a:p>
          <a:p>
            <a:pPr lvl="0" algn="ctr">
              <a:lnSpc>
                <a:spcPts val="2200"/>
              </a:lnSpc>
              <a:defRPr/>
            </a:pPr>
            <a:r>
              <a:rPr lang="es-MX" sz="2000" b="1" kern="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Ley de Participación Ciudadana</a:t>
            </a:r>
          </a:p>
        </p:txBody>
      </p:sp>
      <p:sp>
        <p:nvSpPr>
          <p:cNvPr id="10" name="Rectángulo redondeado 9"/>
          <p:cNvSpPr/>
          <p:nvPr/>
        </p:nvSpPr>
        <p:spPr>
          <a:xfrm>
            <a:off x="6203116" y="2482658"/>
            <a:ext cx="3605529" cy="1052049"/>
          </a:xfrm>
          <a:prstGeom prst="roundRect">
            <a:avLst>
              <a:gd name="adj" fmla="val 11308"/>
            </a:avLst>
          </a:prstGeom>
          <a:solidFill>
            <a:srgbClr val="B36C15">
              <a:alpha val="80000"/>
            </a:srgbClr>
          </a:solidFill>
          <a:ln w="190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ts val="2200"/>
              </a:lnSpc>
              <a:defRPr/>
            </a:pPr>
            <a:r>
              <a:rPr lang="es-MX" sz="2000" b="1" kern="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Ley de Participación Ciudadana de Chihuahua</a:t>
            </a:r>
          </a:p>
        </p:txBody>
      </p:sp>
      <p:grpSp>
        <p:nvGrpSpPr>
          <p:cNvPr id="11" name="Agrupar 10"/>
          <p:cNvGrpSpPr/>
          <p:nvPr/>
        </p:nvGrpSpPr>
        <p:grpSpPr>
          <a:xfrm>
            <a:off x="2735319" y="1468535"/>
            <a:ext cx="7164767" cy="873346"/>
            <a:chOff x="2735319" y="1354235"/>
            <a:chExt cx="7164767" cy="873346"/>
          </a:xfrm>
          <a:solidFill>
            <a:srgbClr val="B77317"/>
          </a:solidFill>
        </p:grpSpPr>
        <p:sp>
          <p:nvSpPr>
            <p:cNvPr id="12" name="Rectángulo redondeado 11"/>
            <p:cNvSpPr/>
            <p:nvPr/>
          </p:nvSpPr>
          <p:spPr>
            <a:xfrm>
              <a:off x="2735319" y="1354235"/>
              <a:ext cx="7073326" cy="873346"/>
            </a:xfrm>
            <a:prstGeom prst="roundRect">
              <a:avLst>
                <a:gd name="adj" fmla="val 11308"/>
              </a:avLst>
            </a:prstGeom>
            <a:grpFill/>
            <a:ln w="1905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rgbClr val="FFFFFF"/>
                </a:solidFill>
              </a:endParaRPr>
            </a:p>
          </p:txBody>
        </p:sp>
        <p:sp>
          <p:nvSpPr>
            <p:cNvPr id="13" name="CuadroTexto 12"/>
            <p:cNvSpPr txBox="1"/>
            <p:nvPr/>
          </p:nvSpPr>
          <p:spPr>
            <a:xfrm>
              <a:off x="3679474" y="1393752"/>
              <a:ext cx="6220612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300" b="1" dirty="0">
                  <a:solidFill>
                    <a:srgbClr val="FFFFFF"/>
                  </a:solidFill>
                </a:rPr>
                <a:t>Para mayor </a:t>
              </a:r>
              <a:r>
                <a:rPr lang="en-US" sz="2300" b="1" dirty="0" err="1">
                  <a:solidFill>
                    <a:srgbClr val="FFFFFF"/>
                  </a:solidFill>
                </a:rPr>
                <a:t>información</a:t>
              </a:r>
              <a:r>
                <a:rPr lang="en-US" sz="2300" b="1" dirty="0">
                  <a:solidFill>
                    <a:srgbClr val="FFFFFF"/>
                  </a:solidFill>
                </a:rPr>
                <a:t> </a:t>
              </a:r>
              <a:r>
                <a:rPr lang="en-US" sz="2300" b="1" dirty="0" err="1">
                  <a:solidFill>
                    <a:srgbClr val="FFFFFF"/>
                  </a:solidFill>
                </a:rPr>
                <a:t>sobre</a:t>
              </a:r>
              <a:r>
                <a:rPr lang="en-US" sz="2300" b="1" dirty="0">
                  <a:solidFill>
                    <a:srgbClr val="FFFFFF"/>
                  </a:solidFill>
                </a:rPr>
                <a:t> </a:t>
              </a:r>
              <a:r>
                <a:rPr lang="en-US" sz="2300" b="1" i="1" dirty="0" err="1">
                  <a:solidFill>
                    <a:srgbClr val="FFFFFF"/>
                  </a:solidFill>
                </a:rPr>
                <a:t>Contralorías</a:t>
              </a:r>
              <a:r>
                <a:rPr lang="en-US" sz="2300" b="1" i="1" dirty="0">
                  <a:solidFill>
                    <a:srgbClr val="FFFFFF"/>
                  </a:solidFill>
                </a:rPr>
                <a:t> </a:t>
              </a:r>
              <a:r>
                <a:rPr lang="en-US" sz="2300" b="1" i="1" dirty="0" err="1">
                  <a:solidFill>
                    <a:srgbClr val="FFFFFF"/>
                  </a:solidFill>
                </a:rPr>
                <a:t>Sociales</a:t>
              </a:r>
              <a:r>
                <a:rPr lang="en-US" sz="2300" b="1" dirty="0">
                  <a:solidFill>
                    <a:srgbClr val="FFFFFF"/>
                  </a:solidFill>
                </a:rPr>
                <a:t>, </a:t>
              </a:r>
              <a:r>
                <a:rPr lang="en-US" sz="2300" b="1" dirty="0" err="1">
                  <a:solidFill>
                    <a:srgbClr val="FFFFFF"/>
                  </a:solidFill>
                </a:rPr>
                <a:t>consulte</a:t>
              </a:r>
              <a:r>
                <a:rPr lang="en-US" sz="2300" b="1" dirty="0">
                  <a:solidFill>
                    <a:srgbClr val="FFFFFF"/>
                  </a:solidFill>
                </a:rPr>
                <a:t>:</a:t>
              </a:r>
              <a:endParaRPr lang="es-ES_tradnl" sz="2300" dirty="0"/>
            </a:p>
          </p:txBody>
        </p:sp>
      </p:grpSp>
      <p:pic>
        <p:nvPicPr>
          <p:cNvPr id="14" name="Imagen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123" y="591730"/>
            <a:ext cx="2321961" cy="2471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6419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7309375" y="6043233"/>
            <a:ext cx="4495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500" dirty="0">
                <a:solidFill>
                  <a:srgbClr val="D39022"/>
                </a:solidFill>
              </a:rPr>
              <a:t>Art. 80, LPC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4553001" y="2375463"/>
            <a:ext cx="543016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s-MX" sz="2200">
                <a:solidFill>
                  <a:srgbClr val="575756"/>
                </a:solidFill>
              </a:rPr>
              <a:t>Instrumentos</a:t>
            </a:r>
            <a:r>
              <a:rPr lang="es-MX" sz="2200" i="1">
                <a:solidFill>
                  <a:srgbClr val="575756"/>
                </a:solidFill>
              </a:rPr>
              <a:t> </a:t>
            </a:r>
            <a:r>
              <a:rPr lang="es-MX" sz="2200">
                <a:solidFill>
                  <a:srgbClr val="575756"/>
                </a:solidFill>
              </a:rPr>
              <a:t>a través de los cuales, las y los habitantes de la entidad, verifican la correcta ejecución de los programas de gobierno, así como la correcta, legal y eficiente aplicación de los recursos públicos.</a:t>
            </a:r>
            <a:endParaRPr lang="es-MX" sz="2200" dirty="0">
              <a:solidFill>
                <a:srgbClr val="575756"/>
              </a:solidFill>
            </a:endParaRPr>
          </a:p>
        </p:txBody>
      </p:sp>
      <p:grpSp>
        <p:nvGrpSpPr>
          <p:cNvPr id="12" name="Agrupar 1">
            <a:extLst>
              <a:ext uri="{FF2B5EF4-FFF2-40B4-BE49-F238E27FC236}">
                <a16:creationId xmlns:a16="http://schemas.microsoft.com/office/drawing/2014/main" id="{68E29661-53E5-854C-8E8F-0A74E63A8BCD}"/>
              </a:ext>
            </a:extLst>
          </p:cNvPr>
          <p:cNvGrpSpPr/>
          <p:nvPr/>
        </p:nvGrpSpPr>
        <p:grpSpPr>
          <a:xfrm>
            <a:off x="1565058" y="2800583"/>
            <a:ext cx="2298258" cy="903410"/>
            <a:chOff x="1565058" y="2800583"/>
            <a:chExt cx="2298258" cy="903410"/>
          </a:xfrm>
        </p:grpSpPr>
        <p:sp>
          <p:nvSpPr>
            <p:cNvPr id="13" name="Rectángulo redondeado 12">
              <a:extLst>
                <a:ext uri="{FF2B5EF4-FFF2-40B4-BE49-F238E27FC236}">
                  <a16:creationId xmlns:a16="http://schemas.microsoft.com/office/drawing/2014/main" id="{9C97EDED-357A-834C-B57D-2DBA00AE1776}"/>
                </a:ext>
              </a:extLst>
            </p:cNvPr>
            <p:cNvSpPr/>
            <p:nvPr/>
          </p:nvSpPr>
          <p:spPr>
            <a:xfrm>
              <a:off x="1565058" y="2800583"/>
              <a:ext cx="2298258" cy="903410"/>
            </a:xfrm>
            <a:prstGeom prst="roundRect">
              <a:avLst>
                <a:gd name="adj" fmla="val 7445"/>
              </a:avLst>
            </a:prstGeom>
            <a:solidFill>
              <a:srgbClr val="B58A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214CE3DC-D6D9-0547-A5F2-0A4B050EC466}"/>
                </a:ext>
              </a:extLst>
            </p:cNvPr>
            <p:cNvSpPr txBox="1"/>
            <p:nvPr/>
          </p:nvSpPr>
          <p:spPr>
            <a:xfrm>
              <a:off x="1572921" y="2855910"/>
              <a:ext cx="2290395" cy="8379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900"/>
                </a:lnSpc>
              </a:pPr>
              <a:r>
                <a:rPr lang="es-MX" sz="2800" b="1" i="1" dirty="0">
                  <a:solidFill>
                    <a:schemeClr val="bg1"/>
                  </a:solidFill>
                </a:rPr>
                <a:t>Contralorías</a:t>
              </a:r>
            </a:p>
            <a:p>
              <a:pPr algn="ctr">
                <a:lnSpc>
                  <a:spcPts val="2900"/>
                </a:lnSpc>
              </a:pPr>
              <a:r>
                <a:rPr lang="es-MX" sz="2800" b="1" i="1" dirty="0">
                  <a:solidFill>
                    <a:schemeClr val="bg1"/>
                  </a:solidFill>
                </a:rPr>
                <a:t>sociales</a:t>
              </a:r>
            </a:p>
          </p:txBody>
        </p:sp>
      </p:grpSp>
      <p:sp>
        <p:nvSpPr>
          <p:cNvPr id="15" name="Abrir llave 14">
            <a:extLst>
              <a:ext uri="{FF2B5EF4-FFF2-40B4-BE49-F238E27FC236}">
                <a16:creationId xmlns:a16="http://schemas.microsoft.com/office/drawing/2014/main" id="{23129077-3891-C84F-BAFA-FBBD387177E9}"/>
              </a:ext>
            </a:extLst>
          </p:cNvPr>
          <p:cNvSpPr/>
          <p:nvPr/>
        </p:nvSpPr>
        <p:spPr>
          <a:xfrm>
            <a:off x="4148854" y="1866337"/>
            <a:ext cx="301752" cy="2770318"/>
          </a:xfrm>
          <a:prstGeom prst="leftBrace">
            <a:avLst/>
          </a:prstGeom>
          <a:noFill/>
          <a:ln w="28575">
            <a:solidFill>
              <a:srgbClr val="CC9B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2911099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864" y="1012025"/>
            <a:ext cx="5609192" cy="2853923"/>
          </a:xfrm>
          <a:prstGeom prst="rect">
            <a:avLst/>
          </a:prstGeom>
        </p:spPr>
      </p:pic>
      <p:grpSp>
        <p:nvGrpSpPr>
          <p:cNvPr id="7" name="Agrupar 10">
            <a:extLst>
              <a:ext uri="{FF2B5EF4-FFF2-40B4-BE49-F238E27FC236}">
                <a16:creationId xmlns:a16="http://schemas.microsoft.com/office/drawing/2014/main" id="{3B18904B-9062-E744-8690-25EA7CD0E000}"/>
              </a:ext>
            </a:extLst>
          </p:cNvPr>
          <p:cNvGrpSpPr/>
          <p:nvPr/>
        </p:nvGrpSpPr>
        <p:grpSpPr>
          <a:xfrm>
            <a:off x="1801645" y="4195261"/>
            <a:ext cx="8615569" cy="1647707"/>
            <a:chOff x="1998416" y="3801718"/>
            <a:chExt cx="8199684" cy="1647707"/>
          </a:xfrm>
        </p:grpSpPr>
        <p:sp>
          <p:nvSpPr>
            <p:cNvPr id="8" name="Marcador de contenido 2">
              <a:extLst>
                <a:ext uri="{FF2B5EF4-FFF2-40B4-BE49-F238E27FC236}">
                  <a16:creationId xmlns:a16="http://schemas.microsoft.com/office/drawing/2014/main" id="{E42DB531-314E-114B-A988-A1C447F8135C}"/>
                </a:ext>
              </a:extLst>
            </p:cNvPr>
            <p:cNvSpPr txBox="1">
              <a:spLocks/>
            </p:cNvSpPr>
            <p:nvPr/>
          </p:nvSpPr>
          <p:spPr>
            <a:xfrm>
              <a:off x="2184398" y="3884563"/>
              <a:ext cx="7823202" cy="156486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ts val="2200"/>
                </a:lnSpc>
                <a:spcBef>
                  <a:spcPts val="0"/>
                </a:spcBef>
              </a:pPr>
              <a:r>
                <a:rPr lang="es-MX" sz="21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Se puede ejercer </a:t>
              </a:r>
              <a:r>
                <a:rPr lang="es-MX" sz="2100" i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contraloría social</a:t>
              </a:r>
              <a:r>
                <a:rPr lang="es-MX" sz="21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-vigilancia social- sobre una obra, una acción o un programa completo; a fin de comprobar si se apega a las normas legales y técnicas apropiadas, al presupuesto asignado y, sobre todo, si resuelve el problema o presta el servicio para el que se programó.</a:t>
              </a:r>
            </a:p>
            <a:p>
              <a:pPr algn="just">
                <a:lnSpc>
                  <a:spcPts val="2200"/>
                </a:lnSpc>
                <a:spcBef>
                  <a:spcPts val="0"/>
                </a:spcBef>
              </a:pPr>
              <a:endParaRPr lang="es-MX" sz="21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" name="Rectángulo redondeado 8">
              <a:extLst>
                <a:ext uri="{FF2B5EF4-FFF2-40B4-BE49-F238E27FC236}">
                  <a16:creationId xmlns:a16="http://schemas.microsoft.com/office/drawing/2014/main" id="{7A47A294-6CA5-C244-8E5E-4EDF48AA259F}"/>
                </a:ext>
              </a:extLst>
            </p:cNvPr>
            <p:cNvSpPr/>
            <p:nvPr/>
          </p:nvSpPr>
          <p:spPr>
            <a:xfrm>
              <a:off x="1998416" y="3801718"/>
              <a:ext cx="8199684" cy="1418460"/>
            </a:xfrm>
            <a:prstGeom prst="roundRect">
              <a:avLst>
                <a:gd name="adj" fmla="val 6264"/>
              </a:avLst>
            </a:prstGeom>
            <a:noFill/>
            <a:ln w="38100">
              <a:solidFill>
                <a:srgbClr val="CC9B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</p:spTree>
    <p:extLst>
      <p:ext uri="{BB962C8B-B14F-4D97-AF65-F5344CB8AC3E}">
        <p14:creationId xmlns:p14="http://schemas.microsoft.com/office/powerpoint/2010/main" val="151004271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/>
          <p:cNvSpPr txBox="1"/>
          <p:nvPr/>
        </p:nvSpPr>
        <p:spPr>
          <a:xfrm>
            <a:off x="5964388" y="1388490"/>
            <a:ext cx="46642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solidFill>
                  <a:srgbClr val="D39022"/>
                </a:solidFill>
              </a:rPr>
              <a:t>¿Quién puede ejercer la </a:t>
            </a:r>
            <a:r>
              <a:rPr lang="es-MX" sz="2800" b="1" i="1" dirty="0">
                <a:solidFill>
                  <a:srgbClr val="97751A"/>
                </a:solidFill>
              </a:rPr>
              <a:t>contraloría social</a:t>
            </a:r>
            <a:r>
              <a:rPr lang="es-MX" sz="2800" b="1" i="1" dirty="0">
                <a:solidFill>
                  <a:srgbClr val="D39022"/>
                </a:solidFill>
              </a:rPr>
              <a:t>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A0A36F3-F5D9-5F4E-9D82-0F4D0443CF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981" y="1185862"/>
            <a:ext cx="3517900" cy="418495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53B9FBD-4A28-B34C-907B-F62121FA1F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59" t="42352" r="3676" b="6817"/>
          <a:stretch/>
        </p:blipFill>
        <p:spPr>
          <a:xfrm>
            <a:off x="5073805" y="2712093"/>
            <a:ext cx="7118195" cy="372940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F02181B9-4AE5-564E-9B48-BAE4F768D6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539" y="5977968"/>
            <a:ext cx="1723515" cy="396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371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2"/>
          <p:cNvSpPr txBox="1">
            <a:spLocks/>
          </p:cNvSpPr>
          <p:nvPr/>
        </p:nvSpPr>
        <p:spPr>
          <a:xfrm>
            <a:off x="479425" y="907850"/>
            <a:ext cx="10899775" cy="757073"/>
          </a:xfrm>
          <a:prstGeom prst="rect">
            <a:avLst/>
          </a:prstGeom>
        </p:spPr>
        <p:txBody>
          <a:bodyPr vert="horz" lIns="252000" tIns="45720" rIns="18000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2400"/>
              </a:lnSpc>
              <a:spcBef>
                <a:spcPts val="0"/>
              </a:spcBef>
            </a:pPr>
            <a:r>
              <a:rPr lang="es-MX" sz="2200" dirty="0">
                <a:solidFill>
                  <a:schemeClr val="bg1"/>
                </a:solidFill>
              </a:rPr>
              <a:t>Cualquier habitante o grupo de habitantes del Estado puede ejercerla, sobre una o varias obras y/o acciones del Gobierno del Estado, ayuntamiento u organismo autónomo.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7421014" y="6054809"/>
            <a:ext cx="440731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500" dirty="0">
                <a:solidFill>
                  <a:srgbClr val="D39022"/>
                </a:solidFill>
              </a:rPr>
              <a:t>Art. 82, LPC y 79, Reglamento de la LPC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362" y="1932940"/>
            <a:ext cx="3445766" cy="3530445"/>
          </a:xfrm>
          <a:prstGeom prst="rect">
            <a:avLst/>
          </a:prstGeom>
        </p:spPr>
      </p:pic>
      <p:grpSp>
        <p:nvGrpSpPr>
          <p:cNvPr id="9" name="Grupo 8">
            <a:extLst>
              <a:ext uri="{FF2B5EF4-FFF2-40B4-BE49-F238E27FC236}">
                <a16:creationId xmlns:a16="http://schemas.microsoft.com/office/drawing/2014/main" id="{42B00C0E-6ADE-724E-B3C2-E092F8DAF163}"/>
              </a:ext>
            </a:extLst>
          </p:cNvPr>
          <p:cNvGrpSpPr/>
          <p:nvPr/>
        </p:nvGrpSpPr>
        <p:grpSpPr>
          <a:xfrm>
            <a:off x="479425" y="858837"/>
            <a:ext cx="11233150" cy="806086"/>
            <a:chOff x="479425" y="858837"/>
            <a:chExt cx="11233150" cy="806086"/>
          </a:xfrm>
        </p:grpSpPr>
        <p:sp>
          <p:nvSpPr>
            <p:cNvPr id="10" name="Rectángulo redondeado 9">
              <a:extLst>
                <a:ext uri="{FF2B5EF4-FFF2-40B4-BE49-F238E27FC236}">
                  <a16:creationId xmlns:a16="http://schemas.microsoft.com/office/drawing/2014/main" id="{BB1D1332-73BC-1747-A9A5-B47512F53A6B}"/>
                </a:ext>
              </a:extLst>
            </p:cNvPr>
            <p:cNvSpPr/>
            <p:nvPr/>
          </p:nvSpPr>
          <p:spPr>
            <a:xfrm>
              <a:off x="479425" y="858837"/>
              <a:ext cx="11233150" cy="793629"/>
            </a:xfrm>
            <a:prstGeom prst="roundRect">
              <a:avLst>
                <a:gd name="adj" fmla="val 9375"/>
              </a:avLst>
            </a:prstGeom>
            <a:solidFill>
              <a:srgbClr val="B58A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1" name="Marcador de contenido 2">
              <a:extLst>
                <a:ext uri="{FF2B5EF4-FFF2-40B4-BE49-F238E27FC236}">
                  <a16:creationId xmlns:a16="http://schemas.microsoft.com/office/drawing/2014/main" id="{E1DD2DA6-A35D-4940-A740-27FE5CEFB431}"/>
                </a:ext>
              </a:extLst>
            </p:cNvPr>
            <p:cNvSpPr txBox="1">
              <a:spLocks/>
            </p:cNvSpPr>
            <p:nvPr/>
          </p:nvSpPr>
          <p:spPr>
            <a:xfrm>
              <a:off x="479425" y="907850"/>
              <a:ext cx="10899775" cy="757073"/>
            </a:xfrm>
            <a:prstGeom prst="rect">
              <a:avLst/>
            </a:prstGeom>
          </p:spPr>
          <p:txBody>
            <a:bodyPr vert="horz" lIns="252000" tIns="45720" rIns="18000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ts val="2400"/>
                </a:lnSpc>
                <a:spcBef>
                  <a:spcPts val="0"/>
                </a:spcBef>
              </a:pPr>
              <a:r>
                <a:rPr lang="es-MX" sz="2200" dirty="0">
                  <a:solidFill>
                    <a:schemeClr val="bg1"/>
                  </a:solidFill>
                </a:rPr>
                <a:t>Cualquier habitante o grupo de habitantes del Estado puede ejercerla, sobre una o varias obras y/o acciones del Gobierno del Estado, ayuntamiento u organismo autónomo.</a:t>
              </a:r>
            </a:p>
          </p:txBody>
        </p:sp>
      </p:grpSp>
      <p:grpSp>
        <p:nvGrpSpPr>
          <p:cNvPr id="12" name="Agrupar 12">
            <a:extLst>
              <a:ext uri="{FF2B5EF4-FFF2-40B4-BE49-F238E27FC236}">
                <a16:creationId xmlns:a16="http://schemas.microsoft.com/office/drawing/2014/main" id="{F70F679A-C3EE-7B4D-9B09-362B34C3FE65}"/>
              </a:ext>
            </a:extLst>
          </p:cNvPr>
          <p:cNvGrpSpPr/>
          <p:nvPr/>
        </p:nvGrpSpPr>
        <p:grpSpPr>
          <a:xfrm>
            <a:off x="4671622" y="3124190"/>
            <a:ext cx="6041025" cy="1393372"/>
            <a:chOff x="4443015" y="3124190"/>
            <a:chExt cx="6041025" cy="1393372"/>
          </a:xfrm>
        </p:grpSpPr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1F5E6506-C744-924B-ABED-2966A7AFCB80}"/>
                </a:ext>
              </a:extLst>
            </p:cNvPr>
            <p:cNvSpPr txBox="1"/>
            <p:nvPr/>
          </p:nvSpPr>
          <p:spPr>
            <a:xfrm>
              <a:off x="4443015" y="3203115"/>
              <a:ext cx="5953713" cy="127291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252000" rIns="180000" rtlCol="0">
              <a:spAutoFit/>
            </a:bodyPr>
            <a:lstStyle/>
            <a:p>
              <a:pPr algn="just">
                <a:lnSpc>
                  <a:spcPts val="2300"/>
                </a:lnSpc>
              </a:pPr>
              <a:r>
                <a:rPr lang="es-MX" sz="2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Las personas o grupos que ejerzan contraloría social, no recibirán remuneración alguna por parte de los Poderes Públicos, con motivo de la contraloría.</a:t>
              </a:r>
            </a:p>
          </p:txBody>
        </p:sp>
        <p:sp>
          <p:nvSpPr>
            <p:cNvPr id="15" name="Rectángulo redondeado 14">
              <a:extLst>
                <a:ext uri="{FF2B5EF4-FFF2-40B4-BE49-F238E27FC236}">
                  <a16:creationId xmlns:a16="http://schemas.microsoft.com/office/drawing/2014/main" id="{0C835303-B89D-1844-B927-01743514A850}"/>
                </a:ext>
              </a:extLst>
            </p:cNvPr>
            <p:cNvSpPr/>
            <p:nvPr/>
          </p:nvSpPr>
          <p:spPr>
            <a:xfrm>
              <a:off x="4466827" y="3124190"/>
              <a:ext cx="6017213" cy="1393372"/>
            </a:xfrm>
            <a:prstGeom prst="roundRect">
              <a:avLst>
                <a:gd name="adj" fmla="val 6429"/>
              </a:avLst>
            </a:prstGeom>
            <a:noFill/>
            <a:ln w="38100">
              <a:solidFill>
                <a:srgbClr val="CC9B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</p:spTree>
    <p:extLst>
      <p:ext uri="{BB962C8B-B14F-4D97-AF65-F5344CB8AC3E}">
        <p14:creationId xmlns:p14="http://schemas.microsoft.com/office/powerpoint/2010/main" val="100872887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/>
          <p:cNvSpPr txBox="1"/>
          <p:nvPr/>
        </p:nvSpPr>
        <p:spPr>
          <a:xfrm>
            <a:off x="5964388" y="1388490"/>
            <a:ext cx="46642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solidFill>
                  <a:srgbClr val="D39022"/>
                </a:solidFill>
              </a:rPr>
              <a:t>¿Cómo se ejerce</a:t>
            </a:r>
          </a:p>
          <a:p>
            <a:pPr algn="ctr"/>
            <a:r>
              <a:rPr lang="es-MX" sz="2800" b="1" dirty="0">
                <a:solidFill>
                  <a:srgbClr val="D39022"/>
                </a:solidFill>
              </a:rPr>
              <a:t>la </a:t>
            </a:r>
            <a:r>
              <a:rPr lang="es-MX" sz="2800" b="1" i="1" dirty="0">
                <a:solidFill>
                  <a:srgbClr val="D39022"/>
                </a:solidFill>
              </a:rPr>
              <a:t>contraloría social</a:t>
            </a:r>
            <a:r>
              <a:rPr lang="es-MX" sz="2800" b="1" dirty="0">
                <a:solidFill>
                  <a:srgbClr val="D39022"/>
                </a:solidFill>
              </a:rPr>
              <a:t>?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AD971B9F-8709-4892-9935-08BB0696371B}"/>
              </a:ext>
            </a:extLst>
          </p:cNvPr>
          <p:cNvSpPr txBox="1">
            <a:spLocks/>
          </p:cNvSpPr>
          <p:nvPr/>
        </p:nvSpPr>
        <p:spPr>
          <a:xfrm>
            <a:off x="3893472" y="1452448"/>
            <a:ext cx="4464727" cy="24758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MX" sz="3600" dirty="0">
              <a:solidFill>
                <a:srgbClr val="295F79"/>
              </a:solidFill>
              <a:latin typeface="+mn-lt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AF18F3A-F43E-BE48-9199-35055B3415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981" y="1185862"/>
            <a:ext cx="3517900" cy="418495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CCE7BA4-32E7-144F-8E86-B1E1AFE8999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59" t="42352" r="3676" b="6817"/>
          <a:stretch/>
        </p:blipFill>
        <p:spPr>
          <a:xfrm>
            <a:off x="5073805" y="2712093"/>
            <a:ext cx="7118195" cy="372940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AB40343-F837-CB40-A82F-08DBE217B1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539" y="5977968"/>
            <a:ext cx="1723515" cy="396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2254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8AA39389-E1C6-4EC1-8127-555DDD3CF020}"/>
              </a:ext>
            </a:extLst>
          </p:cNvPr>
          <p:cNvSpPr txBox="1">
            <a:spLocks/>
          </p:cNvSpPr>
          <p:nvPr/>
        </p:nvSpPr>
        <p:spPr>
          <a:xfrm>
            <a:off x="81024" y="569003"/>
            <a:ext cx="11771452" cy="701675"/>
          </a:xfrm>
          <a:prstGeom prst="rect">
            <a:avLst/>
          </a:prstGeom>
          <a:noFill/>
          <a:ln w="6350" cap="flat" cmpd="sng" algn="ctr">
            <a:noFill/>
            <a:prstDash val="solid"/>
            <a:miter lim="800000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432000" tIns="45720" rIns="64800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2400"/>
              </a:lnSpc>
              <a:spcBef>
                <a:spcPts val="0"/>
              </a:spcBef>
            </a:pPr>
            <a:r>
              <a:rPr lang="es-MX" dirty="0">
                <a:solidFill>
                  <a:srgbClr val="575756"/>
                </a:solidFill>
              </a:rPr>
              <a:t>Se presenta una </a:t>
            </a:r>
            <a:r>
              <a:rPr lang="es-MX" b="1" i="1" dirty="0">
                <a:solidFill>
                  <a:srgbClr val="D39022"/>
                </a:solidFill>
              </a:rPr>
              <a:t>solicitud</a:t>
            </a:r>
            <a:r>
              <a:rPr lang="es-MX" dirty="0">
                <a:solidFill>
                  <a:srgbClr val="575756"/>
                </a:solidFill>
              </a:rPr>
              <a:t> por escrito ante la autoridad responsable de la obra, acción, programa o presupuesto que se desea verificar.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endParaRPr lang="es-MX" dirty="0">
              <a:solidFill>
                <a:srgbClr val="575756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7047302" y="6054342"/>
            <a:ext cx="475787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500" dirty="0">
                <a:solidFill>
                  <a:srgbClr val="D39022"/>
                </a:solidFill>
              </a:rPr>
              <a:t>Art. 81, LPC y 80, Reglamento de la LPC</a:t>
            </a:r>
          </a:p>
        </p:txBody>
      </p:sp>
      <p:grpSp>
        <p:nvGrpSpPr>
          <p:cNvPr id="12" name="Agrupar 11"/>
          <p:cNvGrpSpPr/>
          <p:nvPr/>
        </p:nvGrpSpPr>
        <p:grpSpPr>
          <a:xfrm>
            <a:off x="1174073" y="1917225"/>
            <a:ext cx="10468887" cy="3477875"/>
            <a:chOff x="896488" y="2074848"/>
            <a:chExt cx="10468887" cy="347787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232B689-CAF3-41E7-A0D0-84CBECB9F3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6488" y="2074848"/>
              <a:ext cx="10468887" cy="3477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1" eaLnBrk="0" fontAlgn="base" hangingPunct="0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15E5E"/>
                </a:buClr>
              </a:pPr>
              <a:r>
                <a:rPr lang="es-MX" sz="2000" dirty="0">
                  <a:solidFill>
                    <a:srgbClr val="575756"/>
                  </a:solidFill>
                  <a:latin typeface="Arial" panose="020B0604020202020204" pitchFamily="34" charset="0"/>
                </a:rPr>
                <a:t>nombre de la o las personas interesadas;</a:t>
              </a:r>
            </a:p>
            <a:p>
              <a:pPr lvl="1" eaLnBrk="0" fontAlgn="base" hangingPunct="0">
                <a:lnSpc>
                  <a:spcPts val="8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15E5E"/>
                </a:buClr>
              </a:pPr>
              <a:endParaRPr lang="es-MX" sz="2000" dirty="0">
                <a:solidFill>
                  <a:srgbClr val="575756"/>
                </a:solidFill>
                <a:latin typeface="Arial" panose="020B0604020202020204" pitchFamily="34" charset="0"/>
              </a:endParaRPr>
            </a:p>
            <a:p>
              <a:pPr lvl="1" eaLnBrk="0" fontAlgn="base" hangingPunct="0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15E5E"/>
                </a:buClr>
              </a:pPr>
              <a:r>
                <a:rPr lang="es-MX" sz="2000" dirty="0">
                  <a:solidFill>
                    <a:srgbClr val="575756"/>
                  </a:solidFill>
                  <a:latin typeface="Arial" panose="020B0604020202020204" pitchFamily="34" charset="0"/>
                </a:rPr>
                <a:t>domicilio para recibir notificaciones, o cuenta de correo electrónico;</a:t>
              </a:r>
            </a:p>
            <a:p>
              <a:pPr lvl="1" eaLnBrk="0" fontAlgn="base" hangingPunct="0">
                <a:lnSpc>
                  <a:spcPts val="8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15E5E"/>
                </a:buClr>
              </a:pPr>
              <a:endParaRPr lang="es-MX" sz="2000" dirty="0">
                <a:solidFill>
                  <a:srgbClr val="575756"/>
                </a:solidFill>
              </a:endParaRPr>
            </a:p>
            <a:p>
              <a:pPr lvl="1" eaLnBrk="0" fontAlgn="base" hangingPunct="0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15E5E"/>
                </a:buClr>
              </a:pPr>
              <a:r>
                <a:rPr lang="es-MX" altLang="es-MX" sz="2000" dirty="0">
                  <a:solidFill>
                    <a:srgbClr val="57575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  <a:r>
                <a:rPr kumimoji="0" lang="es-MX" altLang="es-MX" sz="2000" b="0" i="0" u="none" strike="noStrike" cap="none" normalizeH="0" baseline="0" dirty="0">
                  <a:ln>
                    <a:noFill/>
                  </a:ln>
                  <a:solidFill>
                    <a:srgbClr val="575756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ondo, programa o partida específica que desea verificar, o descripción de</a:t>
              </a:r>
              <a:br>
                <a:rPr kumimoji="0" lang="es-MX" altLang="es-MX" sz="2000" b="0" i="0" u="none" strike="noStrike" cap="none" normalizeH="0" baseline="0" dirty="0">
                  <a:ln>
                    <a:noFill/>
                  </a:ln>
                  <a:solidFill>
                    <a:srgbClr val="575756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kumimoji="0" lang="es-MX" altLang="es-MX" sz="2000" b="0" i="0" u="none" strike="noStrike" cap="none" normalizeH="0" baseline="0" dirty="0">
                  <a:ln>
                    <a:noFill/>
                  </a:ln>
                  <a:solidFill>
                    <a:srgbClr val="575756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las actividades en que consiste el programa o la obra y su ubicación;</a:t>
              </a:r>
            </a:p>
            <a:p>
              <a:pPr lvl="1" eaLnBrk="0" fontAlgn="base" hangingPunct="0">
                <a:lnSpc>
                  <a:spcPts val="8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15E5E"/>
                </a:buClr>
              </a:pPr>
              <a:endParaRPr lang="es-MX" altLang="es-MX" sz="2000" dirty="0">
                <a:solidFill>
                  <a:srgbClr val="57575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1" eaLnBrk="0" fontAlgn="base" hangingPunct="0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15E5E"/>
                </a:buClr>
              </a:pPr>
              <a:r>
                <a:rPr kumimoji="0" lang="es-MX" altLang="es-MX" sz="2000" b="0" i="0" u="none" strike="noStrike" cap="none" normalizeH="0" baseline="0" dirty="0">
                  <a:ln>
                    <a:noFill/>
                  </a:ln>
                  <a:solidFill>
                    <a:srgbClr val="575756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proceso de adjudicación y contratación de obra que desea verificar;</a:t>
              </a:r>
            </a:p>
            <a:p>
              <a:pPr lvl="1" eaLnBrk="0" fontAlgn="base" hangingPunct="0">
                <a:lnSpc>
                  <a:spcPts val="8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15E5E"/>
                </a:buClr>
              </a:pPr>
              <a:endParaRPr lang="es-MX" altLang="es-MX" sz="2000" dirty="0">
                <a:solidFill>
                  <a:srgbClr val="57575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1" eaLnBrk="0" fontAlgn="base" hangingPunct="0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15E5E"/>
                </a:buClr>
              </a:pPr>
              <a:r>
                <a:rPr lang="es-MX" altLang="es-MX" sz="2000" dirty="0">
                  <a:solidFill>
                    <a:srgbClr val="57575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r>
                <a:rPr kumimoji="0" lang="es-MX" altLang="es-MX" sz="2000" b="0" i="0" u="none" strike="noStrike" cap="none" normalizeH="0" baseline="0" dirty="0">
                  <a:ln>
                    <a:noFill/>
                  </a:ln>
                  <a:solidFill>
                    <a:srgbClr val="575756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roceso de adjudicación, contratación y ejecución de la adquisición de bienes o servicios</a:t>
              </a:r>
              <a:r>
                <a:rPr kumimoji="0" lang="es-MX" altLang="es-MX" sz="2000" b="0" i="0" u="none" strike="noStrike" cap="none" normalizeH="0" dirty="0">
                  <a:ln>
                    <a:noFill/>
                  </a:ln>
                  <a:solidFill>
                    <a:srgbClr val="575756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s-MX" altLang="es-MX" sz="2000" b="0" i="0" u="none" strike="noStrike" cap="none" normalizeH="0" baseline="0" dirty="0">
                  <a:ln>
                    <a:noFill/>
                  </a:ln>
                  <a:solidFill>
                    <a:srgbClr val="575756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que se desea verificar;</a:t>
              </a:r>
            </a:p>
            <a:p>
              <a:pPr lvl="1" eaLnBrk="0" fontAlgn="base" hangingPunct="0">
                <a:lnSpc>
                  <a:spcPts val="8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15E5E"/>
                </a:buClr>
              </a:pPr>
              <a:endParaRPr lang="es-MX" altLang="es-MX" sz="2000" dirty="0">
                <a:solidFill>
                  <a:srgbClr val="57575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1" eaLnBrk="0" fontAlgn="base" hangingPunct="0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15E5E"/>
                </a:buClr>
              </a:pPr>
              <a:r>
                <a:rPr lang="es-MX" altLang="es-MX" sz="2000" dirty="0">
                  <a:solidFill>
                    <a:srgbClr val="57575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  <a:r>
                <a:rPr kumimoji="0" lang="es-MX" altLang="es-MX" sz="2000" b="0" i="0" u="none" strike="noStrike" cap="none" normalizeH="0" baseline="0" dirty="0">
                  <a:ln>
                    <a:noFill/>
                  </a:ln>
                  <a:solidFill>
                    <a:srgbClr val="575756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echa y lugar de la solicitud; y</a:t>
              </a:r>
            </a:p>
            <a:p>
              <a:pPr lvl="1" eaLnBrk="0" fontAlgn="base" hangingPunct="0">
                <a:lnSpc>
                  <a:spcPts val="8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15E5E"/>
                </a:buClr>
              </a:pPr>
              <a:endParaRPr lang="es-MX" altLang="es-MX" sz="2000" dirty="0">
                <a:solidFill>
                  <a:srgbClr val="57575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1" eaLnBrk="0" fontAlgn="base" hangingPunct="0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15E5E"/>
                </a:buClr>
              </a:pPr>
              <a:r>
                <a:rPr kumimoji="0" lang="es-MX" altLang="es-MX" sz="2000" b="0" i="0" u="none" strike="noStrike" cap="none" normalizeH="0" baseline="0" dirty="0">
                  <a:ln>
                    <a:noFill/>
                  </a:ln>
                  <a:solidFill>
                    <a:srgbClr val="575756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firma de las personas solicitantes.</a:t>
              </a:r>
            </a:p>
          </p:txBody>
        </p:sp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9161" y="2196125"/>
              <a:ext cx="242892" cy="242892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9161" y="2610653"/>
              <a:ext cx="242892" cy="242892"/>
            </a:xfrm>
            <a:prstGeom prst="rect">
              <a:avLst/>
            </a:prstGeom>
          </p:spPr>
        </p:pic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9161" y="3000797"/>
              <a:ext cx="242892" cy="242892"/>
            </a:xfrm>
            <a:prstGeom prst="rect">
              <a:avLst/>
            </a:prstGeom>
          </p:spPr>
        </p:pic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9161" y="3720125"/>
              <a:ext cx="242892" cy="242892"/>
            </a:xfrm>
            <a:prstGeom prst="rect">
              <a:avLst/>
            </a:prstGeom>
          </p:spPr>
        </p:pic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9161" y="4150154"/>
              <a:ext cx="242892" cy="242892"/>
            </a:xfrm>
            <a:prstGeom prst="rect">
              <a:avLst/>
            </a:prstGeom>
          </p:spPr>
        </p:pic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9161" y="4819158"/>
              <a:ext cx="242892" cy="242892"/>
            </a:xfrm>
            <a:prstGeom prst="rect">
              <a:avLst/>
            </a:prstGeom>
          </p:spPr>
        </p:pic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9161" y="5241535"/>
              <a:ext cx="242892" cy="242892"/>
            </a:xfrm>
            <a:prstGeom prst="rect">
              <a:avLst/>
            </a:prstGeom>
          </p:spPr>
        </p:pic>
      </p:grp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71C2943-FFD7-DA44-8614-42B45F1BB97D}"/>
              </a:ext>
            </a:extLst>
          </p:cNvPr>
          <p:cNvSpPr txBox="1"/>
          <p:nvPr/>
        </p:nvSpPr>
        <p:spPr>
          <a:xfrm>
            <a:off x="2061225" y="5530572"/>
            <a:ext cx="8263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i="1" dirty="0">
                <a:solidFill>
                  <a:srgbClr val="5757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podrá exigirse justificación de interés determinado o requisitos adicionales. 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0F07CF28-1F4A-3E43-9BA5-DDF74D5AC508}"/>
              </a:ext>
            </a:extLst>
          </p:cNvPr>
          <p:cNvSpPr txBox="1"/>
          <p:nvPr/>
        </p:nvSpPr>
        <p:spPr>
          <a:xfrm>
            <a:off x="710921" y="1458411"/>
            <a:ext cx="8731878" cy="5295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</a:pPr>
            <a:r>
              <a:rPr lang="es-MX" altLang="es-MX" sz="1900" b="1" dirty="0">
                <a:solidFill>
                  <a:srgbClr val="9775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solicitud, podrá presentarse en cualquier momento y deberá contener:</a:t>
            </a:r>
          </a:p>
          <a:p>
            <a:pPr lvl="0" eaLnBrk="0" fontAlgn="base" hangingPunct="0">
              <a:lnSpc>
                <a:spcPts val="800"/>
              </a:lnSpc>
              <a:spcBef>
                <a:spcPct val="0"/>
              </a:spcBef>
              <a:spcAft>
                <a:spcPct val="0"/>
              </a:spcAft>
            </a:pPr>
            <a:endParaRPr lang="es-MX" altLang="es-MX" dirty="0">
              <a:solidFill>
                <a:srgbClr val="97751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78317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7044685" y="6054808"/>
            <a:ext cx="475787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500" dirty="0">
                <a:solidFill>
                  <a:srgbClr val="D39022"/>
                </a:solidFill>
              </a:rPr>
              <a:t>Art. 82, Reglamento de la LPC</a:t>
            </a:r>
          </a:p>
        </p:txBody>
      </p:sp>
      <p:grpSp>
        <p:nvGrpSpPr>
          <p:cNvPr id="2" name="Agrupar 1"/>
          <p:cNvGrpSpPr/>
          <p:nvPr/>
        </p:nvGrpSpPr>
        <p:grpSpPr>
          <a:xfrm>
            <a:off x="4536609" y="2764146"/>
            <a:ext cx="6986271" cy="2246769"/>
            <a:chOff x="4467159" y="2764146"/>
            <a:chExt cx="6986271" cy="2246769"/>
          </a:xfrm>
        </p:grpSpPr>
        <p:sp>
          <p:nvSpPr>
            <p:cNvPr id="5" name="CuadroTexto 4"/>
            <p:cNvSpPr txBox="1"/>
            <p:nvPr/>
          </p:nvSpPr>
          <p:spPr>
            <a:xfrm>
              <a:off x="4925516" y="2764146"/>
              <a:ext cx="6527914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fontAlgn="base" hangingPunct="0">
                <a:lnSpc>
                  <a:spcPts val="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15E5E"/>
                </a:buClr>
              </a:pPr>
              <a:r>
                <a:rPr lang="es-MX" sz="2200" dirty="0">
                  <a:solidFill>
                    <a:srgbClr val="575756"/>
                  </a:solidFill>
                  <a:cs typeface="Arial" panose="020B0604020202020204" pitchFamily="34" charset="0"/>
                </a:rPr>
                <a:t>El objeto del recurso; </a:t>
              </a:r>
            </a:p>
            <a:p>
              <a:pPr eaLnBrk="0" fontAlgn="base" hangingPunct="0">
                <a:lnSpc>
                  <a:spcPts val="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15E5E"/>
                </a:buClr>
              </a:pPr>
              <a:r>
                <a:rPr lang="es-MX" sz="2200" dirty="0">
                  <a:solidFill>
                    <a:srgbClr val="575756"/>
                  </a:solidFill>
                  <a:cs typeface="Arial" panose="020B0604020202020204" pitchFamily="34" charset="0"/>
                </a:rPr>
                <a:t>Beneficiarios; </a:t>
              </a:r>
            </a:p>
            <a:p>
              <a:pPr eaLnBrk="0" fontAlgn="base" hangingPunct="0">
                <a:lnSpc>
                  <a:spcPts val="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15E5E"/>
                </a:buClr>
              </a:pPr>
              <a:r>
                <a:rPr lang="es-MX" sz="2200" dirty="0">
                  <a:solidFill>
                    <a:srgbClr val="575756"/>
                  </a:solidFill>
                  <a:cs typeface="Arial" panose="020B0604020202020204" pitchFamily="34" charset="0"/>
                </a:rPr>
                <a:t>Monto;</a:t>
              </a:r>
            </a:p>
            <a:p>
              <a:pPr eaLnBrk="0" fontAlgn="base" hangingPunct="0">
                <a:lnSpc>
                  <a:spcPts val="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15E5E"/>
                </a:buClr>
              </a:pPr>
              <a:r>
                <a:rPr lang="es-MX" sz="2200" dirty="0">
                  <a:solidFill>
                    <a:srgbClr val="575756"/>
                  </a:solidFill>
                  <a:cs typeface="Arial" panose="020B0604020202020204" pitchFamily="34" charset="0"/>
                </a:rPr>
                <a:t>Las fechas de inicio y conclusión, y </a:t>
              </a:r>
            </a:p>
            <a:p>
              <a:pPr eaLnBrk="0" fontAlgn="base" hangingPunct="0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15E5E"/>
                </a:buClr>
              </a:pPr>
              <a:r>
                <a:rPr lang="es-MX" sz="2200" dirty="0">
                  <a:solidFill>
                    <a:srgbClr val="575756"/>
                  </a:solidFill>
                  <a:cs typeface="Arial" panose="020B0604020202020204" pitchFamily="34" charset="0"/>
                </a:rPr>
                <a:t>La persona responsable por parte de la dependencia para atender observaciones, quejas y sugerencias. </a:t>
              </a:r>
            </a:p>
          </p:txBody>
        </p:sp>
        <p:sp>
          <p:nvSpPr>
            <p:cNvPr id="6" name="CuadroTexto 5"/>
            <p:cNvSpPr txBox="1"/>
            <p:nvPr/>
          </p:nvSpPr>
          <p:spPr>
            <a:xfrm>
              <a:off x="4467159" y="2812698"/>
              <a:ext cx="5442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ts val="2400"/>
                </a:lnSpc>
                <a:buClr>
                  <a:srgbClr val="B84849"/>
                </a:buClr>
              </a:pPr>
              <a:r>
                <a:rPr lang="es-MX" sz="2200" b="1" dirty="0">
                  <a:solidFill>
                    <a:srgbClr val="EAB32E"/>
                  </a:solidFill>
                </a:rPr>
                <a:t>I.</a:t>
              </a:r>
            </a:p>
          </p:txBody>
        </p:sp>
        <p:sp>
          <p:nvSpPr>
            <p:cNvPr id="7" name="CuadroTexto 6"/>
            <p:cNvSpPr txBox="1"/>
            <p:nvPr/>
          </p:nvSpPr>
          <p:spPr>
            <a:xfrm>
              <a:off x="4467159" y="3185072"/>
              <a:ext cx="5442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ts val="2400"/>
                </a:lnSpc>
                <a:buClr>
                  <a:srgbClr val="B84849"/>
                </a:buClr>
              </a:pPr>
              <a:r>
                <a:rPr lang="es-MX" sz="2200" b="1">
                  <a:solidFill>
                    <a:srgbClr val="EAB32E"/>
                  </a:solidFill>
                </a:rPr>
                <a:t>II.</a:t>
              </a:r>
              <a:endParaRPr lang="es-MX" sz="2200" b="1" dirty="0">
                <a:solidFill>
                  <a:srgbClr val="EAB32E"/>
                </a:solidFill>
              </a:endParaRPr>
            </a:p>
          </p:txBody>
        </p:sp>
        <p:sp>
          <p:nvSpPr>
            <p:cNvPr id="8" name="CuadroTexto 7"/>
            <p:cNvSpPr txBox="1"/>
            <p:nvPr/>
          </p:nvSpPr>
          <p:spPr>
            <a:xfrm>
              <a:off x="4467159" y="3557792"/>
              <a:ext cx="5442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ts val="2400"/>
                </a:lnSpc>
                <a:buClr>
                  <a:srgbClr val="B84849"/>
                </a:buClr>
              </a:pPr>
              <a:r>
                <a:rPr lang="es-MX" sz="2200" b="1" dirty="0">
                  <a:solidFill>
                    <a:srgbClr val="EAB32E"/>
                  </a:solidFill>
                </a:rPr>
                <a:t>III.</a:t>
              </a:r>
            </a:p>
          </p:txBody>
        </p:sp>
        <p:sp>
          <p:nvSpPr>
            <p:cNvPr id="9" name="CuadroTexto 8"/>
            <p:cNvSpPr txBox="1"/>
            <p:nvPr/>
          </p:nvSpPr>
          <p:spPr>
            <a:xfrm>
              <a:off x="4467159" y="3944110"/>
              <a:ext cx="5442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ts val="2400"/>
                </a:lnSpc>
                <a:buClr>
                  <a:srgbClr val="B84849"/>
                </a:buClr>
              </a:pPr>
              <a:r>
                <a:rPr lang="es-MX" sz="2200" b="1">
                  <a:solidFill>
                    <a:srgbClr val="EAB32E"/>
                  </a:solidFill>
                </a:rPr>
                <a:t>IV.</a:t>
              </a:r>
              <a:endParaRPr lang="es-MX" sz="2200" b="1" dirty="0">
                <a:solidFill>
                  <a:srgbClr val="EAB32E"/>
                </a:solidFill>
              </a:endParaRPr>
            </a:p>
          </p:txBody>
        </p:sp>
        <p:sp>
          <p:nvSpPr>
            <p:cNvPr id="10" name="CuadroTexto 9"/>
            <p:cNvSpPr txBox="1"/>
            <p:nvPr/>
          </p:nvSpPr>
          <p:spPr>
            <a:xfrm>
              <a:off x="4467159" y="4266118"/>
              <a:ext cx="5442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ts val="2400"/>
                </a:lnSpc>
                <a:buClr>
                  <a:srgbClr val="B84849"/>
                </a:buClr>
              </a:pPr>
              <a:r>
                <a:rPr lang="es-MX" sz="2200" b="1">
                  <a:solidFill>
                    <a:srgbClr val="EAB32E"/>
                  </a:solidFill>
                </a:rPr>
                <a:t>V</a:t>
              </a:r>
              <a:r>
                <a:rPr lang="es-MX" sz="2200" b="1" dirty="0">
                  <a:solidFill>
                    <a:srgbClr val="EAB32E"/>
                  </a:solidFill>
                </a:rPr>
                <a:t>.</a:t>
              </a:r>
            </a:p>
          </p:txBody>
        </p:sp>
      </p:grpSp>
      <p:grpSp>
        <p:nvGrpSpPr>
          <p:cNvPr id="11" name="Agrupar 10"/>
          <p:cNvGrpSpPr/>
          <p:nvPr/>
        </p:nvGrpSpPr>
        <p:grpSpPr>
          <a:xfrm>
            <a:off x="1168656" y="873126"/>
            <a:ext cx="9861294" cy="1372364"/>
            <a:chOff x="1168656" y="873126"/>
            <a:chExt cx="9861294" cy="1372364"/>
          </a:xfrm>
        </p:grpSpPr>
        <p:sp>
          <p:nvSpPr>
            <p:cNvPr id="4" name="CuadroTexto 3"/>
            <p:cNvSpPr txBox="1"/>
            <p:nvPr/>
          </p:nvSpPr>
          <p:spPr>
            <a:xfrm>
              <a:off x="1290639" y="949299"/>
              <a:ext cx="9610724" cy="12214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ts val="2200"/>
                </a:lnSpc>
              </a:pPr>
              <a:r>
                <a:rPr lang="es-MX" sz="2100" dirty="0">
                  <a:solidFill>
                    <a:srgbClr val="575756"/>
                  </a:solidFill>
                  <a:cs typeface="Arial" panose="020B0604020202020204" pitchFamily="34" charset="0"/>
                </a:rPr>
                <a:t>Las autoridades que ejecuten fondos relacionados con programas, deberán hacerlos del conocimiento de las personas beneficiarias con una anticipación de al menos treinta días naturales previos del inicio del programa o ejercicio del fondo, así mismo indicar:</a:t>
              </a:r>
            </a:p>
          </p:txBody>
        </p:sp>
        <p:sp>
          <p:nvSpPr>
            <p:cNvPr id="12" name="Rectángulo redondeado 11"/>
            <p:cNvSpPr/>
            <p:nvPr/>
          </p:nvSpPr>
          <p:spPr>
            <a:xfrm>
              <a:off x="1168656" y="873126"/>
              <a:ext cx="9861294" cy="1372364"/>
            </a:xfrm>
            <a:prstGeom prst="roundRect">
              <a:avLst>
                <a:gd name="adj" fmla="val 8921"/>
              </a:avLst>
            </a:prstGeom>
            <a:noFill/>
            <a:ln w="38100">
              <a:solidFill>
                <a:srgbClr val="EDB8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pic>
        <p:nvPicPr>
          <p:cNvPr id="16" name="Imagen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106" y="2962653"/>
            <a:ext cx="3245856" cy="2084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22434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7056260" y="6039419"/>
            <a:ext cx="475787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500" dirty="0">
                <a:solidFill>
                  <a:srgbClr val="D39022"/>
                </a:solidFill>
              </a:rPr>
              <a:t>Art. 82, Reglamento de la LPC</a:t>
            </a:r>
          </a:p>
        </p:txBody>
      </p:sp>
      <p:grpSp>
        <p:nvGrpSpPr>
          <p:cNvPr id="4" name="Agrupar 3"/>
          <p:cNvGrpSpPr/>
          <p:nvPr/>
        </p:nvGrpSpPr>
        <p:grpSpPr>
          <a:xfrm>
            <a:off x="1259578" y="1263075"/>
            <a:ext cx="9692854" cy="3880148"/>
            <a:chOff x="1155404" y="1205200"/>
            <a:chExt cx="9692854" cy="3880148"/>
          </a:xfrm>
        </p:grpSpPr>
        <p:sp>
          <p:nvSpPr>
            <p:cNvPr id="2" name="Marcador de contenido 2">
              <a:extLst>
                <a:ext uri="{FF2B5EF4-FFF2-40B4-BE49-F238E27FC236}">
                  <a16:creationId xmlns:a16="http://schemas.microsoft.com/office/drawing/2014/main" id="{8AA39389-E1C6-4EC1-8127-555DDD3CF020}"/>
                </a:ext>
              </a:extLst>
            </p:cNvPr>
            <p:cNvSpPr txBox="1">
              <a:spLocks/>
            </p:cNvSpPr>
            <p:nvPr/>
          </p:nvSpPr>
          <p:spPr>
            <a:xfrm>
              <a:off x="1373722" y="1205200"/>
              <a:ext cx="9474536" cy="3880148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lIns="91440" tIns="45720" rIns="91440" bIns="45720" rtlCol="0" anchor="t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 eaLnBrk="0" fontAlgn="base" hangingPunct="0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MX" sz="2200" dirty="0">
                  <a:solidFill>
                    <a:srgbClr val="575756"/>
                  </a:solidFill>
                  <a:cs typeface="Arial" panose="020B0604020202020204" pitchFamily="34" charset="0"/>
                </a:rPr>
                <a:t>La difusión se hará a través de la página web oficial, así como mediante la colocación de avisos en el lugar de ejecución y en un perímetro que permita a las personas beneficiarias tener conocimiento. </a:t>
              </a:r>
            </a:p>
            <a:p>
              <a:pPr algn="just" eaLnBrk="0" fontAlgn="base" hangingPunct="0">
                <a:lnSpc>
                  <a:spcPts val="1000"/>
                </a:lnSpc>
                <a:spcBef>
                  <a:spcPct val="0"/>
                </a:spcBef>
                <a:spcAft>
                  <a:spcPct val="0"/>
                </a:spcAft>
              </a:pPr>
              <a:endParaRPr lang="es-MX" sz="2200" dirty="0">
                <a:solidFill>
                  <a:srgbClr val="575756"/>
                </a:solidFill>
                <a:cs typeface="Arial" panose="020B0604020202020204" pitchFamily="34" charset="0"/>
              </a:endParaRPr>
            </a:p>
            <a:p>
              <a:pPr algn="just" eaLnBrk="0" fontAlgn="base" hangingPunct="0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MX" sz="2200" dirty="0">
                  <a:solidFill>
                    <a:srgbClr val="575756"/>
                  </a:solidFill>
                  <a:cs typeface="Arial"/>
                </a:rPr>
                <a:t>Las autoridades deberán hacer públicas todas las determinaciones que tomen en torno a este instrumento de participación, en sus instalaciones, debiendo colocarlas en un lugar visible y de fácil acceso, del lugar en que se encuentren ubicadas, así como en su portal de internet oficial y cuentas oficiales de redes sociales si las tuviera. </a:t>
              </a:r>
              <a:endParaRPr lang="es-MX" sz="2200" dirty="0">
                <a:solidFill>
                  <a:srgbClr val="575756"/>
                </a:solidFill>
                <a:cs typeface="Arial" panose="020B0604020202020204" pitchFamily="34" charset="0"/>
              </a:endParaRPr>
            </a:p>
            <a:p>
              <a:pPr algn="just" eaLnBrk="0" fontAlgn="base" hangingPunct="0">
                <a:lnSpc>
                  <a:spcPts val="1000"/>
                </a:lnSpc>
                <a:spcBef>
                  <a:spcPct val="0"/>
                </a:spcBef>
                <a:spcAft>
                  <a:spcPct val="0"/>
                </a:spcAft>
              </a:pPr>
              <a:endParaRPr lang="es-MX" sz="2200" dirty="0">
                <a:solidFill>
                  <a:srgbClr val="575756"/>
                </a:solidFill>
                <a:cs typeface="Arial" panose="020B0604020202020204" pitchFamily="34" charset="0"/>
              </a:endParaRPr>
            </a:p>
            <a:p>
              <a:pPr algn="just" eaLnBrk="0" fontAlgn="base" hangingPunct="0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MX" sz="2200" dirty="0">
                  <a:solidFill>
                    <a:srgbClr val="575756"/>
                  </a:solidFill>
                  <a:cs typeface="Arial" panose="020B0604020202020204" pitchFamily="34" charset="0"/>
                </a:rPr>
                <a:t>La fijación y publicación de estas determinaciones se realizará a primera hora hábil del día siguiente al de la fecha en que se emita. </a:t>
              </a:r>
            </a:p>
            <a:p>
              <a:pPr algn="just" eaLnBrk="0" fontAlgn="base" hangingPunct="0">
                <a:lnSpc>
                  <a:spcPts val="1000"/>
                </a:lnSpc>
                <a:spcBef>
                  <a:spcPct val="0"/>
                </a:spcBef>
                <a:spcAft>
                  <a:spcPct val="0"/>
                </a:spcAft>
              </a:pPr>
              <a:endParaRPr lang="es-MX" sz="2200" dirty="0">
                <a:solidFill>
                  <a:srgbClr val="575756"/>
                </a:solidFill>
                <a:cs typeface="Arial" panose="020B0604020202020204" pitchFamily="34" charset="0"/>
              </a:endParaRPr>
            </a:p>
            <a:p>
              <a:pPr algn="just" eaLnBrk="0" fontAlgn="base" hangingPunct="0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MX" sz="2200" dirty="0">
                  <a:solidFill>
                    <a:srgbClr val="575756"/>
                  </a:solidFill>
                  <a:cs typeface="Arial" panose="020B0604020202020204" pitchFamily="34" charset="0"/>
                </a:rPr>
                <a:t>Los instrumentos de participación ciudadana constituyen una obligación de transparencia y deberán publicarse en la plataforma respectiva.</a:t>
              </a:r>
            </a:p>
          </p:txBody>
        </p:sp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404" y="1271300"/>
              <a:ext cx="224604" cy="224604"/>
            </a:xfrm>
            <a:prstGeom prst="rect">
              <a:avLst/>
            </a:prstGeom>
          </p:spPr>
        </p:pic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404" y="2300000"/>
              <a:ext cx="224604" cy="224604"/>
            </a:xfrm>
            <a:prstGeom prst="rect">
              <a:avLst/>
            </a:prstGeom>
          </p:spPr>
        </p:pic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404" y="3959636"/>
              <a:ext cx="224604" cy="224604"/>
            </a:xfrm>
            <a:prstGeom prst="rect">
              <a:avLst/>
            </a:prstGeom>
          </p:spPr>
        </p:pic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404" y="4695728"/>
              <a:ext cx="224604" cy="2246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286920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B6DC06B843E7A4AB8897DB027741A77" ma:contentTypeVersion="12" ma:contentTypeDescription="Crear nuevo documento." ma:contentTypeScope="" ma:versionID="9c8e9e0b93a0820a97fd35cc4f75ee73">
  <xsd:schema xmlns:xsd="http://www.w3.org/2001/XMLSchema" xmlns:xs="http://www.w3.org/2001/XMLSchema" xmlns:p="http://schemas.microsoft.com/office/2006/metadata/properties" xmlns:ns2="d94eee30-2451-49be-a996-92a27f6a2e89" xmlns:ns3="bc7938c3-7aea-44d1-84f7-bfbe73a548fb" targetNamespace="http://schemas.microsoft.com/office/2006/metadata/properties" ma:root="true" ma:fieldsID="c3ceae8fb7d71dac7fd305632d586cdc" ns2:_="" ns3:_="">
    <xsd:import namespace="d94eee30-2451-49be-a996-92a27f6a2e89"/>
    <xsd:import namespace="bc7938c3-7aea-44d1-84f7-bfbe73a548fb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4eee30-2451-49be-a996-92a27f6a2e89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  <xsd:element name="_dlc_DocIdUrl" ma:index="9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7938c3-7aea-44d1-84f7-bfbe73a548f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d94eee30-2451-49be-a996-92a27f6a2e89">7QDC35W4DDSW-919843043-1616</_dlc_DocId>
    <_dlc_DocIdUrl xmlns="d94eee30-2451-49be-a996-92a27f6a2e89">
      <Url>https://ieechihuahuaorgmx.sharepoint.com/sites/CapacitacionEC/_layouts/15/DocIdRedir.aspx?ID=7QDC35W4DDSW-919843043-1616</Url>
      <Description>7QDC35W4DDSW-919843043-1616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CE47959-CDCC-4020-8578-B8B6709BC573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92DFF87E-448D-4D79-95DB-015803FBEF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94eee30-2451-49be-a996-92a27f6a2e89"/>
    <ds:schemaRef ds:uri="bc7938c3-7aea-44d1-84f7-bfbe73a548f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A0C5D86-78B1-4DF5-AEB9-D63D6E4B849F}">
  <ds:schemaRefs>
    <ds:schemaRef ds:uri="http://schemas.microsoft.com/office/2006/metadata/properties"/>
    <ds:schemaRef ds:uri="http://schemas.microsoft.com/office/infopath/2007/PartnerControls"/>
    <ds:schemaRef ds:uri="d94eee30-2451-49be-a996-92a27f6a2e89"/>
  </ds:schemaRefs>
</ds:datastoreItem>
</file>

<file path=customXml/itemProps4.xml><?xml version="1.0" encoding="utf-8"?>
<ds:datastoreItem xmlns:ds="http://schemas.openxmlformats.org/officeDocument/2006/customXml" ds:itemID="{BEB3CD8A-9158-4674-8845-89CB9CDBB4E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1403</TotalTime>
  <Words>1129</Words>
  <Application>Microsoft Office PowerPoint</Application>
  <PresentationFormat>Panorámica</PresentationFormat>
  <Paragraphs>88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Helvetica Neue Medium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Virginia Lariza Leos Vega</dc:creator>
  <cp:lastModifiedBy>Marcela Oropesa Martínez</cp:lastModifiedBy>
  <cp:revision>83</cp:revision>
  <dcterms:created xsi:type="dcterms:W3CDTF">2022-02-24T18:51:09Z</dcterms:created>
  <dcterms:modified xsi:type="dcterms:W3CDTF">2022-06-09T20:36:23Z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0x0101008B6DC06B843E7A4AB8897DB027741A77</vt:lpwstr>
  </property>
  <property fmtid="{D5CDD505-2E9C-101B-9397-08002B2CF9AE}" pid="3" name="_dlc_DocIdItemGuid">
    <vt:lpwstr>196da7b0-4bbf-4d69-a6fd-8c3378bd9d54</vt:lpwstr>
  </property>
</Properties>
</file>