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358" r:id="rId6"/>
    <p:sldId id="359" r:id="rId7"/>
    <p:sldId id="419" r:id="rId8"/>
    <p:sldId id="361" r:id="rId9"/>
    <p:sldId id="362" r:id="rId10"/>
    <p:sldId id="363" r:id="rId11"/>
    <p:sldId id="364" r:id="rId12"/>
    <p:sldId id="365" r:id="rId13"/>
    <p:sldId id="366" r:id="rId14"/>
    <p:sldId id="367" r:id="rId15"/>
    <p:sldId id="368" r:id="rId16"/>
    <p:sldId id="369" r:id="rId17"/>
    <p:sldId id="3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550" userDrawn="1">
          <p15:clr>
            <a:srgbClr val="A4A3A4"/>
          </p15:clr>
        </p15:guide>
        <p15:guide id="4" pos="302" userDrawn="1">
          <p15:clr>
            <a:srgbClr val="A4A3A4"/>
          </p15:clr>
        </p15:guide>
        <p15:guide id="5" pos="7378" userDrawn="1">
          <p15:clr>
            <a:srgbClr val="A4A3A4"/>
          </p15:clr>
        </p15:guide>
        <p15:guide id="6"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51A"/>
    <a:srgbClr val="EDB831"/>
    <a:srgbClr val="CF9023"/>
    <a:srgbClr val="8869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828F9-F15B-2B24-7466-EF292180DB84}" v="45" dt="2022-03-14T17:51:38.355"/>
    <p1510:client id="{CF598652-F624-61EC-D7E7-3F4EB5A03A64}" v="55" dt="2022-05-06T19:23:45.630"/>
    <p1510:client id="{DF873B2A-BD35-783D-C275-930FF0C03577}" v="47" dt="2022-03-11T20:05:01.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autoAdjust="0"/>
    <p:restoredTop sz="94660"/>
  </p:normalViewPr>
  <p:slideViewPr>
    <p:cSldViewPr snapToGrid="0">
      <p:cViewPr varScale="1">
        <p:scale>
          <a:sx n="90" d="100"/>
          <a:sy n="90" d="100"/>
        </p:scale>
        <p:origin x="714" y="108"/>
      </p:cViewPr>
      <p:guideLst>
        <p:guide pos="3840"/>
        <p:guide orient="horz" pos="2160"/>
        <p:guide orient="horz" pos="550"/>
        <p:guide pos="302"/>
        <p:guide pos="7378"/>
        <p:guide orient="horz" pos="3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656BA-28CA-488F-AF05-0546EF835324}" type="datetimeFigureOut">
              <a:rPr lang="en-US" smtClean="0"/>
              <a:t>6/9/2022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7D575-C1E9-49C3-8DCF-20202F136B40}" type="slidenum">
              <a:rPr lang="en-US" smtClean="0"/>
              <a:t>‹Nº›</a:t>
            </a:fld>
            <a:endParaRPr lang="en-US"/>
          </a:p>
        </p:txBody>
      </p:sp>
    </p:spTree>
    <p:extLst>
      <p:ext uri="{BB962C8B-B14F-4D97-AF65-F5344CB8AC3E}">
        <p14:creationId xmlns:p14="http://schemas.microsoft.com/office/powerpoint/2010/main" val="142491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EF6F2-B474-4484-8488-FF67BF8FE2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51919BB8-8AB1-42D7-BECA-CE8146CF5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CF68F9C1-5FC5-4914-9580-A4F796C7E689}"/>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5" name="Marcador de pie de página 4">
            <a:extLst>
              <a:ext uri="{FF2B5EF4-FFF2-40B4-BE49-F238E27FC236}">
                <a16:creationId xmlns:a16="http://schemas.microsoft.com/office/drawing/2014/main" id="{3DB8002D-61E2-4800-8A05-482F4B2539B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D253B64-E87E-40C7-8DB1-839ACF53CE56}"/>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383556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F40EB-47E5-4268-A52A-556D241DB00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4B9FDEA-7BBB-4F0B-8E7E-86CF762DD2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97C8854-367A-4361-A7E2-794171AAEC9B}"/>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5" name="Marcador de pie de página 4">
            <a:extLst>
              <a:ext uri="{FF2B5EF4-FFF2-40B4-BE49-F238E27FC236}">
                <a16:creationId xmlns:a16="http://schemas.microsoft.com/office/drawing/2014/main" id="{1D3CD41F-87F8-4374-B0BB-AF0645DC5DF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FE1D301-E679-4EC1-9780-B492FD2CDD2D}"/>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386958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C2D71E-0D0A-4759-8F72-561FF5DCD02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8EA8035-DBA9-48BB-861F-6A01A3F0D5E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E58DBD4-4DB4-4A31-AC52-FB3CA68427AE}"/>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5" name="Marcador de pie de página 4">
            <a:extLst>
              <a:ext uri="{FF2B5EF4-FFF2-40B4-BE49-F238E27FC236}">
                <a16:creationId xmlns:a16="http://schemas.microsoft.com/office/drawing/2014/main" id="{F3941007-CCAD-4BF6-9661-4722D2A980A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0716A80-38C7-44A4-ACE7-D7F1C5208CBD}"/>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177952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80683-E808-4603-92E2-F6FD1D89F91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95CF00D-B1D6-4101-B738-B350AD8BD32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BD39A9D-BDFB-4F9A-A512-55FF5B8D1C80}"/>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5" name="Marcador de pie de página 4">
            <a:extLst>
              <a:ext uri="{FF2B5EF4-FFF2-40B4-BE49-F238E27FC236}">
                <a16:creationId xmlns:a16="http://schemas.microsoft.com/office/drawing/2014/main" id="{6B83E7AD-6E7E-417A-8843-A34A37CA28D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43D1026-6F5D-4156-A577-FC5ABD055D18}"/>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225513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4A4-43D3-4A0B-B47E-8E5D1FA9BB5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DE84D2-0574-42E4-94CF-363CCBC7C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38C2DD-8DE4-4241-BC09-6630AD4D90EB}"/>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5" name="Marcador de pie de página 4">
            <a:extLst>
              <a:ext uri="{FF2B5EF4-FFF2-40B4-BE49-F238E27FC236}">
                <a16:creationId xmlns:a16="http://schemas.microsoft.com/office/drawing/2014/main" id="{9A86BE00-59BF-4D1C-87CC-ED6D71F080F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AA79E91-F0C4-496E-9094-71B3FB08C5FA}"/>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85486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99D6C-4715-4C7C-B139-61F9191C2A2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E0DC167-C4C0-4EA0-B55D-333806249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11C1D33-51F0-4D8C-8C95-6C4B9A6A79C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DD6A1ED5-F620-4F83-A701-09EF2A917512}"/>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6" name="Marcador de pie de página 5">
            <a:extLst>
              <a:ext uri="{FF2B5EF4-FFF2-40B4-BE49-F238E27FC236}">
                <a16:creationId xmlns:a16="http://schemas.microsoft.com/office/drawing/2014/main" id="{B9D48BEE-DEA9-464F-9886-EDDB1E679DE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D56BC2C-90A8-4406-9C73-AE1B7F0D9696}"/>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174816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BE35F-C1B5-4CEC-88CE-3B8D629D3B2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26DC174-A0A9-49A5-8BD5-5E829DEC4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4DBC51B-BFAD-4E89-AC60-1C923E9977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5CC90D5-8F0A-4E7F-AA98-D7826F298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706195-2DE2-486F-8FF6-FD978062E6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5ACCCAB6-08EC-4456-914B-2E24FBA356E4}"/>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8" name="Marcador de pie de página 7">
            <a:extLst>
              <a:ext uri="{FF2B5EF4-FFF2-40B4-BE49-F238E27FC236}">
                <a16:creationId xmlns:a16="http://schemas.microsoft.com/office/drawing/2014/main" id="{085F920E-B48D-4939-A275-3F56125809AA}"/>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8D56CEE-53DD-4987-8E7D-67067462390F}"/>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360744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C2AB6-31B1-454F-B7E3-24FA27BF090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FE0F0A7-12A5-4C6D-8177-A04274C53698}"/>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4" name="Marcador de pie de página 3">
            <a:extLst>
              <a:ext uri="{FF2B5EF4-FFF2-40B4-BE49-F238E27FC236}">
                <a16:creationId xmlns:a16="http://schemas.microsoft.com/office/drawing/2014/main" id="{FDB5BC37-4D93-4815-8A74-7666B5E4D26B}"/>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16F89E1-CEB5-4BA7-A963-494719A6CD75}"/>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400884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6893CB-A715-42F3-B4F4-03295A91E4C1}"/>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3" name="Marcador de pie de página 2">
            <a:extLst>
              <a:ext uri="{FF2B5EF4-FFF2-40B4-BE49-F238E27FC236}">
                <a16:creationId xmlns:a16="http://schemas.microsoft.com/office/drawing/2014/main" id="{8899717E-CF2A-4C56-938C-2B43840D03F5}"/>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AD36FDC3-F246-4EC6-B64E-EEE875C4907A}"/>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332106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387DC-3C8A-4153-AF0D-3C8584C4A8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714FAF6-F90F-4B02-8A87-CCB09B262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2356F079-0EEF-436C-BB4E-3CA21D86C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BEAADE-10E6-4EDA-9287-0EB51964B57A}"/>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6" name="Marcador de pie de página 5">
            <a:extLst>
              <a:ext uri="{FF2B5EF4-FFF2-40B4-BE49-F238E27FC236}">
                <a16:creationId xmlns:a16="http://schemas.microsoft.com/office/drawing/2014/main" id="{23517986-52BA-4625-97A6-093CC7EA22F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EC55BC15-E851-43BE-84EB-602EBA11B07C}"/>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341055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7CDE0-D557-4DE8-A4B9-BB2B10D485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58619B7-14B8-43E9-BE90-7A98C7E05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B81906F4-6FD9-41E6-84A4-0B0B911DE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7CA1B0-C258-4A02-A337-9E7DE8E710AC}"/>
              </a:ext>
            </a:extLst>
          </p:cNvPr>
          <p:cNvSpPr>
            <a:spLocks noGrp="1"/>
          </p:cNvSpPr>
          <p:nvPr>
            <p:ph type="dt" sz="half" idx="10"/>
          </p:nvPr>
        </p:nvSpPr>
        <p:spPr/>
        <p:txBody>
          <a:bodyPr/>
          <a:lstStyle/>
          <a:p>
            <a:fld id="{762213E3-C4B7-4FE8-9C66-D807AA5F4D93}" type="datetimeFigureOut">
              <a:rPr lang="en-US" smtClean="0"/>
              <a:t>6/9/2022</a:t>
            </a:fld>
            <a:endParaRPr lang="en-US"/>
          </a:p>
        </p:txBody>
      </p:sp>
      <p:sp>
        <p:nvSpPr>
          <p:cNvPr id="6" name="Marcador de pie de página 5">
            <a:extLst>
              <a:ext uri="{FF2B5EF4-FFF2-40B4-BE49-F238E27FC236}">
                <a16:creationId xmlns:a16="http://schemas.microsoft.com/office/drawing/2014/main" id="{D57FBF68-89A7-43D8-B2E4-3BCA7B490CD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04B3DDB-5D1A-448F-A44F-ED862D194848}"/>
              </a:ext>
            </a:extLst>
          </p:cNvPr>
          <p:cNvSpPr>
            <a:spLocks noGrp="1"/>
          </p:cNvSpPr>
          <p:nvPr>
            <p:ph type="sldNum" sz="quarter" idx="12"/>
          </p:nvPr>
        </p:nvSpPr>
        <p:spPr/>
        <p:txBody>
          <a:bodyPr/>
          <a:lstStyle/>
          <a:p>
            <a:fld id="{5F216BF7-BDAD-4A6E-A7B7-A6B0A2659B48}" type="slidenum">
              <a:rPr lang="en-US" smtClean="0"/>
              <a:t>‹Nº›</a:t>
            </a:fld>
            <a:endParaRPr lang="en-US"/>
          </a:p>
        </p:txBody>
      </p:sp>
    </p:spTree>
    <p:extLst>
      <p:ext uri="{BB962C8B-B14F-4D97-AF65-F5344CB8AC3E}">
        <p14:creationId xmlns:p14="http://schemas.microsoft.com/office/powerpoint/2010/main" val="399255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6F942E-B522-45C2-BE58-8578E87A8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8706F90-7835-44BD-BC50-4DF447D34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11AA9DD-E82A-44AD-B3E1-8F2B13996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213E3-C4B7-4FE8-9C66-D807AA5F4D93}" type="datetimeFigureOut">
              <a:rPr lang="en-US" smtClean="0"/>
              <a:t>6/9/2022</a:t>
            </a:fld>
            <a:endParaRPr lang="en-US"/>
          </a:p>
        </p:txBody>
      </p:sp>
      <p:sp>
        <p:nvSpPr>
          <p:cNvPr id="5" name="Marcador de pie de página 4">
            <a:extLst>
              <a:ext uri="{FF2B5EF4-FFF2-40B4-BE49-F238E27FC236}">
                <a16:creationId xmlns:a16="http://schemas.microsoft.com/office/drawing/2014/main" id="{3EF4102C-83E0-4200-90C6-F53D737CD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601139F9-4640-4246-BF7A-F9C988FF7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16BF7-BDAD-4A6E-A7B7-A6B0A2659B48}" type="slidenum">
              <a:rPr lang="en-US" smtClean="0"/>
              <a:t>‹Nº›</a:t>
            </a:fld>
            <a:endParaRPr lang="en-US"/>
          </a:p>
        </p:txBody>
      </p:sp>
    </p:spTree>
    <p:extLst>
      <p:ext uri="{BB962C8B-B14F-4D97-AF65-F5344CB8AC3E}">
        <p14:creationId xmlns:p14="http://schemas.microsoft.com/office/powerpoint/2010/main" val="390785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6D29E5-2E72-5748-AE83-8D5FAC7F2A08}"/>
              </a:ext>
            </a:extLst>
          </p:cNvPr>
          <p:cNvPicPr>
            <a:picLocks noChangeAspect="1"/>
          </p:cNvPicPr>
          <p:nvPr/>
        </p:nvPicPr>
        <p:blipFill>
          <a:blip r:embed="rId2">
            <a:alphaModFix amt="70000"/>
          </a:blip>
          <a:stretch>
            <a:fillRect/>
          </a:stretch>
        </p:blipFill>
        <p:spPr>
          <a:xfrm>
            <a:off x="0" y="0"/>
            <a:ext cx="12192000" cy="6357325"/>
          </a:xfrm>
          <a:prstGeom prst="rect">
            <a:avLst/>
          </a:prstGeom>
        </p:spPr>
      </p:pic>
      <p:pic>
        <p:nvPicPr>
          <p:cNvPr id="4" name="Imagen 3">
            <a:extLst>
              <a:ext uri="{FF2B5EF4-FFF2-40B4-BE49-F238E27FC236}">
                <a16:creationId xmlns:a16="http://schemas.microsoft.com/office/drawing/2014/main" id="{306DBCAF-2545-4847-AC84-A65AFEFA170B}"/>
              </a:ext>
            </a:extLst>
          </p:cNvPr>
          <p:cNvPicPr>
            <a:picLocks noChangeAspect="1"/>
          </p:cNvPicPr>
          <p:nvPr/>
        </p:nvPicPr>
        <p:blipFill>
          <a:blip r:embed="rId3"/>
          <a:stretch>
            <a:fillRect/>
          </a:stretch>
        </p:blipFill>
        <p:spPr>
          <a:xfrm>
            <a:off x="0" y="6200776"/>
            <a:ext cx="12192000" cy="671512"/>
          </a:xfrm>
          <a:prstGeom prst="rect">
            <a:avLst/>
          </a:prstGeom>
        </p:spPr>
      </p:pic>
      <p:pic>
        <p:nvPicPr>
          <p:cNvPr id="5" name="Imagen 4">
            <a:extLst>
              <a:ext uri="{FF2B5EF4-FFF2-40B4-BE49-F238E27FC236}">
                <a16:creationId xmlns:a16="http://schemas.microsoft.com/office/drawing/2014/main" id="{EE050A2A-6C52-274C-80A8-E46AED09CC3D}"/>
              </a:ext>
            </a:extLst>
          </p:cNvPr>
          <p:cNvPicPr>
            <a:picLocks noChangeAspect="1"/>
          </p:cNvPicPr>
          <p:nvPr/>
        </p:nvPicPr>
        <p:blipFill>
          <a:blip r:embed="rId4"/>
          <a:stretch>
            <a:fillRect/>
          </a:stretch>
        </p:blipFill>
        <p:spPr>
          <a:xfrm>
            <a:off x="6678928" y="1670590"/>
            <a:ext cx="4651060" cy="1817261"/>
          </a:xfrm>
          <a:prstGeom prst="rect">
            <a:avLst/>
          </a:prstGeom>
        </p:spPr>
      </p:pic>
      <p:pic>
        <p:nvPicPr>
          <p:cNvPr id="6" name="Imagen 5">
            <a:extLst>
              <a:ext uri="{FF2B5EF4-FFF2-40B4-BE49-F238E27FC236}">
                <a16:creationId xmlns:a16="http://schemas.microsoft.com/office/drawing/2014/main" id="{1EABCDBD-817E-5C41-8E57-8800C8275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032" y="1760154"/>
            <a:ext cx="4130669" cy="1583120"/>
          </a:xfrm>
          <a:prstGeom prst="rect">
            <a:avLst/>
          </a:prstGeom>
        </p:spPr>
      </p:pic>
      <p:grpSp>
        <p:nvGrpSpPr>
          <p:cNvPr id="7" name="Grupo 6">
            <a:extLst>
              <a:ext uri="{FF2B5EF4-FFF2-40B4-BE49-F238E27FC236}">
                <a16:creationId xmlns:a16="http://schemas.microsoft.com/office/drawing/2014/main" id="{D079E95B-86A6-674E-9441-1C486DD83268}"/>
              </a:ext>
            </a:extLst>
          </p:cNvPr>
          <p:cNvGrpSpPr/>
          <p:nvPr/>
        </p:nvGrpSpPr>
        <p:grpSpPr>
          <a:xfrm>
            <a:off x="-368299" y="-586979"/>
            <a:ext cx="12928598" cy="5368134"/>
            <a:chOff x="-203201" y="-538955"/>
            <a:chExt cx="12928598" cy="5368134"/>
          </a:xfrm>
        </p:grpSpPr>
        <p:pic>
          <p:nvPicPr>
            <p:cNvPr id="8" name="Imagen 7">
              <a:extLst>
                <a:ext uri="{FF2B5EF4-FFF2-40B4-BE49-F238E27FC236}">
                  <a16:creationId xmlns:a16="http://schemas.microsoft.com/office/drawing/2014/main" id="{724F4497-6ECD-324A-B3F3-16BC374E7C20}"/>
                </a:ext>
              </a:extLst>
            </p:cNvPr>
            <p:cNvPicPr>
              <a:picLocks noChangeAspect="1"/>
            </p:cNvPicPr>
            <p:nvPr/>
          </p:nvPicPr>
          <p:blipFill>
            <a:blip r:embed="rId6"/>
            <a:stretch>
              <a:fillRect/>
            </a:stretch>
          </p:blipFill>
          <p:spPr>
            <a:xfrm>
              <a:off x="-203201" y="211802"/>
              <a:ext cx="3609730" cy="1741905"/>
            </a:xfrm>
            <a:prstGeom prst="rect">
              <a:avLst/>
            </a:prstGeom>
          </p:spPr>
        </p:pic>
        <p:pic>
          <p:nvPicPr>
            <p:cNvPr id="9" name="Imagen 8">
              <a:extLst>
                <a:ext uri="{FF2B5EF4-FFF2-40B4-BE49-F238E27FC236}">
                  <a16:creationId xmlns:a16="http://schemas.microsoft.com/office/drawing/2014/main" id="{44707AB5-40AC-B048-B3B1-9E913C7603F2}"/>
                </a:ext>
              </a:extLst>
            </p:cNvPr>
            <p:cNvPicPr>
              <a:picLocks noChangeAspect="1"/>
            </p:cNvPicPr>
            <p:nvPr/>
          </p:nvPicPr>
          <p:blipFill>
            <a:blip r:embed="rId7"/>
            <a:stretch>
              <a:fillRect/>
            </a:stretch>
          </p:blipFill>
          <p:spPr>
            <a:xfrm>
              <a:off x="4733112" y="114300"/>
              <a:ext cx="2224901" cy="1201447"/>
            </a:xfrm>
            <a:prstGeom prst="rect">
              <a:avLst/>
            </a:prstGeom>
          </p:spPr>
        </p:pic>
        <p:pic>
          <p:nvPicPr>
            <p:cNvPr id="10" name="Imagen 9">
              <a:extLst>
                <a:ext uri="{FF2B5EF4-FFF2-40B4-BE49-F238E27FC236}">
                  <a16:creationId xmlns:a16="http://schemas.microsoft.com/office/drawing/2014/main" id="{1246D698-94A5-2D46-8DD3-080C06AA1C11}"/>
                </a:ext>
              </a:extLst>
            </p:cNvPr>
            <p:cNvPicPr>
              <a:picLocks noChangeAspect="1"/>
            </p:cNvPicPr>
            <p:nvPr/>
          </p:nvPicPr>
          <p:blipFill>
            <a:blip r:embed="rId8"/>
            <a:stretch>
              <a:fillRect/>
            </a:stretch>
          </p:blipFill>
          <p:spPr>
            <a:xfrm>
              <a:off x="8361849" y="-538955"/>
              <a:ext cx="4363548" cy="1843087"/>
            </a:xfrm>
            <a:prstGeom prst="rect">
              <a:avLst/>
            </a:prstGeom>
          </p:spPr>
        </p:pic>
        <p:pic>
          <p:nvPicPr>
            <p:cNvPr id="11" name="Imagen 10">
              <a:extLst>
                <a:ext uri="{FF2B5EF4-FFF2-40B4-BE49-F238E27FC236}">
                  <a16:creationId xmlns:a16="http://schemas.microsoft.com/office/drawing/2014/main" id="{6F750AED-271C-4641-8351-C4CC2E7288CB}"/>
                </a:ext>
              </a:extLst>
            </p:cNvPr>
            <p:cNvPicPr>
              <a:picLocks noChangeAspect="1"/>
            </p:cNvPicPr>
            <p:nvPr/>
          </p:nvPicPr>
          <p:blipFill>
            <a:blip r:embed="rId9"/>
            <a:stretch>
              <a:fillRect/>
            </a:stretch>
          </p:blipFill>
          <p:spPr>
            <a:xfrm>
              <a:off x="-166681" y="2349495"/>
              <a:ext cx="3463518" cy="1714499"/>
            </a:xfrm>
            <a:prstGeom prst="rect">
              <a:avLst/>
            </a:prstGeom>
          </p:spPr>
        </p:pic>
        <p:pic>
          <p:nvPicPr>
            <p:cNvPr id="12" name="Imagen 11">
              <a:extLst>
                <a:ext uri="{FF2B5EF4-FFF2-40B4-BE49-F238E27FC236}">
                  <a16:creationId xmlns:a16="http://schemas.microsoft.com/office/drawing/2014/main" id="{BEC92D0A-DBE2-8747-8286-CB68755570E4}"/>
                </a:ext>
              </a:extLst>
            </p:cNvPr>
            <p:cNvPicPr>
              <a:picLocks noChangeAspect="1"/>
            </p:cNvPicPr>
            <p:nvPr/>
          </p:nvPicPr>
          <p:blipFill>
            <a:blip r:embed="rId10"/>
            <a:stretch>
              <a:fillRect/>
            </a:stretch>
          </p:blipFill>
          <p:spPr>
            <a:xfrm>
              <a:off x="10012476" y="4112630"/>
              <a:ext cx="1322024" cy="636530"/>
            </a:xfrm>
            <a:prstGeom prst="rect">
              <a:avLst/>
            </a:prstGeom>
          </p:spPr>
        </p:pic>
        <p:pic>
          <p:nvPicPr>
            <p:cNvPr id="13" name="Imagen 12">
              <a:extLst>
                <a:ext uri="{FF2B5EF4-FFF2-40B4-BE49-F238E27FC236}">
                  <a16:creationId xmlns:a16="http://schemas.microsoft.com/office/drawing/2014/main" id="{78AAD3E0-D24D-E944-BA98-CE7A2EBE3269}"/>
                </a:ext>
              </a:extLst>
            </p:cNvPr>
            <p:cNvPicPr>
              <a:picLocks noChangeAspect="1"/>
            </p:cNvPicPr>
            <p:nvPr/>
          </p:nvPicPr>
          <p:blipFill>
            <a:blip r:embed="rId11"/>
            <a:stretch>
              <a:fillRect/>
            </a:stretch>
          </p:blipFill>
          <p:spPr>
            <a:xfrm>
              <a:off x="6758012" y="3828517"/>
              <a:ext cx="2446064" cy="1000662"/>
            </a:xfrm>
            <a:prstGeom prst="rect">
              <a:avLst/>
            </a:prstGeom>
          </p:spPr>
        </p:pic>
      </p:grpSp>
      <p:pic>
        <p:nvPicPr>
          <p:cNvPr id="14" name="Imagen 13">
            <a:extLst>
              <a:ext uri="{FF2B5EF4-FFF2-40B4-BE49-F238E27FC236}">
                <a16:creationId xmlns:a16="http://schemas.microsoft.com/office/drawing/2014/main" id="{EB2F1CC7-C61F-184B-B856-D603AB0A61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824" y="600075"/>
            <a:ext cx="3506971" cy="4171950"/>
          </a:xfrm>
          <a:prstGeom prst="rect">
            <a:avLst/>
          </a:prstGeom>
        </p:spPr>
      </p:pic>
      <p:grpSp>
        <p:nvGrpSpPr>
          <p:cNvPr id="15" name="Grupo 14">
            <a:extLst>
              <a:ext uri="{FF2B5EF4-FFF2-40B4-BE49-F238E27FC236}">
                <a16:creationId xmlns:a16="http://schemas.microsoft.com/office/drawing/2014/main" id="{47948D0E-614E-F84B-A4ED-E5F08456499D}"/>
              </a:ext>
            </a:extLst>
          </p:cNvPr>
          <p:cNvGrpSpPr/>
          <p:nvPr/>
        </p:nvGrpSpPr>
        <p:grpSpPr>
          <a:xfrm>
            <a:off x="6539839" y="5086073"/>
            <a:ext cx="6176037" cy="728658"/>
            <a:chOff x="6539839" y="5086073"/>
            <a:chExt cx="6176037" cy="728658"/>
          </a:xfrm>
        </p:grpSpPr>
        <p:sp>
          <p:nvSpPr>
            <p:cNvPr id="16" name="Rectángulo redondeado 15">
              <a:extLst>
                <a:ext uri="{FF2B5EF4-FFF2-40B4-BE49-F238E27FC236}">
                  <a16:creationId xmlns:a16="http://schemas.microsoft.com/office/drawing/2014/main" id="{131BBE08-A8E6-4444-9D21-826B1FB59200}"/>
                </a:ext>
              </a:extLst>
            </p:cNvPr>
            <p:cNvSpPr/>
            <p:nvPr/>
          </p:nvSpPr>
          <p:spPr>
            <a:xfrm>
              <a:off x="6539839" y="5086073"/>
              <a:ext cx="6176037" cy="728658"/>
            </a:xfrm>
            <a:prstGeom prst="roundRect">
              <a:avLst/>
            </a:prstGeom>
            <a:solidFill>
              <a:srgbClr val="886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CuadroTexto 16">
              <a:extLst>
                <a:ext uri="{FF2B5EF4-FFF2-40B4-BE49-F238E27FC236}">
                  <a16:creationId xmlns:a16="http://schemas.microsoft.com/office/drawing/2014/main" id="{62450F8E-E32F-734D-A841-5BEFACFDA1EE}"/>
                </a:ext>
              </a:extLst>
            </p:cNvPr>
            <p:cNvSpPr txBox="1"/>
            <p:nvPr/>
          </p:nvSpPr>
          <p:spPr>
            <a:xfrm>
              <a:off x="7002469" y="5273751"/>
              <a:ext cx="4843463" cy="375039"/>
            </a:xfrm>
            <a:prstGeom prst="rect">
              <a:avLst/>
            </a:prstGeom>
            <a:noFill/>
          </p:spPr>
          <p:txBody>
            <a:bodyPr wrap="square" rtlCol="0">
              <a:spAutoFit/>
            </a:bodyPr>
            <a:lstStyle/>
            <a:p>
              <a:pPr algn="ctr">
                <a:lnSpc>
                  <a:spcPts val="2200"/>
                </a:lnSpc>
              </a:pPr>
              <a:r>
                <a:rPr lang="es-MX" sz="2100" b="1" spc="40" dirty="0">
                  <a:solidFill>
                    <a:schemeClr val="bg1"/>
                  </a:solidFill>
                </a:rPr>
                <a:t>CABILDO ABIERTO</a:t>
              </a:r>
            </a:p>
          </p:txBody>
        </p:sp>
      </p:grpSp>
      <p:pic>
        <p:nvPicPr>
          <p:cNvPr id="18" name="Imagen 17">
            <a:extLst>
              <a:ext uri="{FF2B5EF4-FFF2-40B4-BE49-F238E27FC236}">
                <a16:creationId xmlns:a16="http://schemas.microsoft.com/office/drawing/2014/main" id="{449AF251-3B45-7046-A1D4-6491C4D985B7}"/>
              </a:ext>
            </a:extLst>
          </p:cNvPr>
          <p:cNvPicPr>
            <a:picLocks noChangeAspect="1"/>
          </p:cNvPicPr>
          <p:nvPr/>
        </p:nvPicPr>
        <p:blipFill>
          <a:blip r:embed="rId13"/>
          <a:stretch>
            <a:fillRect/>
          </a:stretch>
        </p:blipFill>
        <p:spPr>
          <a:xfrm>
            <a:off x="9057126" y="270567"/>
            <a:ext cx="2618937" cy="602557"/>
          </a:xfrm>
          <a:prstGeom prst="rect">
            <a:avLst/>
          </a:prstGeom>
        </p:spPr>
      </p:pic>
      <p:sp>
        <p:nvSpPr>
          <p:cNvPr id="19" name="CuadroTexto 18">
            <a:extLst>
              <a:ext uri="{FF2B5EF4-FFF2-40B4-BE49-F238E27FC236}">
                <a16:creationId xmlns:a16="http://schemas.microsoft.com/office/drawing/2014/main" id="{A202DBAC-0B96-2B45-B3CC-8C282F27F66B}"/>
              </a:ext>
            </a:extLst>
          </p:cNvPr>
          <p:cNvSpPr txBox="1"/>
          <p:nvPr/>
        </p:nvSpPr>
        <p:spPr>
          <a:xfrm>
            <a:off x="8068568" y="2786061"/>
            <a:ext cx="1830950" cy="430887"/>
          </a:xfrm>
          <a:prstGeom prst="rect">
            <a:avLst/>
          </a:prstGeom>
          <a:noFill/>
        </p:spPr>
        <p:txBody>
          <a:bodyPr wrap="none" lIns="91440" tIns="45720" rIns="91440" bIns="45720" rtlCol="0" anchor="t">
            <a:spAutoFit/>
          </a:bodyPr>
          <a:lstStyle/>
          <a:p>
            <a:r>
              <a:rPr lang="es-MX" sz="2200">
                <a:solidFill>
                  <a:schemeClr val="bg1"/>
                </a:solidFill>
                <a:latin typeface="Helvetica Neue Medium"/>
                <a:ea typeface="Helvetica Neue Medium" panose="02000503000000020004" pitchFamily="2" charset="0"/>
                <a:cs typeface="Helvetica Neue Medium" panose="02000503000000020004" pitchFamily="2" charset="0"/>
              </a:rPr>
              <a:t>CURSO #4.7</a:t>
            </a:r>
            <a:endParaRPr lang="es-MX" sz="2200" dirty="0">
              <a:solidFill>
                <a:schemeClr val="bg1"/>
              </a:solidFill>
              <a:latin typeface="Helvetica Neue Medium"/>
              <a:ea typeface="Helvetica Neue Medium" panose="02000503000000020004" pitchFamily="2" charset="0"/>
              <a:cs typeface="Helvetica Neue Medium" panose="02000503000000020004" pitchFamily="2" charset="0"/>
            </a:endParaRPr>
          </a:p>
        </p:txBody>
      </p:sp>
      <p:sp>
        <p:nvSpPr>
          <p:cNvPr id="20" name="CuadroTexto 19">
            <a:extLst>
              <a:ext uri="{FF2B5EF4-FFF2-40B4-BE49-F238E27FC236}">
                <a16:creationId xmlns:a16="http://schemas.microsoft.com/office/drawing/2014/main" id="{64FEEBC9-DD16-ED47-8813-9B091CA07BF0}"/>
              </a:ext>
            </a:extLst>
          </p:cNvPr>
          <p:cNvSpPr txBox="1"/>
          <p:nvPr/>
        </p:nvSpPr>
        <p:spPr>
          <a:xfrm>
            <a:off x="6381021" y="1543566"/>
            <a:ext cx="1589658" cy="2015936"/>
          </a:xfrm>
          <a:prstGeom prst="rect">
            <a:avLst/>
          </a:prstGeom>
          <a:noFill/>
        </p:spPr>
        <p:txBody>
          <a:bodyPr wrap="square" lIns="91440" tIns="45720" rIns="91440" bIns="45720" rtlCol="0" anchor="t">
            <a:spAutoFit/>
          </a:bodyPr>
          <a:lstStyle/>
          <a:p>
            <a:r>
              <a:rPr lang="es-MX" sz="12000" b="1" spc="-500" dirty="0">
                <a:solidFill>
                  <a:schemeClr val="bg1"/>
                </a:solidFill>
              </a:rPr>
              <a:t>II</a:t>
            </a:r>
          </a:p>
        </p:txBody>
      </p:sp>
      <p:pic>
        <p:nvPicPr>
          <p:cNvPr id="21" name="Imagen 20">
            <a:extLst>
              <a:ext uri="{FF2B5EF4-FFF2-40B4-BE49-F238E27FC236}">
                <a16:creationId xmlns:a16="http://schemas.microsoft.com/office/drawing/2014/main" id="{BFBB511A-4F27-754B-A6EA-6B9016922511}"/>
              </a:ext>
            </a:extLst>
          </p:cNvPr>
          <p:cNvPicPr>
            <a:picLocks noChangeAspect="1"/>
          </p:cNvPicPr>
          <p:nvPr/>
        </p:nvPicPr>
        <p:blipFill>
          <a:blip r:embed="rId14"/>
          <a:stretch>
            <a:fillRect/>
          </a:stretch>
        </p:blipFill>
        <p:spPr>
          <a:xfrm>
            <a:off x="398408" y="3441808"/>
            <a:ext cx="6381146" cy="3342505"/>
          </a:xfrm>
          <a:prstGeom prst="rect">
            <a:avLst/>
          </a:prstGeom>
        </p:spPr>
      </p:pic>
    </p:spTree>
    <p:extLst>
      <p:ext uri="{BB962C8B-B14F-4D97-AF65-F5344CB8AC3E}">
        <p14:creationId xmlns:p14="http://schemas.microsoft.com/office/powerpoint/2010/main" val="15297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p:tgtEl>
                                          <p:spTgt spid="15"/>
                                        </p:tgtEl>
                                        <p:attrNameLst>
                                          <p:attrName>ppt_x</p:attrName>
                                        </p:attrNameLst>
                                      </p:cBhvr>
                                      <p:tavLst>
                                        <p:tav tm="0">
                                          <p:val>
                                            <p:strVal val="#ppt_x+#ppt_w*1.125000"/>
                                          </p:val>
                                        </p:tav>
                                        <p:tav tm="100000">
                                          <p:val>
                                            <p:strVal val="#ppt_x"/>
                                          </p:val>
                                        </p:tav>
                                      </p:tavLst>
                                    </p:anim>
                                    <p:animEffect transition="in" filter="wipe(left)">
                                      <p:cBhvr>
                                        <p:cTn id="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730066" y="6050995"/>
            <a:ext cx="1494971" cy="323165"/>
          </a:xfrm>
          <a:prstGeom prst="rect">
            <a:avLst/>
          </a:prstGeom>
          <a:noFill/>
        </p:spPr>
        <p:txBody>
          <a:bodyPr wrap="square" rtlCol="0">
            <a:spAutoFit/>
          </a:bodyPr>
          <a:lstStyle/>
          <a:p>
            <a:r>
              <a:rPr lang="es-MX" sz="1500" dirty="0">
                <a:solidFill>
                  <a:srgbClr val="DA9E27"/>
                </a:solidFill>
              </a:rPr>
              <a:t>Art. 79, LPC</a:t>
            </a:r>
          </a:p>
        </p:txBody>
      </p:sp>
      <p:grpSp>
        <p:nvGrpSpPr>
          <p:cNvPr id="2" name="Agrupar 1"/>
          <p:cNvGrpSpPr/>
          <p:nvPr/>
        </p:nvGrpSpPr>
        <p:grpSpPr>
          <a:xfrm>
            <a:off x="2173868" y="1695373"/>
            <a:ext cx="7216654" cy="1872436"/>
            <a:chOff x="2162293" y="1566781"/>
            <a:chExt cx="7216654" cy="1872436"/>
          </a:xfrm>
        </p:grpSpPr>
        <p:sp>
          <p:nvSpPr>
            <p:cNvPr id="3" name="Rectángulo 2">
              <a:extLst>
                <a:ext uri="{FF2B5EF4-FFF2-40B4-BE49-F238E27FC236}">
                  <a16:creationId xmlns:a16="http://schemas.microsoft.com/office/drawing/2014/main" id="{5E02C3D8-8317-44CD-AE67-F3CADA70B6AA}"/>
                </a:ext>
              </a:extLst>
            </p:cNvPr>
            <p:cNvSpPr/>
            <p:nvPr/>
          </p:nvSpPr>
          <p:spPr>
            <a:xfrm>
              <a:off x="2497441" y="1566781"/>
              <a:ext cx="6881506" cy="1872436"/>
            </a:xfrm>
            <a:prstGeom prst="rect">
              <a:avLst/>
            </a:prstGeom>
            <a:noFill/>
            <a:ln>
              <a:noFill/>
            </a:ln>
          </p:spPr>
          <p:txBody>
            <a:bodyPr wrap="square">
              <a:spAutoFit/>
            </a:bodyPr>
            <a:lstStyle/>
            <a:p>
              <a:pPr algn="just">
                <a:lnSpc>
                  <a:spcPts val="2800"/>
                </a:lnSpc>
                <a:buClr>
                  <a:srgbClr val="C15E5E"/>
                </a:buClr>
              </a:pPr>
              <a:r>
                <a:rPr lang="es-MX" sz="2200" dirty="0">
                  <a:solidFill>
                    <a:srgbClr val="575756"/>
                  </a:solidFill>
                </a:rPr>
                <a:t>Número máximo de participantes;</a:t>
              </a:r>
            </a:p>
            <a:p>
              <a:pPr algn="just">
                <a:lnSpc>
                  <a:spcPts val="2800"/>
                </a:lnSpc>
                <a:buClr>
                  <a:srgbClr val="C15E5E"/>
                </a:buClr>
              </a:pPr>
              <a:r>
                <a:rPr lang="es-MX" sz="2200" dirty="0">
                  <a:solidFill>
                    <a:srgbClr val="575756"/>
                  </a:solidFill>
                </a:rPr>
                <a:t>Número de participaciones;</a:t>
              </a:r>
            </a:p>
            <a:p>
              <a:pPr algn="just">
                <a:lnSpc>
                  <a:spcPts val="2800"/>
                </a:lnSpc>
                <a:buClr>
                  <a:srgbClr val="C15E5E"/>
                </a:buClr>
              </a:pPr>
              <a:r>
                <a:rPr lang="es-MX" sz="2200" dirty="0">
                  <a:solidFill>
                    <a:srgbClr val="575756"/>
                  </a:solidFill>
                </a:rPr>
                <a:t>Duración de cada participación;</a:t>
              </a:r>
            </a:p>
            <a:p>
              <a:pPr algn="just">
                <a:lnSpc>
                  <a:spcPts val="2800"/>
                </a:lnSpc>
                <a:buClr>
                  <a:srgbClr val="C15E5E"/>
                </a:buClr>
              </a:pPr>
              <a:r>
                <a:rPr lang="es-MX" sz="2200" dirty="0">
                  <a:solidFill>
                    <a:srgbClr val="575756"/>
                  </a:solidFill>
                </a:rPr>
                <a:t>Orden de participaciones; y</a:t>
              </a:r>
            </a:p>
            <a:p>
              <a:pPr algn="just">
                <a:lnSpc>
                  <a:spcPts val="2800"/>
                </a:lnSpc>
                <a:buClr>
                  <a:srgbClr val="C15E5E"/>
                </a:buClr>
              </a:pPr>
              <a:r>
                <a:rPr lang="es-MX" sz="2200" dirty="0">
                  <a:solidFill>
                    <a:srgbClr val="575756"/>
                  </a:solidFill>
                </a:rPr>
                <a:t>Procedimiento para las participaciones.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3" y="1645661"/>
              <a:ext cx="268460" cy="268460"/>
            </a:xfrm>
            <a:prstGeom prst="rect">
              <a:avLst/>
            </a:prstGeom>
          </p:spPr>
        </p:pic>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3" y="2002400"/>
              <a:ext cx="268460" cy="268460"/>
            </a:xfrm>
            <a:prstGeom prst="rect">
              <a:avLst/>
            </a:prstGeom>
          </p:spPr>
        </p:pic>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3" y="2352369"/>
              <a:ext cx="268460" cy="268460"/>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3" y="2726857"/>
              <a:ext cx="268460" cy="268460"/>
            </a:xfrm>
            <a:prstGeom prst="rect">
              <a:avLst/>
            </a:prstGeom>
          </p:spPr>
        </p:pic>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3" y="3066384"/>
              <a:ext cx="268460" cy="268460"/>
            </a:xfrm>
            <a:prstGeom prst="rect">
              <a:avLst/>
            </a:prstGeom>
          </p:spPr>
        </p:pic>
      </p:grpSp>
      <p:sp>
        <p:nvSpPr>
          <p:cNvPr id="14" name="Rectángulo redondeado 13">
            <a:extLst>
              <a:ext uri="{FF2B5EF4-FFF2-40B4-BE49-F238E27FC236}">
                <a16:creationId xmlns:a16="http://schemas.microsoft.com/office/drawing/2014/main" id="{46A52DFB-F544-E84A-AA78-14CDC54F254C}"/>
              </a:ext>
            </a:extLst>
          </p:cNvPr>
          <p:cNvSpPr/>
          <p:nvPr/>
        </p:nvSpPr>
        <p:spPr>
          <a:xfrm>
            <a:off x="485192" y="858837"/>
            <a:ext cx="5437187" cy="497840"/>
          </a:xfrm>
          <a:prstGeom prst="roundRect">
            <a:avLst/>
          </a:prstGeom>
          <a:solidFill>
            <a:srgbClr val="B58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800" b="1" dirty="0">
                <a:solidFill>
                  <a:schemeClr val="bg1"/>
                </a:solidFill>
              </a:rPr>
              <a:t> El Ayuntamiento determina:</a:t>
            </a:r>
          </a:p>
        </p:txBody>
      </p:sp>
      <p:grpSp>
        <p:nvGrpSpPr>
          <p:cNvPr id="15" name="Grupo 14">
            <a:extLst>
              <a:ext uri="{FF2B5EF4-FFF2-40B4-BE49-F238E27FC236}">
                <a16:creationId xmlns:a16="http://schemas.microsoft.com/office/drawing/2014/main" id="{48612B26-E105-B74A-B94E-2F6B9834DD29}"/>
              </a:ext>
            </a:extLst>
          </p:cNvPr>
          <p:cNvGrpSpPr/>
          <p:nvPr/>
        </p:nvGrpSpPr>
        <p:grpSpPr>
          <a:xfrm>
            <a:off x="1849506" y="4101872"/>
            <a:ext cx="8494646" cy="1055916"/>
            <a:chOff x="1849506" y="4101872"/>
            <a:chExt cx="8494646" cy="1055916"/>
          </a:xfrm>
        </p:grpSpPr>
        <p:sp>
          <p:nvSpPr>
            <p:cNvPr id="16" name="CuadroTexto 15">
              <a:extLst>
                <a:ext uri="{FF2B5EF4-FFF2-40B4-BE49-F238E27FC236}">
                  <a16:creationId xmlns:a16="http://schemas.microsoft.com/office/drawing/2014/main" id="{44C7CD5E-1890-7640-A7CA-D8E6FD0D8590}"/>
                </a:ext>
              </a:extLst>
            </p:cNvPr>
            <p:cNvSpPr txBox="1"/>
            <p:nvPr/>
          </p:nvSpPr>
          <p:spPr>
            <a:xfrm>
              <a:off x="1986003" y="4182662"/>
              <a:ext cx="8232054" cy="942694"/>
            </a:xfrm>
            <a:prstGeom prst="rect">
              <a:avLst/>
            </a:prstGeom>
            <a:noFill/>
            <a:ln>
              <a:noFill/>
            </a:ln>
          </p:spPr>
          <p:txBody>
            <a:bodyPr wrap="square" rtlCol="0">
              <a:spAutoFit/>
            </a:bodyPr>
            <a:lstStyle/>
            <a:p>
              <a:pPr algn="just">
                <a:lnSpc>
                  <a:spcPts val="2200"/>
                </a:lnSpc>
              </a:pPr>
              <a:r>
                <a:rPr lang="es-MX" sz="2100" dirty="0">
                  <a:solidFill>
                    <a:srgbClr val="575756"/>
                  </a:solidFill>
                </a:rPr>
                <a:t>Publicada la convocatoria, quienes habitan en el municipio, podrán solicitar su participación mediante los procedimientos establecidos por cada municipio.</a:t>
              </a:r>
            </a:p>
          </p:txBody>
        </p:sp>
        <p:sp>
          <p:nvSpPr>
            <p:cNvPr id="17" name="Rectángulo redondeado 16">
              <a:extLst>
                <a:ext uri="{FF2B5EF4-FFF2-40B4-BE49-F238E27FC236}">
                  <a16:creationId xmlns:a16="http://schemas.microsoft.com/office/drawing/2014/main" id="{B31E2F4C-BF11-6449-AFAF-73176B87FC4B}"/>
                </a:ext>
              </a:extLst>
            </p:cNvPr>
            <p:cNvSpPr/>
            <p:nvPr/>
          </p:nvSpPr>
          <p:spPr>
            <a:xfrm>
              <a:off x="1849506" y="4101872"/>
              <a:ext cx="8494646" cy="1055916"/>
            </a:xfrm>
            <a:prstGeom prst="roundRect">
              <a:avLst>
                <a:gd name="adj" fmla="val 8921"/>
              </a:avLst>
            </a:prstGeom>
            <a:noFill/>
            <a:ln w="38100">
              <a:solidFill>
                <a:srgbClr val="CC9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774617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anim calcmode="lin" valueType="num">
                                      <p:cBhvr>
                                        <p:cTn id="16" dur="750" fill="hold"/>
                                        <p:tgtEl>
                                          <p:spTgt spid="14"/>
                                        </p:tgtEl>
                                        <p:attrNameLst>
                                          <p:attrName>ppt_x</p:attrName>
                                        </p:attrNameLst>
                                      </p:cBhvr>
                                      <p:tavLst>
                                        <p:tav tm="0">
                                          <p:val>
                                            <p:strVal val="#ppt_x"/>
                                          </p:val>
                                        </p:tav>
                                        <p:tav tm="100000">
                                          <p:val>
                                            <p:strVal val="#ppt_x"/>
                                          </p:val>
                                        </p:tav>
                                      </p:tavLst>
                                    </p:anim>
                                    <p:anim calcmode="lin" valueType="num">
                                      <p:cBhvr>
                                        <p:cTn id="17" dur="75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26551" y="6054807"/>
            <a:ext cx="5797777" cy="323165"/>
          </a:xfrm>
          <a:prstGeom prst="rect">
            <a:avLst/>
          </a:prstGeom>
          <a:noFill/>
        </p:spPr>
        <p:txBody>
          <a:bodyPr wrap="square" rtlCol="0">
            <a:spAutoFit/>
          </a:bodyPr>
          <a:lstStyle/>
          <a:p>
            <a:pPr algn="r"/>
            <a:r>
              <a:rPr lang="es-MX" sz="1500" dirty="0">
                <a:solidFill>
                  <a:srgbClr val="DA9E27"/>
                </a:solidFill>
              </a:rPr>
              <a:t>Art. 17, Código Municipal para el Estado de Chihuahua</a:t>
            </a:r>
          </a:p>
        </p:txBody>
      </p:sp>
      <p:grpSp>
        <p:nvGrpSpPr>
          <p:cNvPr id="2" name="Agrupar 1"/>
          <p:cNvGrpSpPr/>
          <p:nvPr/>
        </p:nvGrpSpPr>
        <p:grpSpPr>
          <a:xfrm>
            <a:off x="1545667" y="1487482"/>
            <a:ext cx="8891111" cy="3351072"/>
            <a:chOff x="1557242" y="1325432"/>
            <a:chExt cx="8891111" cy="3351072"/>
          </a:xfrm>
        </p:grpSpPr>
        <p:sp>
          <p:nvSpPr>
            <p:cNvPr id="3" name="Marcador de contenido 2">
              <a:extLst>
                <a:ext uri="{FF2B5EF4-FFF2-40B4-BE49-F238E27FC236}">
                  <a16:creationId xmlns:a16="http://schemas.microsoft.com/office/drawing/2014/main" id="{E5CC50A4-81CF-4E7C-B0CF-7712363C6156}"/>
                </a:ext>
              </a:extLst>
            </p:cNvPr>
            <p:cNvSpPr txBox="1">
              <a:spLocks/>
            </p:cNvSpPr>
            <p:nvPr/>
          </p:nvSpPr>
          <p:spPr>
            <a:xfrm>
              <a:off x="1795900" y="1325432"/>
              <a:ext cx="8652453" cy="3351072"/>
            </a:xfrm>
            <a:prstGeom prst="rect">
              <a:avLst/>
            </a:prstGeom>
            <a:noFill/>
          </p:spPr>
          <p:txBody>
            <a:bodyPr vert="horz" lIns="144000" tIns="144000" rIns="14400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400"/>
                </a:lnSpc>
                <a:spcBef>
                  <a:spcPts val="0"/>
                </a:spcBef>
              </a:pPr>
              <a:r>
                <a:rPr lang="es-MX" sz="2200" dirty="0">
                  <a:solidFill>
                    <a:srgbClr val="575756"/>
                  </a:solidFill>
                </a:rPr>
                <a:t>El cabildo es el órgano colegiado que constituye la autoridad política más importante del municipio.</a:t>
              </a:r>
            </a:p>
            <a:p>
              <a:pPr algn="just">
                <a:lnSpc>
                  <a:spcPts val="2000"/>
                </a:lnSpc>
                <a:spcBef>
                  <a:spcPts val="0"/>
                </a:spcBef>
              </a:pPr>
              <a:endParaRPr lang="es-MX" sz="2200" dirty="0">
                <a:solidFill>
                  <a:srgbClr val="575756"/>
                </a:solidFill>
              </a:endParaRPr>
            </a:p>
            <a:p>
              <a:pPr algn="just">
                <a:lnSpc>
                  <a:spcPts val="2400"/>
                </a:lnSpc>
                <a:spcBef>
                  <a:spcPts val="0"/>
                </a:spcBef>
              </a:pPr>
              <a:r>
                <a:rPr lang="es-MX" sz="2200" dirty="0">
                  <a:solidFill>
                    <a:srgbClr val="575756"/>
                  </a:solidFill>
                </a:rPr>
                <a:t>Se integra por la persona titular de la Presidencia Municipal, Sindicatura y las Regidurías respectivas.</a:t>
              </a:r>
            </a:p>
            <a:p>
              <a:pPr algn="just">
                <a:lnSpc>
                  <a:spcPts val="2000"/>
                </a:lnSpc>
                <a:spcBef>
                  <a:spcPts val="0"/>
                </a:spcBef>
              </a:pPr>
              <a:endParaRPr lang="es-MX" sz="2200" dirty="0">
                <a:solidFill>
                  <a:srgbClr val="575756"/>
                </a:solidFill>
              </a:endParaRPr>
            </a:p>
            <a:p>
              <a:pPr algn="just">
                <a:lnSpc>
                  <a:spcPts val="2400"/>
                </a:lnSpc>
                <a:spcBef>
                  <a:spcPts val="0"/>
                </a:spcBef>
              </a:pPr>
              <a:r>
                <a:rPr lang="es-MX" sz="2200" dirty="0">
                  <a:solidFill>
                    <a:srgbClr val="575756"/>
                  </a:solidFill>
                </a:rPr>
                <a:t>Funciona en la modalidad de </a:t>
              </a:r>
              <a:r>
                <a:rPr lang="es-MX" sz="2200" dirty="0">
                  <a:solidFill>
                    <a:srgbClr val="D39022"/>
                  </a:solidFill>
                </a:rPr>
                <a:t>“</a:t>
              </a:r>
              <a:r>
                <a:rPr lang="es-MX" sz="2200" b="1" i="1" dirty="0">
                  <a:solidFill>
                    <a:srgbClr val="DA9E27"/>
                  </a:solidFill>
                </a:rPr>
                <a:t>pleno” </a:t>
              </a:r>
              <a:r>
                <a:rPr lang="es-MX" sz="2200" dirty="0">
                  <a:solidFill>
                    <a:schemeClr val="tx1">
                      <a:lumMod val="65000"/>
                      <a:lumOff val="35000"/>
                    </a:schemeClr>
                  </a:solidFill>
                </a:rPr>
                <a:t>o</a:t>
              </a:r>
              <a:r>
                <a:rPr lang="es-MX" sz="2200" b="1" i="1" dirty="0">
                  <a:solidFill>
                    <a:srgbClr val="DA9E27"/>
                  </a:solidFill>
                </a:rPr>
                <a:t> “reunión de Cabildo</a:t>
              </a:r>
              <a:r>
                <a:rPr lang="es-MX" sz="2200" dirty="0">
                  <a:solidFill>
                    <a:srgbClr val="D39022"/>
                  </a:solidFill>
                </a:rPr>
                <a:t>”</a:t>
              </a:r>
              <a:r>
                <a:rPr lang="es-MX" sz="2200" dirty="0">
                  <a:solidFill>
                    <a:srgbClr val="575756"/>
                  </a:solidFill>
                </a:rPr>
                <a:t>.</a:t>
              </a:r>
            </a:p>
            <a:p>
              <a:pPr algn="just">
                <a:lnSpc>
                  <a:spcPts val="2000"/>
                </a:lnSpc>
                <a:spcBef>
                  <a:spcPts val="0"/>
                </a:spcBef>
              </a:pPr>
              <a:endParaRPr lang="es-MX" sz="2200" dirty="0">
                <a:solidFill>
                  <a:srgbClr val="575756"/>
                </a:solidFill>
              </a:endParaRPr>
            </a:p>
            <a:p>
              <a:pPr algn="just">
                <a:lnSpc>
                  <a:spcPts val="2400"/>
                </a:lnSpc>
                <a:spcBef>
                  <a:spcPts val="0"/>
                </a:spcBef>
              </a:pPr>
              <a:r>
                <a:rPr lang="es-MX" sz="2200" dirty="0">
                  <a:solidFill>
                    <a:srgbClr val="575756"/>
                  </a:solidFill>
                </a:rPr>
                <a:t>Analiza, delibera y vota los asuntos, con carácter de decisión o acto de gobierno, con efectos legales, políticos, administrativos y de otra índole como la social y/o la económica.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242" y="1468241"/>
              <a:ext cx="268460" cy="268460"/>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242" y="2337149"/>
              <a:ext cx="268460" cy="268460"/>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242" y="3187861"/>
              <a:ext cx="268460" cy="268460"/>
            </a:xfrm>
            <a:prstGeom prst="rect">
              <a:avLst/>
            </a:prstGeom>
          </p:spPr>
        </p:pic>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242" y="3765616"/>
              <a:ext cx="268460" cy="268460"/>
            </a:xfrm>
            <a:prstGeom prst="rect">
              <a:avLst/>
            </a:prstGeom>
          </p:spPr>
        </p:pic>
      </p:grpSp>
    </p:spTree>
    <p:extLst>
      <p:ext uri="{BB962C8B-B14F-4D97-AF65-F5344CB8AC3E}">
        <p14:creationId xmlns:p14="http://schemas.microsoft.com/office/powerpoint/2010/main" val="1746273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572003" y="2681924"/>
            <a:ext cx="6403908" cy="2183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200"/>
              </a:lnSpc>
              <a:spcBef>
                <a:spcPts val="0"/>
              </a:spcBef>
            </a:pPr>
            <a:r>
              <a:rPr lang="es-MX" sz="2100" dirty="0">
                <a:solidFill>
                  <a:srgbClr val="575756"/>
                </a:solidFill>
              </a:rPr>
              <a:t>En las sesiones del Cabildo Municipal se deciden los asuntos más importantes para el municipio.</a:t>
            </a:r>
          </a:p>
          <a:p>
            <a:pPr algn="just">
              <a:lnSpc>
                <a:spcPts val="2200"/>
              </a:lnSpc>
              <a:spcBef>
                <a:spcPts val="0"/>
              </a:spcBef>
            </a:pPr>
            <a:endParaRPr lang="es-MX" sz="2100" dirty="0">
              <a:solidFill>
                <a:srgbClr val="575756"/>
              </a:solidFill>
            </a:endParaRPr>
          </a:p>
          <a:p>
            <a:pPr algn="just">
              <a:lnSpc>
                <a:spcPts val="2200"/>
              </a:lnSpc>
              <a:spcBef>
                <a:spcPts val="0"/>
              </a:spcBef>
            </a:pPr>
            <a:r>
              <a:rPr lang="es-MX" sz="2100" dirty="0">
                <a:solidFill>
                  <a:srgbClr val="575756"/>
                </a:solidFill>
              </a:rPr>
              <a:t>La participación de las y los habitantes en el </a:t>
            </a:r>
            <a:r>
              <a:rPr lang="es-MX" sz="2100" i="1" dirty="0">
                <a:solidFill>
                  <a:srgbClr val="575756"/>
                </a:solidFill>
              </a:rPr>
              <a:t>cabildo abierto</a:t>
            </a:r>
            <a:r>
              <a:rPr lang="es-MX" sz="2100" dirty="0">
                <a:solidFill>
                  <a:srgbClr val="575756"/>
                </a:solidFill>
              </a:rPr>
              <a:t> permite decidir con participación de la población, las políticas públicas, obras y acciones que tendrán efectos para las y los habitantes del municipio. </a:t>
            </a:r>
          </a:p>
          <a:p>
            <a:pPr algn="just">
              <a:lnSpc>
                <a:spcPts val="2200"/>
              </a:lnSpc>
              <a:spcBef>
                <a:spcPts val="0"/>
              </a:spcBef>
            </a:pPr>
            <a:endParaRPr lang="es-MX" sz="2100" dirty="0">
              <a:solidFill>
                <a:srgbClr val="575756"/>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10" y="1736202"/>
            <a:ext cx="3460188" cy="3545220"/>
          </a:xfrm>
          <a:prstGeom prst="rect">
            <a:avLst/>
          </a:prstGeom>
        </p:spPr>
      </p:pic>
      <p:sp>
        <p:nvSpPr>
          <p:cNvPr id="5" name="Rectángulo redondeado 4">
            <a:extLst>
              <a:ext uri="{FF2B5EF4-FFF2-40B4-BE49-F238E27FC236}">
                <a16:creationId xmlns:a16="http://schemas.microsoft.com/office/drawing/2014/main" id="{5F47E04D-5591-CA42-B8A7-E5C64CAE5337}"/>
              </a:ext>
            </a:extLst>
          </p:cNvPr>
          <p:cNvSpPr/>
          <p:nvPr/>
        </p:nvSpPr>
        <p:spPr>
          <a:xfrm>
            <a:off x="479426" y="858837"/>
            <a:ext cx="11233150" cy="497840"/>
          </a:xfrm>
          <a:prstGeom prst="roundRect">
            <a:avLst/>
          </a:prstGeom>
          <a:solidFill>
            <a:srgbClr val="B58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a:solidFill>
                  <a:schemeClr val="bg1"/>
                </a:solidFill>
              </a:rPr>
              <a:t>Importancia del </a:t>
            </a:r>
            <a:r>
              <a:rPr lang="es-MX" sz="2800" b="1" i="1">
                <a:solidFill>
                  <a:schemeClr val="bg1"/>
                </a:solidFill>
              </a:rPr>
              <a:t>cabildo abierto</a:t>
            </a:r>
            <a:endParaRPr lang="es-MX" sz="2800" b="1" i="1" dirty="0">
              <a:solidFill>
                <a:schemeClr val="bg1"/>
              </a:solidFill>
            </a:endParaRPr>
          </a:p>
        </p:txBody>
      </p:sp>
    </p:spTree>
    <p:extLst>
      <p:ext uri="{BB962C8B-B14F-4D97-AF65-F5344CB8AC3E}">
        <p14:creationId xmlns:p14="http://schemas.microsoft.com/office/powerpoint/2010/main" val="2104623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right)">
                                      <p:cBhvr>
                                        <p:cTn id="12" dur="500"/>
                                        <p:tgtEl>
                                          <p:spTgt spid="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C099797-678E-49BE-88A8-FD769395CC79}"/>
              </a:ext>
            </a:extLst>
          </p:cNvPr>
          <p:cNvSpPr/>
          <p:nvPr/>
        </p:nvSpPr>
        <p:spPr>
          <a:xfrm>
            <a:off x="3208771" y="5112033"/>
            <a:ext cx="5804419" cy="861774"/>
          </a:xfrm>
          <a:prstGeom prst="rect">
            <a:avLst/>
          </a:prstGeom>
        </p:spPr>
        <p:txBody>
          <a:bodyPr wrap="square">
            <a:spAutoFit/>
          </a:bodyPr>
          <a:lstStyle/>
          <a:p>
            <a:pPr algn="ctr">
              <a:lnSpc>
                <a:spcPts val="2400"/>
              </a:lnSpc>
            </a:pPr>
            <a:r>
              <a:rPr lang="es-MX" sz="2200" dirty="0">
                <a:solidFill>
                  <a:schemeClr val="bg2">
                    <a:lumMod val="50000"/>
                  </a:schemeClr>
                </a:solidFill>
              </a:rPr>
              <a:t>Ingrese a la página web oficial del Instituto:</a:t>
            </a:r>
          </a:p>
          <a:p>
            <a:pPr algn="ctr">
              <a:lnSpc>
                <a:spcPct val="150000"/>
              </a:lnSpc>
            </a:pPr>
            <a:r>
              <a:rPr lang="es-MX" sz="2000" dirty="0">
                <a:solidFill>
                  <a:srgbClr val="CF9023"/>
                </a:solidFill>
              </a:rPr>
              <a:t>www.ieechihuahua.org.mx</a:t>
            </a:r>
          </a:p>
        </p:txBody>
      </p:sp>
      <p:sp>
        <p:nvSpPr>
          <p:cNvPr id="8" name="Rectángulo redondeado 7"/>
          <p:cNvSpPr/>
          <p:nvPr/>
        </p:nvSpPr>
        <p:spPr>
          <a:xfrm>
            <a:off x="4293235" y="3555742"/>
            <a:ext cx="3605529" cy="1052049"/>
          </a:xfrm>
          <a:prstGeom prst="roundRect">
            <a:avLst>
              <a:gd name="adj" fmla="val 11308"/>
            </a:avLst>
          </a:prstGeom>
          <a:solidFill>
            <a:srgbClr val="B36C15">
              <a:alpha val="70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200"/>
              </a:lnSpc>
              <a:defRPr/>
            </a:pPr>
            <a:r>
              <a:rPr lang="es-MX" sz="2000" b="1" kern="0" dirty="0">
                <a:solidFill>
                  <a:schemeClr val="bg1"/>
                </a:solidFill>
                <a:ea typeface="Times New Roman" panose="02020603050405020304" pitchFamily="18" charset="0"/>
                <a:cs typeface="Times New Roman" panose="02020603050405020304" pitchFamily="18" charset="0"/>
              </a:rPr>
              <a:t>Reglamento de la Ley de Participación Ciudadana de Chihuahua</a:t>
            </a:r>
          </a:p>
        </p:txBody>
      </p:sp>
      <p:sp>
        <p:nvSpPr>
          <p:cNvPr id="9" name="Rectángulo redondeado 8"/>
          <p:cNvSpPr/>
          <p:nvPr/>
        </p:nvSpPr>
        <p:spPr>
          <a:xfrm>
            <a:off x="2383354" y="2368358"/>
            <a:ext cx="3605529" cy="1052049"/>
          </a:xfrm>
          <a:prstGeom prst="roundRect">
            <a:avLst>
              <a:gd name="adj" fmla="val 11308"/>
            </a:avLst>
          </a:prstGeom>
          <a:solidFill>
            <a:srgbClr val="B36C15">
              <a:alpha val="90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200"/>
              </a:lnSpc>
              <a:defRPr/>
            </a:pPr>
            <a:r>
              <a:rPr lang="es-MX" sz="2000" b="1" i="1" kern="0" dirty="0">
                <a:solidFill>
                  <a:schemeClr val="bg1"/>
                </a:solidFill>
                <a:ea typeface="Times New Roman" panose="02020603050405020304" pitchFamily="18" charset="0"/>
                <a:cs typeface="Times New Roman" panose="02020603050405020304" pitchFamily="18" charset="0"/>
              </a:rPr>
              <a:t>Cursos de capacitación</a:t>
            </a:r>
          </a:p>
          <a:p>
            <a:pPr lvl="0" algn="ctr">
              <a:lnSpc>
                <a:spcPts val="2200"/>
              </a:lnSpc>
              <a:defRPr/>
            </a:pPr>
            <a:r>
              <a:rPr lang="es-MX" sz="2000" b="1" kern="0" dirty="0">
                <a:solidFill>
                  <a:schemeClr val="bg1"/>
                </a:solidFill>
                <a:ea typeface="Times New Roman" panose="02020603050405020304" pitchFamily="18" charset="0"/>
                <a:cs typeface="Times New Roman" panose="02020603050405020304" pitchFamily="18" charset="0"/>
              </a:rPr>
              <a:t>Ley de Participación Ciudadana</a:t>
            </a:r>
          </a:p>
        </p:txBody>
      </p:sp>
      <p:sp>
        <p:nvSpPr>
          <p:cNvPr id="10" name="Rectángulo redondeado 9"/>
          <p:cNvSpPr/>
          <p:nvPr/>
        </p:nvSpPr>
        <p:spPr>
          <a:xfrm>
            <a:off x="6203116" y="2368358"/>
            <a:ext cx="3605529" cy="1052049"/>
          </a:xfrm>
          <a:prstGeom prst="roundRect">
            <a:avLst>
              <a:gd name="adj" fmla="val 11308"/>
            </a:avLst>
          </a:prstGeom>
          <a:solidFill>
            <a:srgbClr val="B36C15">
              <a:alpha val="80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200"/>
              </a:lnSpc>
              <a:defRPr/>
            </a:pPr>
            <a:r>
              <a:rPr lang="es-MX" sz="2000" b="1" kern="0" dirty="0">
                <a:solidFill>
                  <a:schemeClr val="bg1"/>
                </a:solidFill>
                <a:ea typeface="Times New Roman" panose="02020603050405020304" pitchFamily="18" charset="0"/>
                <a:cs typeface="Times New Roman" panose="02020603050405020304" pitchFamily="18" charset="0"/>
              </a:rPr>
              <a:t>Ley de Participación Ciudadana de Chihuahua</a:t>
            </a:r>
          </a:p>
        </p:txBody>
      </p:sp>
      <p:grpSp>
        <p:nvGrpSpPr>
          <p:cNvPr id="11" name="Agrupar 10"/>
          <p:cNvGrpSpPr/>
          <p:nvPr/>
        </p:nvGrpSpPr>
        <p:grpSpPr>
          <a:xfrm>
            <a:off x="2735319" y="1354235"/>
            <a:ext cx="7164767" cy="873346"/>
            <a:chOff x="2735319" y="1354235"/>
            <a:chExt cx="7164767" cy="873346"/>
          </a:xfrm>
          <a:solidFill>
            <a:srgbClr val="B77317"/>
          </a:solidFill>
        </p:grpSpPr>
        <p:sp>
          <p:nvSpPr>
            <p:cNvPr id="12" name="Rectángulo redondeado 11"/>
            <p:cNvSpPr/>
            <p:nvPr/>
          </p:nvSpPr>
          <p:spPr>
            <a:xfrm>
              <a:off x="2735319" y="1354235"/>
              <a:ext cx="7073326" cy="873346"/>
            </a:xfrm>
            <a:prstGeom prst="roundRect">
              <a:avLst>
                <a:gd name="adj" fmla="val 11308"/>
              </a:avLst>
            </a:prstGeom>
            <a:grp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FFFF"/>
                </a:solidFill>
              </a:endParaRPr>
            </a:p>
          </p:txBody>
        </p:sp>
        <p:sp>
          <p:nvSpPr>
            <p:cNvPr id="13" name="CuadroTexto 12"/>
            <p:cNvSpPr txBox="1"/>
            <p:nvPr/>
          </p:nvSpPr>
          <p:spPr>
            <a:xfrm>
              <a:off x="3679474" y="1393752"/>
              <a:ext cx="6220612" cy="800219"/>
            </a:xfrm>
            <a:prstGeom prst="rect">
              <a:avLst/>
            </a:prstGeom>
            <a:noFill/>
          </p:spPr>
          <p:txBody>
            <a:bodyPr wrap="square" rtlCol="0">
              <a:spAutoFit/>
            </a:bodyPr>
            <a:lstStyle/>
            <a:p>
              <a:r>
                <a:rPr lang="en-US" sz="2300" b="1" dirty="0">
                  <a:solidFill>
                    <a:srgbClr val="FFFFFF"/>
                  </a:solidFill>
                </a:rPr>
                <a:t>Para mayor </a:t>
              </a:r>
              <a:r>
                <a:rPr lang="en-US" sz="2300" b="1" dirty="0" err="1">
                  <a:solidFill>
                    <a:srgbClr val="FFFFFF"/>
                  </a:solidFill>
                </a:rPr>
                <a:t>información</a:t>
              </a:r>
              <a:r>
                <a:rPr lang="en-US" sz="2300" b="1" dirty="0">
                  <a:solidFill>
                    <a:srgbClr val="FFFFFF"/>
                  </a:solidFill>
                </a:rPr>
                <a:t> </a:t>
              </a:r>
              <a:r>
                <a:rPr lang="en-US" sz="2300" b="1" dirty="0" err="1">
                  <a:solidFill>
                    <a:srgbClr val="FFFFFF"/>
                  </a:solidFill>
                </a:rPr>
                <a:t>sobre</a:t>
              </a:r>
              <a:r>
                <a:rPr lang="en-US" sz="2300" b="1" dirty="0">
                  <a:solidFill>
                    <a:srgbClr val="FFFFFF"/>
                  </a:solidFill>
                </a:rPr>
                <a:t> el </a:t>
              </a:r>
              <a:r>
                <a:rPr lang="en-US" sz="2300" b="1" i="1" dirty="0" err="1">
                  <a:solidFill>
                    <a:srgbClr val="FFFFFF"/>
                  </a:solidFill>
                </a:rPr>
                <a:t>Presupuesto</a:t>
              </a:r>
              <a:r>
                <a:rPr lang="en-US" sz="2300" b="1" i="1" dirty="0">
                  <a:solidFill>
                    <a:srgbClr val="FFFFFF"/>
                  </a:solidFill>
                </a:rPr>
                <a:t> </a:t>
              </a:r>
              <a:r>
                <a:rPr lang="en-US" sz="2300" b="1" i="1" dirty="0" err="1">
                  <a:solidFill>
                    <a:srgbClr val="FFFFFF"/>
                  </a:solidFill>
                </a:rPr>
                <a:t>Participativo</a:t>
              </a:r>
              <a:r>
                <a:rPr lang="en-US" sz="2300" b="1" dirty="0">
                  <a:solidFill>
                    <a:srgbClr val="FFFFFF"/>
                  </a:solidFill>
                </a:rPr>
                <a:t>, </a:t>
              </a:r>
              <a:r>
                <a:rPr lang="en-US" sz="2300" b="1" dirty="0" err="1">
                  <a:solidFill>
                    <a:srgbClr val="FFFFFF"/>
                  </a:solidFill>
                </a:rPr>
                <a:t>consulte</a:t>
              </a:r>
              <a:r>
                <a:rPr lang="en-US" sz="2300" b="1" dirty="0">
                  <a:solidFill>
                    <a:srgbClr val="FFFFFF"/>
                  </a:solidFill>
                </a:rPr>
                <a:t>:</a:t>
              </a:r>
              <a:endParaRPr lang="es-ES_tradnl" sz="2300" dirty="0"/>
            </a:p>
          </p:txBody>
        </p:sp>
      </p:gr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23" y="477430"/>
            <a:ext cx="2321961" cy="2471765"/>
          </a:xfrm>
          <a:prstGeom prst="rect">
            <a:avLst/>
          </a:prstGeom>
        </p:spPr>
      </p:pic>
    </p:spTree>
    <p:extLst>
      <p:ext uri="{BB962C8B-B14F-4D97-AF65-F5344CB8AC3E}">
        <p14:creationId xmlns:p14="http://schemas.microsoft.com/office/powerpoint/2010/main" val="119774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right)">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95667" y="436563"/>
            <a:ext cx="1292930" cy="787000"/>
          </a:xfrm>
          <a:prstGeom prst="rect">
            <a:avLst/>
          </a:prstGeom>
        </p:spPr>
      </p:pic>
      <p:sp>
        <p:nvSpPr>
          <p:cNvPr id="7" name="CuadroTexto 6"/>
          <p:cNvSpPr txBox="1"/>
          <p:nvPr/>
        </p:nvSpPr>
        <p:spPr>
          <a:xfrm>
            <a:off x="10317620" y="6047371"/>
            <a:ext cx="1494971" cy="323165"/>
          </a:xfrm>
          <a:prstGeom prst="rect">
            <a:avLst/>
          </a:prstGeom>
          <a:noFill/>
        </p:spPr>
        <p:txBody>
          <a:bodyPr wrap="square" rtlCol="0">
            <a:spAutoFit/>
          </a:bodyPr>
          <a:lstStyle/>
          <a:p>
            <a:pPr algn="r"/>
            <a:r>
              <a:rPr lang="es-MX" sz="1500" dirty="0">
                <a:solidFill>
                  <a:srgbClr val="D39022"/>
                </a:solidFill>
              </a:rPr>
              <a:t>Art. 78, LPC</a:t>
            </a:r>
          </a:p>
        </p:txBody>
      </p:sp>
      <p:sp>
        <p:nvSpPr>
          <p:cNvPr id="12" name="CuadroTexto 11"/>
          <p:cNvSpPr txBox="1"/>
          <p:nvPr/>
        </p:nvSpPr>
        <p:spPr>
          <a:xfrm>
            <a:off x="4653017" y="2467921"/>
            <a:ext cx="5430161" cy="1631216"/>
          </a:xfrm>
          <a:prstGeom prst="rect">
            <a:avLst/>
          </a:prstGeom>
          <a:noFill/>
        </p:spPr>
        <p:txBody>
          <a:bodyPr wrap="square" rtlCol="0">
            <a:spAutoFit/>
          </a:bodyPr>
          <a:lstStyle/>
          <a:p>
            <a:pPr algn="just">
              <a:lnSpc>
                <a:spcPts val="2400"/>
              </a:lnSpc>
            </a:pPr>
            <a:r>
              <a:rPr lang="es-MX" sz="2200">
                <a:solidFill>
                  <a:srgbClr val="575756"/>
                </a:solidFill>
              </a:rPr>
              <a:t>Instrumento de participación social mediante el cual, las y los habitantes del municipio pueden participar directamente con voz en los asuntos del orden del día de las sesiones ordinarias y extraordinarias del ayuntamiento.</a:t>
            </a:r>
            <a:endParaRPr lang="es-MX" sz="2200" dirty="0">
              <a:solidFill>
                <a:srgbClr val="575756"/>
              </a:solidFill>
            </a:endParaRPr>
          </a:p>
        </p:txBody>
      </p:sp>
      <p:grpSp>
        <p:nvGrpSpPr>
          <p:cNvPr id="13" name="Agrupar 2">
            <a:extLst>
              <a:ext uri="{FF2B5EF4-FFF2-40B4-BE49-F238E27FC236}">
                <a16:creationId xmlns:a16="http://schemas.microsoft.com/office/drawing/2014/main" id="{2606947C-42DE-AD43-891C-7743D4194BE7}"/>
              </a:ext>
            </a:extLst>
          </p:cNvPr>
          <p:cNvGrpSpPr/>
          <p:nvPr/>
        </p:nvGrpSpPr>
        <p:grpSpPr>
          <a:xfrm>
            <a:off x="1665074" y="2872021"/>
            <a:ext cx="2298258" cy="903410"/>
            <a:chOff x="1565058" y="2800583"/>
            <a:chExt cx="2298258" cy="903410"/>
          </a:xfrm>
        </p:grpSpPr>
        <p:sp>
          <p:nvSpPr>
            <p:cNvPr id="14" name="Rectángulo redondeado 13">
              <a:extLst>
                <a:ext uri="{FF2B5EF4-FFF2-40B4-BE49-F238E27FC236}">
                  <a16:creationId xmlns:a16="http://schemas.microsoft.com/office/drawing/2014/main" id="{E433162A-9307-5A43-ACD7-BF5236AEF289}"/>
                </a:ext>
              </a:extLst>
            </p:cNvPr>
            <p:cNvSpPr/>
            <p:nvPr/>
          </p:nvSpPr>
          <p:spPr>
            <a:xfrm>
              <a:off x="1565058" y="2800583"/>
              <a:ext cx="2298258" cy="903410"/>
            </a:xfrm>
            <a:prstGeom prst="roundRect">
              <a:avLst>
                <a:gd name="adj" fmla="val 7445"/>
              </a:avLst>
            </a:prstGeom>
            <a:solidFill>
              <a:srgbClr val="A4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a:extLst>
                <a:ext uri="{FF2B5EF4-FFF2-40B4-BE49-F238E27FC236}">
                  <a16:creationId xmlns:a16="http://schemas.microsoft.com/office/drawing/2014/main" id="{A47CEA23-1ED0-274A-BEBF-7D8C01A1DF3C}"/>
                </a:ext>
              </a:extLst>
            </p:cNvPr>
            <p:cNvSpPr txBox="1"/>
            <p:nvPr/>
          </p:nvSpPr>
          <p:spPr>
            <a:xfrm>
              <a:off x="1572921" y="2855910"/>
              <a:ext cx="2290395" cy="837922"/>
            </a:xfrm>
            <a:prstGeom prst="rect">
              <a:avLst/>
            </a:prstGeom>
            <a:solidFill>
              <a:srgbClr val="A47D23"/>
            </a:solidFill>
            <a:ln>
              <a:noFill/>
            </a:ln>
          </p:spPr>
          <p:txBody>
            <a:bodyPr wrap="square" rtlCol="0">
              <a:spAutoFit/>
            </a:bodyPr>
            <a:lstStyle/>
            <a:p>
              <a:pPr algn="ctr">
                <a:lnSpc>
                  <a:spcPts val="2900"/>
                </a:lnSpc>
              </a:pPr>
              <a:r>
                <a:rPr lang="es-MX" sz="2800" b="1" i="1" dirty="0">
                  <a:solidFill>
                    <a:schemeClr val="bg1"/>
                  </a:solidFill>
                </a:rPr>
                <a:t>Cabildo</a:t>
              </a:r>
            </a:p>
            <a:p>
              <a:pPr algn="ctr">
                <a:lnSpc>
                  <a:spcPts val="2900"/>
                </a:lnSpc>
              </a:pPr>
              <a:r>
                <a:rPr lang="es-MX" sz="2800" b="1" i="1" dirty="0">
                  <a:solidFill>
                    <a:schemeClr val="bg1"/>
                  </a:solidFill>
                </a:rPr>
                <a:t>abierto</a:t>
              </a:r>
            </a:p>
          </p:txBody>
        </p:sp>
      </p:grpSp>
      <p:sp>
        <p:nvSpPr>
          <p:cNvPr id="16" name="Abrir llave 15">
            <a:extLst>
              <a:ext uri="{FF2B5EF4-FFF2-40B4-BE49-F238E27FC236}">
                <a16:creationId xmlns:a16="http://schemas.microsoft.com/office/drawing/2014/main" id="{AF37AD5F-3A12-E441-8C68-F33AD8CC7480}"/>
              </a:ext>
            </a:extLst>
          </p:cNvPr>
          <p:cNvSpPr/>
          <p:nvPr/>
        </p:nvSpPr>
        <p:spPr>
          <a:xfrm>
            <a:off x="4248870" y="1937775"/>
            <a:ext cx="301752" cy="2770318"/>
          </a:xfrm>
          <a:prstGeom prst="leftBrace">
            <a:avLst/>
          </a:prstGeom>
          <a:noFill/>
          <a:ln w="28575">
            <a:solidFill>
              <a:srgbClr val="A47D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Tree>
    <p:extLst>
      <p:ext uri="{BB962C8B-B14F-4D97-AF65-F5344CB8AC3E}">
        <p14:creationId xmlns:p14="http://schemas.microsoft.com/office/powerpoint/2010/main" val="74484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92302D0-4C27-8240-AFAA-FD4D73780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713" y="1474335"/>
            <a:ext cx="5727972" cy="3440565"/>
          </a:xfrm>
          <a:prstGeom prst="rect">
            <a:avLst/>
          </a:prstGeom>
        </p:spPr>
      </p:pic>
      <p:sp>
        <p:nvSpPr>
          <p:cNvPr id="2" name="CuadroTexto 1"/>
          <p:cNvSpPr txBox="1"/>
          <p:nvPr/>
        </p:nvSpPr>
        <p:spPr>
          <a:xfrm>
            <a:off x="7673886" y="6049550"/>
            <a:ext cx="4134932" cy="323165"/>
          </a:xfrm>
          <a:prstGeom prst="rect">
            <a:avLst/>
          </a:prstGeom>
          <a:noFill/>
        </p:spPr>
        <p:txBody>
          <a:bodyPr wrap="square" rtlCol="0">
            <a:spAutoFit/>
          </a:bodyPr>
          <a:lstStyle/>
          <a:p>
            <a:pPr algn="r"/>
            <a:r>
              <a:rPr lang="es-MX" sz="1500" dirty="0">
                <a:solidFill>
                  <a:srgbClr val="D39022"/>
                </a:solidFill>
              </a:rPr>
              <a:t>Arts. 73 y 74, Reglamento de la  LPC</a:t>
            </a:r>
          </a:p>
        </p:txBody>
      </p:sp>
      <p:grpSp>
        <p:nvGrpSpPr>
          <p:cNvPr id="9" name="Grupo 8">
            <a:extLst>
              <a:ext uri="{FF2B5EF4-FFF2-40B4-BE49-F238E27FC236}">
                <a16:creationId xmlns:a16="http://schemas.microsoft.com/office/drawing/2014/main" id="{15F3D7A1-42B7-AF45-B32D-102D2CCBDDBA}"/>
              </a:ext>
            </a:extLst>
          </p:cNvPr>
          <p:cNvGrpSpPr/>
          <p:nvPr/>
        </p:nvGrpSpPr>
        <p:grpSpPr>
          <a:xfrm>
            <a:off x="6115047" y="2044714"/>
            <a:ext cx="5511801" cy="2027234"/>
            <a:chOff x="6115047" y="1944698"/>
            <a:chExt cx="5511801" cy="2027234"/>
          </a:xfrm>
        </p:grpSpPr>
        <p:sp>
          <p:nvSpPr>
            <p:cNvPr id="4" name="Rectángulo redondeado 3"/>
            <p:cNvSpPr/>
            <p:nvPr/>
          </p:nvSpPr>
          <p:spPr>
            <a:xfrm>
              <a:off x="6115047" y="1944698"/>
              <a:ext cx="5511801" cy="2027234"/>
            </a:xfrm>
            <a:prstGeom prst="roundRect">
              <a:avLst>
                <a:gd name="adj" fmla="val 3438"/>
              </a:avLst>
            </a:prstGeom>
            <a:solidFill>
              <a:srgbClr val="EC9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EDB831"/>
                </a:solidFill>
              </a:endParaRPr>
            </a:p>
          </p:txBody>
        </p:sp>
        <p:sp>
          <p:nvSpPr>
            <p:cNvPr id="5" name="CuadroTexto 4"/>
            <p:cNvSpPr txBox="1"/>
            <p:nvPr/>
          </p:nvSpPr>
          <p:spPr>
            <a:xfrm>
              <a:off x="6215061" y="2033729"/>
              <a:ext cx="5308653" cy="1891286"/>
            </a:xfrm>
            <a:prstGeom prst="rect">
              <a:avLst/>
            </a:prstGeom>
            <a:noFill/>
          </p:spPr>
          <p:txBody>
            <a:bodyPr wrap="square" rtlCol="0">
              <a:spAutoFit/>
            </a:bodyPr>
            <a:lstStyle/>
            <a:p>
              <a:pPr lvl="0" algn="just">
                <a:lnSpc>
                  <a:spcPts val="2000"/>
                </a:lnSpc>
              </a:pPr>
              <a:r>
                <a:rPr lang="es-MX" sz="2000" dirty="0">
                  <a:solidFill>
                    <a:srgbClr val="FEF7E2"/>
                  </a:solidFill>
                </a:rPr>
                <a:t>Todas las sesiones de cabildo, reuniones de las comisiones de regidores y cualquier reunión edilicia para definir o discutir los asuntos que serán materia de las sesiones de cabildo, serán públicas y abiertas a la población, sin necesidad de justificar un interés determinado, quien podrá participar con voz.</a:t>
              </a:r>
            </a:p>
          </p:txBody>
        </p:sp>
      </p:grpSp>
      <p:grpSp>
        <p:nvGrpSpPr>
          <p:cNvPr id="8" name="Grupo 7">
            <a:extLst>
              <a:ext uri="{FF2B5EF4-FFF2-40B4-BE49-F238E27FC236}">
                <a16:creationId xmlns:a16="http://schemas.microsoft.com/office/drawing/2014/main" id="{3A47FEAF-CBE2-2049-AD56-926F81F7A2B3}"/>
              </a:ext>
            </a:extLst>
          </p:cNvPr>
          <p:cNvGrpSpPr/>
          <p:nvPr/>
        </p:nvGrpSpPr>
        <p:grpSpPr>
          <a:xfrm>
            <a:off x="747711" y="4914248"/>
            <a:ext cx="10696578" cy="924099"/>
            <a:chOff x="747711" y="4914248"/>
            <a:chExt cx="10696578" cy="924099"/>
          </a:xfrm>
        </p:grpSpPr>
        <p:sp>
          <p:nvSpPr>
            <p:cNvPr id="6" name="Rectángulo redondeado 5"/>
            <p:cNvSpPr/>
            <p:nvPr/>
          </p:nvSpPr>
          <p:spPr>
            <a:xfrm>
              <a:off x="747711" y="4914248"/>
              <a:ext cx="10696578" cy="924099"/>
            </a:xfrm>
            <a:prstGeom prst="roundRect">
              <a:avLst>
                <a:gd name="adj" fmla="val 11700"/>
              </a:avLst>
            </a:prstGeom>
            <a:solidFill>
              <a:srgbClr val="A4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952274" y="5003651"/>
              <a:ext cx="10334852" cy="826765"/>
            </a:xfrm>
            <a:prstGeom prst="rect">
              <a:avLst/>
            </a:prstGeom>
            <a:noFill/>
          </p:spPr>
          <p:txBody>
            <a:bodyPr wrap="square" rtlCol="0">
              <a:spAutoFit/>
            </a:bodyPr>
            <a:lstStyle/>
            <a:p>
              <a:pPr lvl="0" algn="just">
                <a:lnSpc>
                  <a:spcPts val="1900"/>
                </a:lnSpc>
              </a:pPr>
              <a:r>
                <a:rPr lang="es-MX" sz="1900" dirty="0">
                  <a:solidFill>
                    <a:srgbClr val="FEF7E2"/>
                  </a:solidFill>
                </a:rPr>
                <a:t>Los Ayuntamientos deberán publicar dentro de los 30 días siguientes a la instalación del ayuntamiento la calendarización de las sesiones ordinarias de cabildo, indicando días, horas y recinto oficial en que se celebrarán las sesiones.</a:t>
              </a:r>
            </a:p>
          </p:txBody>
        </p:sp>
      </p:grpSp>
    </p:spTree>
    <p:extLst>
      <p:ext uri="{BB962C8B-B14F-4D97-AF65-F5344CB8AC3E}">
        <p14:creationId xmlns:p14="http://schemas.microsoft.com/office/powerpoint/2010/main" val="2388536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p:cNvSpPr txBox="1"/>
          <p:nvPr/>
        </p:nvSpPr>
        <p:spPr>
          <a:xfrm>
            <a:off x="5964388" y="1388490"/>
            <a:ext cx="4664284" cy="954107"/>
          </a:xfrm>
          <a:prstGeom prst="rect">
            <a:avLst/>
          </a:prstGeom>
          <a:noFill/>
        </p:spPr>
        <p:txBody>
          <a:bodyPr wrap="square" rtlCol="0">
            <a:spAutoFit/>
          </a:bodyPr>
          <a:lstStyle/>
          <a:p>
            <a:pPr algn="ctr"/>
            <a:r>
              <a:rPr lang="es-MX" sz="2800" b="1" dirty="0">
                <a:solidFill>
                  <a:srgbClr val="D39022"/>
                </a:solidFill>
              </a:rPr>
              <a:t>¿Quién convoca a </a:t>
            </a:r>
          </a:p>
          <a:p>
            <a:pPr algn="ctr"/>
            <a:r>
              <a:rPr lang="es-MX" sz="2800" b="1" i="1" dirty="0">
                <a:solidFill>
                  <a:srgbClr val="97751A"/>
                </a:solidFill>
              </a:rPr>
              <a:t>cabildo abierto</a:t>
            </a:r>
            <a:r>
              <a:rPr lang="es-MX" sz="2800" b="1" i="1" dirty="0">
                <a:solidFill>
                  <a:srgbClr val="D39022"/>
                </a:solidFill>
              </a:rPr>
              <a:t>?</a:t>
            </a:r>
          </a:p>
        </p:txBody>
      </p:sp>
      <p:pic>
        <p:nvPicPr>
          <p:cNvPr id="4" name="Imagen 3">
            <a:extLst>
              <a:ext uri="{FF2B5EF4-FFF2-40B4-BE49-F238E27FC236}">
                <a16:creationId xmlns:a16="http://schemas.microsoft.com/office/drawing/2014/main" id="{A21FA15E-A11A-4B46-98B5-DF6715EA8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981" y="1185862"/>
            <a:ext cx="3517900" cy="4184951"/>
          </a:xfrm>
          <a:prstGeom prst="rect">
            <a:avLst/>
          </a:prstGeom>
        </p:spPr>
      </p:pic>
      <p:pic>
        <p:nvPicPr>
          <p:cNvPr id="5" name="Imagen 4">
            <a:extLst>
              <a:ext uri="{FF2B5EF4-FFF2-40B4-BE49-F238E27FC236}">
                <a16:creationId xmlns:a16="http://schemas.microsoft.com/office/drawing/2014/main" id="{15C9ED14-53AF-AD46-B03B-E0908B1A7100}"/>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pic>
        <p:nvPicPr>
          <p:cNvPr id="6" name="Imagen 5">
            <a:extLst>
              <a:ext uri="{FF2B5EF4-FFF2-40B4-BE49-F238E27FC236}">
                <a16:creationId xmlns:a16="http://schemas.microsoft.com/office/drawing/2014/main" id="{DE0AA291-C1EF-4744-B138-3109762E95D1}"/>
              </a:ext>
            </a:extLst>
          </p:cNvPr>
          <p:cNvPicPr>
            <a:picLocks noChangeAspect="1"/>
          </p:cNvPicPr>
          <p:nvPr/>
        </p:nvPicPr>
        <p:blipFill>
          <a:blip r:embed="rId4"/>
          <a:stretch>
            <a:fillRect/>
          </a:stretch>
        </p:blipFill>
        <p:spPr>
          <a:xfrm>
            <a:off x="223539" y="5977968"/>
            <a:ext cx="1723515" cy="396542"/>
          </a:xfrm>
          <a:prstGeom prst="rect">
            <a:avLst/>
          </a:prstGeom>
        </p:spPr>
      </p:pic>
    </p:spTree>
    <p:extLst>
      <p:ext uri="{BB962C8B-B14F-4D97-AF65-F5344CB8AC3E}">
        <p14:creationId xmlns:p14="http://schemas.microsoft.com/office/powerpoint/2010/main" val="1265134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717306" y="6054342"/>
            <a:ext cx="5122591" cy="323165"/>
          </a:xfrm>
          <a:prstGeom prst="rect">
            <a:avLst/>
          </a:prstGeom>
          <a:noFill/>
        </p:spPr>
        <p:txBody>
          <a:bodyPr wrap="square" rtlCol="0">
            <a:spAutoFit/>
          </a:bodyPr>
          <a:lstStyle/>
          <a:p>
            <a:pPr algn="r"/>
            <a:r>
              <a:rPr lang="es-MX" sz="1500" dirty="0">
                <a:solidFill>
                  <a:srgbClr val="D39022"/>
                </a:solidFill>
              </a:rPr>
              <a:t>Arts. 79, LPC y 75 y 76, Reglamento de la LPC.</a:t>
            </a:r>
          </a:p>
        </p:txBody>
      </p:sp>
      <p:sp>
        <p:nvSpPr>
          <p:cNvPr id="4" name="Rectángulo 3">
            <a:extLst>
              <a:ext uri="{FF2B5EF4-FFF2-40B4-BE49-F238E27FC236}">
                <a16:creationId xmlns:a16="http://schemas.microsoft.com/office/drawing/2014/main" id="{DA053258-F1D4-461A-B38F-68C73BE2020A}"/>
              </a:ext>
            </a:extLst>
          </p:cNvPr>
          <p:cNvSpPr/>
          <p:nvPr/>
        </p:nvSpPr>
        <p:spPr>
          <a:xfrm>
            <a:off x="388537" y="551112"/>
            <a:ext cx="10815756" cy="1092607"/>
          </a:xfrm>
          <a:prstGeom prst="rect">
            <a:avLst/>
          </a:prstGeom>
        </p:spPr>
        <p:txBody>
          <a:bodyPr wrap="square">
            <a:spAutoFit/>
          </a:bodyPr>
          <a:lstStyle/>
          <a:p>
            <a:pPr algn="just">
              <a:lnSpc>
                <a:spcPts val="2600"/>
              </a:lnSpc>
              <a:spcAft>
                <a:spcPts val="600"/>
              </a:spcAft>
            </a:pPr>
            <a:r>
              <a:rPr lang="es-MX" sz="2400" b="1" dirty="0">
                <a:solidFill>
                  <a:srgbClr val="B36E15"/>
                </a:solidFill>
              </a:rPr>
              <a:t>El ayuntamiento emite y difunde a través de gacetas, estrados o el medio de mayor alcance, la convocatoria a la sesión de </a:t>
            </a:r>
            <a:r>
              <a:rPr lang="es-MX" sz="2400" b="1" i="1" dirty="0">
                <a:solidFill>
                  <a:srgbClr val="B36E15"/>
                </a:solidFill>
              </a:rPr>
              <a:t>cabildo abierto</a:t>
            </a:r>
            <a:r>
              <a:rPr lang="es-MX" sz="2400" b="1" dirty="0">
                <a:solidFill>
                  <a:srgbClr val="B36E15"/>
                </a:solidFill>
              </a:rPr>
              <a:t>, con la anticipación suficiente, no menor a 48 horas.</a:t>
            </a:r>
          </a:p>
        </p:txBody>
      </p:sp>
      <p:grpSp>
        <p:nvGrpSpPr>
          <p:cNvPr id="9" name="Agrupar 8"/>
          <p:cNvGrpSpPr/>
          <p:nvPr/>
        </p:nvGrpSpPr>
        <p:grpSpPr>
          <a:xfrm>
            <a:off x="1562404" y="2730446"/>
            <a:ext cx="9514570" cy="2901831"/>
            <a:chOff x="1539254" y="1978084"/>
            <a:chExt cx="9514570" cy="2901831"/>
          </a:xfrm>
        </p:grpSpPr>
        <p:sp>
          <p:nvSpPr>
            <p:cNvPr id="2" name="Marcador de contenido 2"/>
            <p:cNvSpPr txBox="1">
              <a:spLocks/>
            </p:cNvSpPr>
            <p:nvPr/>
          </p:nvSpPr>
          <p:spPr>
            <a:xfrm>
              <a:off x="1815725" y="1978084"/>
              <a:ext cx="9238099" cy="29018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46088" indent="-446088" algn="just">
                <a:lnSpc>
                  <a:spcPts val="2200"/>
                </a:lnSpc>
                <a:spcBef>
                  <a:spcPts val="0"/>
                </a:spcBef>
                <a:buClr>
                  <a:srgbClr val="C15E5E"/>
                </a:buClr>
              </a:pPr>
              <a:r>
                <a:rPr lang="es-MX" sz="2100" dirty="0">
                  <a:solidFill>
                    <a:srgbClr val="575756"/>
                  </a:solidFill>
                </a:rPr>
                <a:t>fecha y hora en que se llevará a cabo,</a:t>
              </a:r>
            </a:p>
            <a:p>
              <a:pPr marL="446088" indent="-446088" algn="just">
                <a:lnSpc>
                  <a:spcPts val="2200"/>
                </a:lnSpc>
                <a:spcBef>
                  <a:spcPts val="0"/>
                </a:spcBef>
                <a:buClr>
                  <a:srgbClr val="C15E5E"/>
                </a:buClr>
              </a:pPr>
              <a:endParaRPr lang="es-MX" sz="2100" dirty="0">
                <a:solidFill>
                  <a:srgbClr val="575756"/>
                </a:solidFill>
              </a:endParaRPr>
            </a:p>
            <a:p>
              <a:pPr marL="446088" indent="-446088" algn="just">
                <a:lnSpc>
                  <a:spcPts val="2200"/>
                </a:lnSpc>
                <a:spcBef>
                  <a:spcPts val="0"/>
                </a:spcBef>
                <a:buClr>
                  <a:srgbClr val="C15E5E"/>
                </a:buClr>
              </a:pPr>
              <a:r>
                <a:rPr lang="es-MX" sz="2100" dirty="0">
                  <a:solidFill>
                    <a:srgbClr val="575756"/>
                  </a:solidFill>
                </a:rPr>
                <a:t>lugar en que se efectuará, y</a:t>
              </a:r>
            </a:p>
            <a:p>
              <a:pPr marL="446088" indent="-446088" algn="just">
                <a:lnSpc>
                  <a:spcPts val="2200"/>
                </a:lnSpc>
                <a:spcBef>
                  <a:spcPts val="0"/>
                </a:spcBef>
                <a:buClr>
                  <a:srgbClr val="C15E5E"/>
                </a:buClr>
              </a:pPr>
              <a:endParaRPr lang="es-MX" sz="2100" dirty="0">
                <a:solidFill>
                  <a:srgbClr val="575756"/>
                </a:solidFill>
              </a:endParaRPr>
            </a:p>
            <a:p>
              <a:pPr algn="just">
                <a:lnSpc>
                  <a:spcPts val="2200"/>
                </a:lnSpc>
                <a:spcBef>
                  <a:spcPts val="0"/>
                </a:spcBef>
                <a:buClr>
                  <a:srgbClr val="C15E5E"/>
                </a:buClr>
              </a:pPr>
              <a:r>
                <a:rPr lang="es-MX" sz="2100" dirty="0">
                  <a:solidFill>
                    <a:srgbClr val="575756"/>
                  </a:solidFill>
                </a:rPr>
                <a:t>orden del día con la descripción de los asuntos a tratar, incluyendo los asuntos generales, adjuntando copia de los proyectos de acuerdo y dictámenes, que serán sometidos a discusión, análisis o votación. Los asuntos que no se hayan incluido en la convocatoria no podrán ser votados. </a:t>
              </a:r>
            </a:p>
            <a:p>
              <a:pPr algn="just">
                <a:lnSpc>
                  <a:spcPts val="2200"/>
                </a:lnSpc>
              </a:pPr>
              <a:endParaRPr lang="es-MX" sz="2100" dirty="0">
                <a:solidFill>
                  <a:srgbClr val="575756"/>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54" y="2025276"/>
              <a:ext cx="268460" cy="268460"/>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54" y="2585495"/>
              <a:ext cx="268460" cy="268460"/>
            </a:xfrm>
            <a:prstGeom prst="rect">
              <a:avLst/>
            </a:prstGeom>
          </p:spPr>
        </p:pic>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54" y="3172511"/>
              <a:ext cx="268460" cy="268460"/>
            </a:xfrm>
            <a:prstGeom prst="rect">
              <a:avLst/>
            </a:prstGeom>
          </p:spPr>
        </p:pic>
      </p:grpSp>
      <p:sp>
        <p:nvSpPr>
          <p:cNvPr id="5" name="CuadroTexto 4">
            <a:extLst>
              <a:ext uri="{FF2B5EF4-FFF2-40B4-BE49-F238E27FC236}">
                <a16:creationId xmlns:a16="http://schemas.microsoft.com/office/drawing/2014/main" id="{54943B46-8753-7343-8B32-198E5434EAC1}"/>
              </a:ext>
            </a:extLst>
          </p:cNvPr>
          <p:cNvSpPr txBox="1"/>
          <p:nvPr/>
        </p:nvSpPr>
        <p:spPr>
          <a:xfrm>
            <a:off x="753119" y="1990850"/>
            <a:ext cx="4165628" cy="461665"/>
          </a:xfrm>
          <a:prstGeom prst="rect">
            <a:avLst/>
          </a:prstGeom>
          <a:noFill/>
        </p:spPr>
        <p:txBody>
          <a:bodyPr wrap="none" rtlCol="0">
            <a:spAutoFit/>
          </a:bodyPr>
          <a:lstStyle/>
          <a:p>
            <a:r>
              <a:rPr lang="es-MX" sz="2400" b="1" dirty="0">
                <a:solidFill>
                  <a:srgbClr val="CF9023"/>
                </a:solidFill>
              </a:rPr>
              <a:t>La convocatoria deberá indicar:</a:t>
            </a:r>
          </a:p>
        </p:txBody>
      </p:sp>
    </p:spTree>
    <p:extLst>
      <p:ext uri="{BB962C8B-B14F-4D97-AF65-F5344CB8AC3E}">
        <p14:creationId xmlns:p14="http://schemas.microsoft.com/office/powerpoint/2010/main" val="878809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05731" y="6054808"/>
            <a:ext cx="5122591" cy="323165"/>
          </a:xfrm>
          <a:prstGeom prst="rect">
            <a:avLst/>
          </a:prstGeom>
          <a:noFill/>
        </p:spPr>
        <p:txBody>
          <a:bodyPr wrap="square" rtlCol="0">
            <a:spAutoFit/>
          </a:bodyPr>
          <a:lstStyle/>
          <a:p>
            <a:pPr algn="r"/>
            <a:r>
              <a:rPr lang="es-MX" sz="1500" dirty="0">
                <a:solidFill>
                  <a:srgbClr val="D39022"/>
                </a:solidFill>
              </a:rPr>
              <a:t>Art. 77, Reglamento de la LPC.</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56" y="1165136"/>
            <a:ext cx="4768437" cy="2679735"/>
          </a:xfrm>
          <a:prstGeom prst="rect">
            <a:avLst/>
          </a:prstGeom>
        </p:spPr>
      </p:pic>
      <p:grpSp>
        <p:nvGrpSpPr>
          <p:cNvPr id="6" name="Grupo 5">
            <a:extLst>
              <a:ext uri="{FF2B5EF4-FFF2-40B4-BE49-F238E27FC236}">
                <a16:creationId xmlns:a16="http://schemas.microsoft.com/office/drawing/2014/main" id="{D37F6970-58B5-F445-B5BA-07C74176FA43}"/>
              </a:ext>
            </a:extLst>
          </p:cNvPr>
          <p:cNvGrpSpPr/>
          <p:nvPr/>
        </p:nvGrpSpPr>
        <p:grpSpPr>
          <a:xfrm>
            <a:off x="1138827" y="4150135"/>
            <a:ext cx="9942922" cy="1321975"/>
            <a:chOff x="1129892" y="4207288"/>
            <a:chExt cx="9942922" cy="1321975"/>
          </a:xfrm>
        </p:grpSpPr>
        <p:sp>
          <p:nvSpPr>
            <p:cNvPr id="7" name="Rectángulo 6">
              <a:extLst>
                <a:ext uri="{FF2B5EF4-FFF2-40B4-BE49-F238E27FC236}">
                  <a16:creationId xmlns:a16="http://schemas.microsoft.com/office/drawing/2014/main" id="{25AB6E70-284C-204B-B8DC-8CED3094FAB0}"/>
                </a:ext>
              </a:extLst>
            </p:cNvPr>
            <p:cNvSpPr/>
            <p:nvPr/>
          </p:nvSpPr>
          <p:spPr>
            <a:xfrm>
              <a:off x="1239592" y="4283504"/>
              <a:ext cx="9724572" cy="1221425"/>
            </a:xfrm>
            <a:prstGeom prst="rect">
              <a:avLst/>
            </a:prstGeom>
          </p:spPr>
          <p:txBody>
            <a:bodyPr wrap="square">
              <a:spAutoFit/>
            </a:bodyPr>
            <a:lstStyle/>
            <a:p>
              <a:pPr algn="just">
                <a:lnSpc>
                  <a:spcPts val="2200"/>
                </a:lnSpc>
              </a:pPr>
              <a:r>
                <a:rPr lang="es-MX" sz="2100" dirty="0">
                  <a:solidFill>
                    <a:schemeClr val="tx1">
                      <a:lumMod val="65000"/>
                      <a:lumOff val="35000"/>
                    </a:schemeClr>
                  </a:solidFill>
                </a:rPr>
                <a:t>En caso de que la sesión sea diferida, por lo menos 24 horas antes de la fecha que se tenía programada, se deberá publicar en los portales, redes sociales oficiales, gacetas, estrados o el medio de mayor alcance en el Municipio, con el propósito de garantizar el derecho de participación ciudadana en dichas sesiones o reuniones.</a:t>
              </a:r>
            </a:p>
          </p:txBody>
        </p:sp>
        <p:sp>
          <p:nvSpPr>
            <p:cNvPr id="8" name="Rectángulo redondeado 7">
              <a:extLst>
                <a:ext uri="{FF2B5EF4-FFF2-40B4-BE49-F238E27FC236}">
                  <a16:creationId xmlns:a16="http://schemas.microsoft.com/office/drawing/2014/main" id="{BD5E84A1-83F2-1A41-9B6E-68D1D39726B8}"/>
                </a:ext>
              </a:extLst>
            </p:cNvPr>
            <p:cNvSpPr/>
            <p:nvPr/>
          </p:nvSpPr>
          <p:spPr>
            <a:xfrm>
              <a:off x="1129892" y="4207288"/>
              <a:ext cx="9942922" cy="1321975"/>
            </a:xfrm>
            <a:prstGeom prst="roundRect">
              <a:avLst>
                <a:gd name="adj" fmla="val 6321"/>
              </a:avLst>
            </a:prstGeom>
            <a:noFill/>
            <a:ln w="38100">
              <a:solidFill>
                <a:srgbClr val="CC9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19092009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5964388" y="1388490"/>
            <a:ext cx="4664284" cy="954107"/>
          </a:xfrm>
          <a:prstGeom prst="rect">
            <a:avLst/>
          </a:prstGeom>
          <a:noFill/>
        </p:spPr>
        <p:txBody>
          <a:bodyPr wrap="square" rtlCol="0">
            <a:spAutoFit/>
          </a:bodyPr>
          <a:lstStyle/>
          <a:p>
            <a:pPr algn="ctr"/>
            <a:r>
              <a:rPr lang="es-MX" sz="2800" b="1" dirty="0">
                <a:solidFill>
                  <a:srgbClr val="D39022"/>
                </a:solidFill>
              </a:rPr>
              <a:t>¿Quiénes pueden participar en el </a:t>
            </a:r>
            <a:r>
              <a:rPr lang="es-MX" sz="2800" b="1" i="1" dirty="0">
                <a:solidFill>
                  <a:srgbClr val="97751A"/>
                </a:solidFill>
              </a:rPr>
              <a:t>cabildo abierto</a:t>
            </a:r>
            <a:r>
              <a:rPr lang="es-MX" sz="2800" b="1" i="1" dirty="0">
                <a:solidFill>
                  <a:srgbClr val="D39022"/>
                </a:solidFill>
              </a:rPr>
              <a:t>?</a:t>
            </a:r>
          </a:p>
        </p:txBody>
      </p:sp>
      <p:pic>
        <p:nvPicPr>
          <p:cNvPr id="4" name="Imagen 3">
            <a:extLst>
              <a:ext uri="{FF2B5EF4-FFF2-40B4-BE49-F238E27FC236}">
                <a16:creationId xmlns:a16="http://schemas.microsoft.com/office/drawing/2014/main" id="{723934F1-BAB6-9443-A559-4E64B00D1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981" y="1185862"/>
            <a:ext cx="3517900" cy="4184951"/>
          </a:xfrm>
          <a:prstGeom prst="rect">
            <a:avLst/>
          </a:prstGeom>
        </p:spPr>
      </p:pic>
      <p:pic>
        <p:nvPicPr>
          <p:cNvPr id="5" name="Imagen 4">
            <a:extLst>
              <a:ext uri="{FF2B5EF4-FFF2-40B4-BE49-F238E27FC236}">
                <a16:creationId xmlns:a16="http://schemas.microsoft.com/office/drawing/2014/main" id="{F5B3F201-2C6D-194C-8A6E-ADD7290C711D}"/>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pic>
        <p:nvPicPr>
          <p:cNvPr id="6" name="Imagen 5">
            <a:extLst>
              <a:ext uri="{FF2B5EF4-FFF2-40B4-BE49-F238E27FC236}">
                <a16:creationId xmlns:a16="http://schemas.microsoft.com/office/drawing/2014/main" id="{DEBE832D-AFAB-2D46-927C-9927DB1F38A6}"/>
              </a:ext>
            </a:extLst>
          </p:cNvPr>
          <p:cNvPicPr>
            <a:picLocks noChangeAspect="1"/>
          </p:cNvPicPr>
          <p:nvPr/>
        </p:nvPicPr>
        <p:blipFill>
          <a:blip r:embed="rId4"/>
          <a:stretch>
            <a:fillRect/>
          </a:stretch>
        </p:blipFill>
        <p:spPr>
          <a:xfrm>
            <a:off x="223539" y="5977968"/>
            <a:ext cx="1723515" cy="396542"/>
          </a:xfrm>
          <a:prstGeom prst="rect">
            <a:avLst/>
          </a:prstGeom>
        </p:spPr>
      </p:pic>
    </p:spTree>
    <p:extLst>
      <p:ext uri="{BB962C8B-B14F-4D97-AF65-F5344CB8AC3E}">
        <p14:creationId xmlns:p14="http://schemas.microsoft.com/office/powerpoint/2010/main" val="239208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14180" y="1407725"/>
            <a:ext cx="1494971" cy="323165"/>
          </a:xfrm>
          <a:prstGeom prst="rect">
            <a:avLst/>
          </a:prstGeom>
          <a:noFill/>
        </p:spPr>
        <p:txBody>
          <a:bodyPr wrap="square" rtlCol="0">
            <a:spAutoFit/>
          </a:bodyPr>
          <a:lstStyle/>
          <a:p>
            <a:r>
              <a:rPr lang="es-MX" sz="1500" dirty="0">
                <a:solidFill>
                  <a:srgbClr val="DA9E27"/>
                </a:solidFill>
              </a:rPr>
              <a:t>Art. 79, LPC</a:t>
            </a:r>
          </a:p>
        </p:txBody>
      </p:sp>
      <p:sp>
        <p:nvSpPr>
          <p:cNvPr id="5" name="CuadroTexto 4">
            <a:extLst>
              <a:ext uri="{FF2B5EF4-FFF2-40B4-BE49-F238E27FC236}">
                <a16:creationId xmlns:a16="http://schemas.microsoft.com/office/drawing/2014/main" id="{BBBAD271-2664-4ED7-854E-CE81F63DD756}"/>
              </a:ext>
            </a:extLst>
          </p:cNvPr>
          <p:cNvSpPr txBox="1"/>
          <p:nvPr/>
        </p:nvSpPr>
        <p:spPr>
          <a:xfrm>
            <a:off x="9360233" y="6045479"/>
            <a:ext cx="3298742" cy="323165"/>
          </a:xfrm>
          <a:prstGeom prst="rect">
            <a:avLst/>
          </a:prstGeom>
          <a:noFill/>
        </p:spPr>
        <p:txBody>
          <a:bodyPr wrap="square" rtlCol="0">
            <a:spAutoFit/>
          </a:bodyPr>
          <a:lstStyle/>
          <a:p>
            <a:r>
              <a:rPr lang="es-MX" sz="1500" dirty="0">
                <a:solidFill>
                  <a:srgbClr val="DA9E27"/>
                </a:solidFill>
              </a:rPr>
              <a:t>Art. 78, Reglamento de la LPC</a:t>
            </a:r>
          </a:p>
        </p:txBody>
      </p:sp>
      <p:sp>
        <p:nvSpPr>
          <p:cNvPr id="7" name="Rectángulo redondeado 6"/>
          <p:cNvSpPr/>
          <p:nvPr/>
        </p:nvSpPr>
        <p:spPr>
          <a:xfrm>
            <a:off x="479426" y="873125"/>
            <a:ext cx="11233150" cy="497840"/>
          </a:xfrm>
          <a:prstGeom prst="roundRect">
            <a:avLst/>
          </a:prstGeom>
          <a:solidFill>
            <a:srgbClr val="D2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a:solidFill>
                  <a:schemeClr val="bg1"/>
                </a:solidFill>
              </a:rPr>
              <a:t>Las y los habitantes del municipio, sean o no ciudadanos.</a:t>
            </a:r>
            <a:endParaRPr lang="es-MX" sz="2800" b="1"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530" y="2125867"/>
            <a:ext cx="4483764" cy="3426787"/>
          </a:xfrm>
          <a:prstGeom prst="rect">
            <a:avLst/>
          </a:prstGeom>
        </p:spPr>
      </p:pic>
      <p:grpSp>
        <p:nvGrpSpPr>
          <p:cNvPr id="8" name="Grupo 7">
            <a:extLst>
              <a:ext uri="{FF2B5EF4-FFF2-40B4-BE49-F238E27FC236}">
                <a16:creationId xmlns:a16="http://schemas.microsoft.com/office/drawing/2014/main" id="{77674459-0162-924D-A5F5-DA36C54202B9}"/>
              </a:ext>
            </a:extLst>
          </p:cNvPr>
          <p:cNvGrpSpPr/>
          <p:nvPr/>
        </p:nvGrpSpPr>
        <p:grpSpPr>
          <a:xfrm>
            <a:off x="758367" y="2751529"/>
            <a:ext cx="5633449" cy="2175462"/>
            <a:chOff x="653050" y="2796588"/>
            <a:chExt cx="5633449" cy="2175462"/>
          </a:xfrm>
        </p:grpSpPr>
        <p:sp>
          <p:nvSpPr>
            <p:cNvPr id="9" name="Rectángulo 8">
              <a:extLst>
                <a:ext uri="{FF2B5EF4-FFF2-40B4-BE49-F238E27FC236}">
                  <a16:creationId xmlns:a16="http://schemas.microsoft.com/office/drawing/2014/main" id="{99052D45-DB3D-CD42-B862-4EA4F87B0D48}"/>
                </a:ext>
              </a:extLst>
            </p:cNvPr>
            <p:cNvSpPr/>
            <p:nvPr/>
          </p:nvSpPr>
          <p:spPr>
            <a:xfrm>
              <a:off x="753534" y="2889743"/>
              <a:ext cx="5473648" cy="2067810"/>
            </a:xfrm>
            <a:prstGeom prst="rect">
              <a:avLst/>
            </a:prstGeom>
            <a:noFill/>
          </p:spPr>
          <p:txBody>
            <a:bodyPr wrap="square">
              <a:spAutoFit/>
            </a:bodyPr>
            <a:lstStyle/>
            <a:p>
              <a:pPr algn="just">
                <a:lnSpc>
                  <a:spcPts val="2200"/>
                </a:lnSpc>
              </a:pPr>
              <a:r>
                <a:rPr lang="es-MX" sz="2100" dirty="0">
                  <a:solidFill>
                    <a:schemeClr val="tx1">
                      <a:lumMod val="65000"/>
                      <a:lumOff val="35000"/>
                    </a:schemeClr>
                  </a:solidFill>
                </a:rPr>
                <a:t>Las autoridades y las personas asistentes podrán</a:t>
              </a:r>
              <a:br>
                <a:rPr lang="es-MX" sz="2100" dirty="0">
                  <a:solidFill>
                    <a:schemeClr val="tx1">
                      <a:lumMod val="65000"/>
                      <a:lumOff val="35000"/>
                    </a:schemeClr>
                  </a:solidFill>
                </a:rPr>
              </a:br>
              <a:r>
                <a:rPr lang="es-MX" sz="2100" dirty="0">
                  <a:solidFill>
                    <a:schemeClr val="tx1">
                      <a:lumMod val="65000"/>
                      <a:lumOff val="35000"/>
                    </a:schemeClr>
                  </a:solidFill>
                </a:rPr>
                <a:t>transmitir, grabar y publicar las sesiones y reuniones, sin requerir autorización, salvo en los casos que se trate información confidencial o reservada en los términos de la Ley de Transparencia y Acceso a la Información Pública del Estado de Chihuahua.</a:t>
              </a:r>
            </a:p>
          </p:txBody>
        </p:sp>
        <p:sp>
          <p:nvSpPr>
            <p:cNvPr id="10" name="Rectángulo redondeado 9">
              <a:extLst>
                <a:ext uri="{FF2B5EF4-FFF2-40B4-BE49-F238E27FC236}">
                  <a16:creationId xmlns:a16="http://schemas.microsoft.com/office/drawing/2014/main" id="{BBD4326A-0D35-B841-892C-6A3F2E292EBC}"/>
                </a:ext>
              </a:extLst>
            </p:cNvPr>
            <p:cNvSpPr/>
            <p:nvPr/>
          </p:nvSpPr>
          <p:spPr>
            <a:xfrm>
              <a:off x="653050" y="2796588"/>
              <a:ext cx="5633449" cy="2175462"/>
            </a:xfrm>
            <a:prstGeom prst="roundRect">
              <a:avLst>
                <a:gd name="adj" fmla="val 6321"/>
              </a:avLst>
            </a:prstGeom>
            <a:noFill/>
            <a:ln w="38100">
              <a:solidFill>
                <a:srgbClr val="CC9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295704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5756894" y="1388490"/>
            <a:ext cx="5079272" cy="954107"/>
          </a:xfrm>
          <a:prstGeom prst="rect">
            <a:avLst/>
          </a:prstGeom>
          <a:noFill/>
        </p:spPr>
        <p:txBody>
          <a:bodyPr wrap="square" rtlCol="0">
            <a:spAutoFit/>
          </a:bodyPr>
          <a:lstStyle/>
          <a:p>
            <a:pPr algn="ctr"/>
            <a:r>
              <a:rPr lang="es-MX" sz="2800" b="1" dirty="0">
                <a:solidFill>
                  <a:srgbClr val="D39022"/>
                </a:solidFill>
              </a:rPr>
              <a:t>¿Cuál es el procedimiento para participar en el </a:t>
            </a:r>
            <a:r>
              <a:rPr lang="es-MX" sz="2800" b="1" i="1" dirty="0">
                <a:solidFill>
                  <a:srgbClr val="97751A"/>
                </a:solidFill>
              </a:rPr>
              <a:t>cabildo abierto</a:t>
            </a:r>
            <a:r>
              <a:rPr lang="es-MX" sz="2800" b="1" dirty="0">
                <a:solidFill>
                  <a:srgbClr val="D39022"/>
                </a:solidFill>
              </a:rPr>
              <a:t>?</a:t>
            </a:r>
          </a:p>
        </p:txBody>
      </p:sp>
      <p:pic>
        <p:nvPicPr>
          <p:cNvPr id="4" name="Imagen 3">
            <a:extLst>
              <a:ext uri="{FF2B5EF4-FFF2-40B4-BE49-F238E27FC236}">
                <a16:creationId xmlns:a16="http://schemas.microsoft.com/office/drawing/2014/main" id="{DD6B6F33-B31A-254B-B3E9-54A8581EB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981" y="1185862"/>
            <a:ext cx="3517900" cy="4184951"/>
          </a:xfrm>
          <a:prstGeom prst="rect">
            <a:avLst/>
          </a:prstGeom>
        </p:spPr>
      </p:pic>
      <p:pic>
        <p:nvPicPr>
          <p:cNvPr id="5" name="Imagen 4">
            <a:extLst>
              <a:ext uri="{FF2B5EF4-FFF2-40B4-BE49-F238E27FC236}">
                <a16:creationId xmlns:a16="http://schemas.microsoft.com/office/drawing/2014/main" id="{2137425C-F5F8-7E45-8EA7-8BB01D05C5B5}"/>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pic>
        <p:nvPicPr>
          <p:cNvPr id="6" name="Imagen 5">
            <a:extLst>
              <a:ext uri="{FF2B5EF4-FFF2-40B4-BE49-F238E27FC236}">
                <a16:creationId xmlns:a16="http://schemas.microsoft.com/office/drawing/2014/main" id="{7B12113A-35EC-DC4E-A517-873061180521}"/>
              </a:ext>
            </a:extLst>
          </p:cNvPr>
          <p:cNvPicPr>
            <a:picLocks noChangeAspect="1"/>
          </p:cNvPicPr>
          <p:nvPr/>
        </p:nvPicPr>
        <p:blipFill>
          <a:blip r:embed="rId4"/>
          <a:stretch>
            <a:fillRect/>
          </a:stretch>
        </p:blipFill>
        <p:spPr>
          <a:xfrm>
            <a:off x="223539" y="5977968"/>
            <a:ext cx="1723515" cy="396542"/>
          </a:xfrm>
          <a:prstGeom prst="rect">
            <a:avLst/>
          </a:prstGeom>
        </p:spPr>
      </p:pic>
    </p:spTree>
    <p:extLst>
      <p:ext uri="{BB962C8B-B14F-4D97-AF65-F5344CB8AC3E}">
        <p14:creationId xmlns:p14="http://schemas.microsoft.com/office/powerpoint/2010/main" val="62632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8B6DC06B843E7A4AB8897DB027741A77" ma:contentTypeVersion="12" ma:contentTypeDescription="Crear nuevo documento." ma:contentTypeScope="" ma:versionID="9c8e9e0b93a0820a97fd35cc4f75ee73">
  <xsd:schema xmlns:xsd="http://www.w3.org/2001/XMLSchema" xmlns:xs="http://www.w3.org/2001/XMLSchema" xmlns:p="http://schemas.microsoft.com/office/2006/metadata/properties" xmlns:ns2="d94eee30-2451-49be-a996-92a27f6a2e89" xmlns:ns3="bc7938c3-7aea-44d1-84f7-bfbe73a548fb" targetNamespace="http://schemas.microsoft.com/office/2006/metadata/properties" ma:root="true" ma:fieldsID="c3ceae8fb7d71dac7fd305632d586cdc" ns2:_="" ns3:_="">
    <xsd:import namespace="d94eee30-2451-49be-a996-92a27f6a2e89"/>
    <xsd:import namespace="bc7938c3-7aea-44d1-84f7-bfbe73a548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eee30-2451-49be-a996-92a27f6a2e8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7938c3-7aea-44d1-84f7-bfbe73a548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94eee30-2451-49be-a996-92a27f6a2e89">7QDC35W4DDSW-919843043-1616</_dlc_DocId>
    <_dlc_DocIdUrl xmlns="d94eee30-2451-49be-a996-92a27f6a2e89">
      <Url>https://ieechihuahuaorgmx.sharepoint.com/sites/CapacitacionEC/_layouts/15/DocIdRedir.aspx?ID=7QDC35W4DDSW-919843043-1616</Url>
      <Description>7QDC35W4DDSW-919843043-1616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47959-CDCC-4020-8578-B8B6709BC573}">
  <ds:schemaRefs>
    <ds:schemaRef ds:uri="http://schemas.microsoft.com/sharepoint/events"/>
  </ds:schemaRefs>
</ds:datastoreItem>
</file>

<file path=customXml/itemProps2.xml><?xml version="1.0" encoding="utf-8"?>
<ds:datastoreItem xmlns:ds="http://schemas.openxmlformats.org/officeDocument/2006/customXml" ds:itemID="{92DFF87E-448D-4D79-95DB-015803FBE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eee30-2451-49be-a996-92a27f6a2e89"/>
    <ds:schemaRef ds:uri="bc7938c3-7aea-44d1-84f7-bfbe73a54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0C5D86-78B1-4DF5-AEB9-D63D6E4B849F}">
  <ds:schemaRefs>
    <ds:schemaRef ds:uri="http://schemas.microsoft.com/office/2006/metadata/properties"/>
    <ds:schemaRef ds:uri="http://schemas.microsoft.com/office/infopath/2007/PartnerControls"/>
    <ds:schemaRef ds:uri="d94eee30-2451-49be-a996-92a27f6a2e89"/>
  </ds:schemaRefs>
</ds:datastoreItem>
</file>

<file path=customXml/itemProps4.xml><?xml version="1.0" encoding="utf-8"?>
<ds:datastoreItem xmlns:ds="http://schemas.openxmlformats.org/officeDocument/2006/customXml" ds:itemID="{BEB3CD8A-9158-4674-8845-89CB9CDBB4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1411</TotalTime>
  <Words>709</Words>
  <Application>Microsoft Office PowerPoint</Application>
  <PresentationFormat>Panorámica</PresentationFormat>
  <Paragraphs>55</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Helvetica Neue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Virginia Lariza Leos Vega</dc:creator>
  <cp:lastModifiedBy>Marcela Oropesa Martínez</cp:lastModifiedBy>
  <cp:revision>83</cp:revision>
  <dcterms:created xsi:type="dcterms:W3CDTF">2022-02-24T18:51:09Z</dcterms:created>
  <dcterms:modified xsi:type="dcterms:W3CDTF">2022-06-09T20:35:26Z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0x0101008B6DC06B843E7A4AB8897DB027741A77</vt:lpwstr>
  </property>
  <property fmtid="{D5CDD505-2E9C-101B-9397-08002B2CF9AE}" pid="3" name="_dlc_DocIdItemGuid">
    <vt:lpwstr>196da7b0-4bbf-4d69-a6fd-8c3378bd9d54</vt:lpwstr>
  </property>
</Properties>
</file>