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 id="2147484022" r:id="rId6"/>
  </p:sldMasterIdLst>
  <p:notesMasterIdLst>
    <p:notesMasterId r:id="rId11"/>
  </p:notesMasterIdLst>
  <p:sldIdLst>
    <p:sldId id="359" r:id="rId7"/>
    <p:sldId id="358" r:id="rId8"/>
    <p:sldId id="357" r:id="rId9"/>
    <p:sldId id="356"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3" orient="horz" pos="3974" userDrawn="1">
          <p15:clr>
            <a:srgbClr val="A4A3A4"/>
          </p15:clr>
        </p15:guide>
        <p15:guide id="5" orient="horz" pos="550" userDrawn="1">
          <p15:clr>
            <a:srgbClr val="A4A3A4"/>
          </p15:clr>
        </p15:guide>
        <p15:guide id="7" orient="horz" pos="414" userDrawn="1">
          <p15:clr>
            <a:srgbClr val="A4A3A4"/>
          </p15:clr>
        </p15:guide>
        <p15:guide id="14" pos="302" userDrawn="1">
          <p15:clr>
            <a:srgbClr val="A4A3A4"/>
          </p15:clr>
        </p15:guide>
        <p15:guide id="19" pos="7355" userDrawn="1">
          <p15:clr>
            <a:srgbClr val="A4A3A4"/>
          </p15:clr>
        </p15:guide>
        <p15:guide id="20" pos="5586" userDrawn="1">
          <p15:clr>
            <a:srgbClr val="A4A3A4"/>
          </p15:clr>
        </p15:guide>
        <p15:guide id="21" pos="3840" userDrawn="1">
          <p15:clr>
            <a:srgbClr val="A4A3A4"/>
          </p15:clr>
        </p15:guide>
        <p15:guide id="22" pos="2978" userDrawn="1">
          <p15:clr>
            <a:srgbClr val="A4A3A4"/>
          </p15:clr>
        </p15:guide>
        <p15:guide id="23" orient="horz" pos="2364" userDrawn="1">
          <p15:clr>
            <a:srgbClr val="A4A3A4"/>
          </p15:clr>
        </p15:guide>
        <p15:guide id="24" orient="horz" pos="1638" userDrawn="1">
          <p15:clr>
            <a:srgbClr val="A4A3A4"/>
          </p15:clr>
        </p15:guide>
        <p15:guide id="25" pos="7242" userDrawn="1">
          <p15:clr>
            <a:srgbClr val="A4A3A4"/>
          </p15:clr>
        </p15:guide>
        <p15:guide id="26" orient="horz" pos="2954" userDrawn="1">
          <p15:clr>
            <a:srgbClr val="A4A3A4"/>
          </p15:clr>
        </p15:guide>
        <p15:guide id="27" orient="horz" pos="1366" userDrawn="1">
          <p15:clr>
            <a:srgbClr val="A4A3A4"/>
          </p15:clr>
        </p15:guide>
        <p15:guide id="28" orient="horz" pos="2500" userDrawn="1">
          <p15:clr>
            <a:srgbClr val="A4A3A4"/>
          </p15:clr>
        </p15:guide>
        <p15:guide id="29" pos="71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Lariza Leos Vega" initials="VLLV" lastIdx="14" clrIdx="0">
    <p:extLst>
      <p:ext uri="{19B8F6BF-5375-455C-9EA6-DF929625EA0E}">
        <p15:presenceInfo xmlns:p15="http://schemas.microsoft.com/office/powerpoint/2012/main" userId="Virginia Lariza Leos Vega" providerId="None"/>
      </p:ext>
    </p:extLst>
  </p:cmAuthor>
  <p:cmAuthor id="2" name="Marcela Oropesa Martínez" initials="MM" lastIdx="2" clrIdx="1">
    <p:extLst>
      <p:ext uri="{19B8F6BF-5375-455C-9EA6-DF929625EA0E}">
        <p15:presenceInfo xmlns:p15="http://schemas.microsoft.com/office/powerpoint/2012/main" userId="S::moropesam@ieechihuahua.org.mx::cde79fea-4277-48bc-90a0-d5185b74ea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7B9"/>
    <a:srgbClr val="90D7EE"/>
    <a:srgbClr val="A693C1"/>
    <a:srgbClr val="E45831"/>
    <a:srgbClr val="367F36"/>
    <a:srgbClr val="4A9974"/>
    <a:srgbClr val="4E8F00"/>
    <a:srgbClr val="61C3A1"/>
    <a:srgbClr val="54C1EA"/>
    <a:srgbClr val="AFDA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98063-2970-90A2-EFEE-A80951ABDA1D}" v="18" dt="2022-06-07T16:32:12.102"/>
    <p1510:client id="{23102E1A-A193-70E2-2A7C-A4450236A39D}" v="27" dt="2022-03-18T17:28:03.891"/>
    <p1510:client id="{41FC41D7-311A-C51A-E0DA-6C1FD59236CC}" v="3" dt="2022-05-06T19:20:47.874"/>
    <p1510:client id="{5CA1774A-3100-C9A0-D7EF-4395B857FA5C}" v="7" dt="2022-06-08T17:09:41.480"/>
    <p1510:client id="{7E7528E6-3AA9-4C75-0D99-C8ACE886B6D0}" v="50" dt="2022-05-06T19:29:47.536"/>
    <p1510:client id="{C6CFE970-C3DD-1376-B0AA-61E038882D82}" v="2" dt="2022-05-23T20:23:46.924"/>
    <p1510:client id="{EF3E1FE8-EB51-2B75-9677-0BA5163BABBB}" v="124" dt="2022-03-11T19:45:18.357"/>
    <p1510:client id="{FCB4EBD2-1E9B-7F0F-991C-D26FC5D4C163}" v="4" dt="2022-03-24T20:42:05.71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guide orient="horz" pos="2115"/>
        <p:guide orient="horz" pos="3974"/>
        <p:guide orient="horz" pos="550"/>
        <p:guide orient="horz" pos="414"/>
        <p:guide pos="302"/>
        <p:guide pos="7355"/>
        <p:guide pos="5586"/>
        <p:guide pos="3840"/>
        <p:guide pos="2978"/>
        <p:guide orient="horz" pos="2364"/>
        <p:guide orient="horz" pos="1638"/>
        <p:guide pos="7242"/>
        <p:guide orient="horz" pos="2954"/>
        <p:guide orient="horz" pos="1366"/>
        <p:guide orient="horz" pos="2500"/>
        <p:guide pos="71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429F6-FD56-B64D-8C44-129DED2B57FA}" type="datetimeFigureOut">
              <a:rPr lang="es-ES_tradnl" smtClean="0"/>
              <a:t>14/06/2022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98B7E-5D29-1B4A-95C5-413F7CBE799E}" type="slidenum">
              <a:rPr lang="es-ES_tradnl" smtClean="0"/>
              <a:t>‹Nº›</a:t>
            </a:fld>
            <a:endParaRPr lang="es-ES_tradnl"/>
          </a:p>
        </p:txBody>
      </p:sp>
    </p:spTree>
    <p:extLst>
      <p:ext uri="{BB962C8B-B14F-4D97-AF65-F5344CB8AC3E}">
        <p14:creationId xmlns:p14="http://schemas.microsoft.com/office/powerpoint/2010/main" val="146404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La </a:t>
            </a:r>
            <a:r>
              <a:rPr lang="en-US" err="1"/>
              <a:t>aprobación</a:t>
            </a:r>
            <a:r>
              <a:rPr lang="en-US"/>
              <a:t> de las </a:t>
            </a:r>
            <a:r>
              <a:rPr lang="en-US" err="1"/>
              <a:t>ciudadanas</a:t>
            </a:r>
            <a:r>
              <a:rPr lang="en-US"/>
              <a:t> y/o </a:t>
            </a:r>
            <a:r>
              <a:rPr lang="en-US" err="1"/>
              <a:t>ciudadanos</a:t>
            </a:r>
            <a:r>
              <a:rPr lang="en-US"/>
              <a:t> </a:t>
            </a:r>
            <a:r>
              <a:rPr lang="en-US" err="1"/>
              <a:t>participantes</a:t>
            </a:r>
            <a:r>
              <a:rPr lang="en-US"/>
              <a:t> se </a:t>
            </a:r>
            <a:r>
              <a:rPr lang="en-US" err="1"/>
              <a:t>realizará</a:t>
            </a:r>
            <a:r>
              <a:rPr lang="en-US"/>
              <a:t> por la Comisión de </a:t>
            </a:r>
            <a:r>
              <a:rPr lang="en-US" err="1"/>
              <a:t>Consejeras</a:t>
            </a:r>
            <a:r>
              <a:rPr lang="en-US"/>
              <a:t> y </a:t>
            </a:r>
            <a:r>
              <a:rPr lang="en-US" err="1"/>
              <a:t>Consejeros</a:t>
            </a:r>
            <a:r>
              <a:rPr lang="en-US"/>
              <a:t> </a:t>
            </a:r>
            <a:r>
              <a:rPr lang="en-US" err="1"/>
              <a:t>Electorales</a:t>
            </a:r>
            <a:r>
              <a:rPr lang="en-US"/>
              <a:t> </a:t>
            </a:r>
            <a:r>
              <a:rPr lang="en-US" err="1"/>
              <a:t>cuyas</a:t>
            </a:r>
            <a:r>
              <a:rPr lang="en-US"/>
              <a:t> </a:t>
            </a:r>
            <a:r>
              <a:rPr lang="en-US" err="1"/>
              <a:t>actividades</a:t>
            </a:r>
            <a:r>
              <a:rPr lang="en-US"/>
              <a:t> </a:t>
            </a:r>
            <a:r>
              <a:rPr lang="en-US" err="1"/>
              <a:t>correspondan</a:t>
            </a:r>
            <a:r>
              <a:rPr lang="en-US"/>
              <a:t> con los </a:t>
            </a:r>
            <a:r>
              <a:rPr lang="en-US" err="1"/>
              <a:t>temas</a:t>
            </a:r>
            <a:r>
              <a:rPr lang="en-US"/>
              <a:t> a </a:t>
            </a:r>
            <a:r>
              <a:rPr lang="en-US" err="1"/>
              <a:t>tratar</a:t>
            </a:r>
            <a:r>
              <a:rPr lang="en-US"/>
              <a:t>, </a:t>
            </a:r>
            <a:r>
              <a:rPr lang="en-US" err="1"/>
              <a:t>en</a:t>
            </a:r>
            <a:r>
              <a:rPr lang="en-US"/>
              <a:t> la que se </a:t>
            </a:r>
            <a:r>
              <a:rPr lang="en-US" err="1"/>
              <a:t>analizará</a:t>
            </a:r>
            <a:r>
              <a:rPr lang="en-US"/>
              <a:t> </a:t>
            </a:r>
            <a:r>
              <a:rPr lang="en-US" err="1"/>
              <a:t>quiénes</a:t>
            </a:r>
            <a:r>
              <a:rPr lang="en-US"/>
              <a:t> son las personas que </a:t>
            </a:r>
            <a:r>
              <a:rPr lang="en-US" err="1"/>
              <a:t>cumplieron</a:t>
            </a:r>
            <a:r>
              <a:rPr lang="en-US"/>
              <a:t> con los </a:t>
            </a:r>
            <a:r>
              <a:rPr lang="en-US" err="1"/>
              <a:t>requisitos</a:t>
            </a:r>
            <a:r>
              <a:rPr lang="en-US"/>
              <a:t> de la </a:t>
            </a:r>
            <a:r>
              <a:rPr lang="en-US" err="1"/>
              <a:t>Convocatoria</a:t>
            </a:r>
            <a:r>
              <a:rPr lang="en-US"/>
              <a:t>.</a:t>
            </a:r>
            <a:endParaRPr lang="en-US">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3</a:t>
            </a:fld>
            <a:endParaRPr lang="es-ES_tradnl"/>
          </a:p>
        </p:txBody>
      </p:sp>
    </p:spTree>
    <p:extLst>
      <p:ext uri="{BB962C8B-B14F-4D97-AF65-F5344CB8AC3E}">
        <p14:creationId xmlns:p14="http://schemas.microsoft.com/office/powerpoint/2010/main" val="131283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Las </a:t>
            </a:r>
            <a:r>
              <a:rPr lang="en-US" err="1"/>
              <a:t>sesiones</a:t>
            </a:r>
            <a:r>
              <a:rPr lang="en-US"/>
              <a:t> </a:t>
            </a:r>
            <a:r>
              <a:rPr lang="en-US" err="1"/>
              <a:t>públicas</a:t>
            </a:r>
            <a:r>
              <a:rPr lang="en-US"/>
              <a:t> </a:t>
            </a:r>
            <a:r>
              <a:rPr lang="en-US" err="1"/>
              <a:t>abiertas</a:t>
            </a:r>
            <a:r>
              <a:rPr lang="en-US"/>
              <a:t>, </a:t>
            </a:r>
            <a:r>
              <a:rPr lang="en-US" err="1"/>
              <a:t>podrán</a:t>
            </a:r>
            <a:r>
              <a:rPr lang="en-US"/>
              <a:t> </a:t>
            </a:r>
            <a:r>
              <a:rPr lang="en-US" err="1"/>
              <a:t>tener</a:t>
            </a:r>
            <a:r>
              <a:rPr lang="en-US"/>
              <a:t> </a:t>
            </a:r>
            <a:r>
              <a:rPr lang="en-US" err="1"/>
              <a:t>lugar</a:t>
            </a:r>
            <a:r>
              <a:rPr lang="en-US"/>
              <a:t> </a:t>
            </a:r>
            <a:r>
              <a:rPr lang="en-US" err="1"/>
              <a:t>en</a:t>
            </a:r>
            <a:r>
              <a:rPr lang="en-US"/>
              <a:t> </a:t>
            </a:r>
            <a:r>
              <a:rPr lang="en-US" err="1"/>
              <a:t>entidades</a:t>
            </a:r>
            <a:r>
              <a:rPr lang="en-US"/>
              <a:t> del Estado </a:t>
            </a:r>
            <a:r>
              <a:rPr lang="en-US" err="1"/>
              <a:t>distintas</a:t>
            </a:r>
            <a:r>
              <a:rPr lang="en-US"/>
              <a:t> a la </a:t>
            </a:r>
            <a:r>
              <a:rPr lang="en-US" err="1"/>
              <a:t>sede</a:t>
            </a:r>
            <a:r>
              <a:rPr lang="en-US"/>
              <a:t> central del Instituto. </a:t>
            </a:r>
            <a:endParaRPr lang="es-ES"/>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4</a:t>
            </a:fld>
            <a:endParaRPr lang="es-ES_tradnl"/>
          </a:p>
        </p:txBody>
      </p:sp>
    </p:spTree>
    <p:extLst>
      <p:ext uri="{BB962C8B-B14F-4D97-AF65-F5344CB8AC3E}">
        <p14:creationId xmlns:p14="http://schemas.microsoft.com/office/powerpoint/2010/main" val="388992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61991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177137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88869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MX"/>
              <a:t>Haz clic para modificar el estilo de título del patrón</a:t>
            </a:r>
            <a:endParaRPr lang="en-US"/>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a:xfrm>
            <a:off x="8932558" y="5870575"/>
            <a:ext cx="1600200" cy="377825"/>
          </a:xfrm>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a:xfrm>
            <a:off x="3962399" y="5870575"/>
            <a:ext cx="4893958" cy="377825"/>
          </a:xfrm>
        </p:spPr>
        <p:txBody>
          <a:bodyPr/>
          <a:lstStyle/>
          <a:p>
            <a:endParaRPr lang="es-ES_tradnl"/>
          </a:p>
        </p:txBody>
      </p:sp>
      <p:sp>
        <p:nvSpPr>
          <p:cNvPr id="6" name="Slide Number Placeholder 5"/>
          <p:cNvSpPr>
            <a:spLocks noGrp="1"/>
          </p:cNvSpPr>
          <p:nvPr>
            <p:ph type="sldNum" sz="quarter" idx="12"/>
          </p:nvPr>
        </p:nvSpPr>
        <p:spPr>
          <a:xfrm>
            <a:off x="10608958" y="5870575"/>
            <a:ext cx="551167" cy="377825"/>
          </a:xfrm>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33025439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idx="1"/>
          </p:nvPr>
        </p:nvSpPr>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212676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MX"/>
              <a:t>Haz clic para modificar el estilo de título del patrón</a:t>
            </a:r>
            <a:endParaRPr lang="en-US"/>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45740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338581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82252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382546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307426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MX"/>
              <a:t>Haz clic para modificar el estilo de título del patrón</a:t>
            </a:r>
            <a:endParaRPr lang="en-US"/>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240003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150070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MX"/>
              <a:t>Haz clic para modificar el estilo de título del patrón</a:t>
            </a:r>
            <a:endParaRPr lang="en-US"/>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101457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2572117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MX"/>
              <a:t>Haz clic para modificar el estilo de título del patrón</a:t>
            </a:r>
            <a:endParaRPr lang="en-US"/>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171122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MX"/>
              <a:t>Haz clic para modificar el estilo de título del patrón</a:t>
            </a:r>
            <a:endParaRPr lang="en-US"/>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6797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MX"/>
              <a:t>Haz clic para modificar el estilo de título del patrón</a:t>
            </a:r>
            <a:endParaRPr lang="en-US"/>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1899142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MX"/>
              <a:t>Haz clic para modificar el estilo de título del patrón</a:t>
            </a:r>
            <a:endParaRPr lang="en-US"/>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MX"/>
              <a:t>Haga clic para modificar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1646684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MX"/>
              <a:t>Haz clic para modificar el estilo de título del patrón</a:t>
            </a:r>
            <a:endParaRPr lang="en-US"/>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MX"/>
              <a:t>Haga clic para modificar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368790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
        <p:nvSpPr>
          <p:cNvPr id="8" name="Title 1"/>
          <p:cNvSpPr>
            <a:spLocks noGrp="1"/>
          </p:cNvSpPr>
          <p:nvPr>
            <p:ph type="title"/>
          </p:nvPr>
        </p:nvSpPr>
        <p:spPr>
          <a:xfrm>
            <a:off x="685801" y="609600"/>
            <a:ext cx="10131425" cy="1456267"/>
          </a:xfrm>
        </p:spPr>
        <p:txBody>
          <a:bodyPr/>
          <a:lstStyle/>
          <a:p>
            <a:r>
              <a:rPr lang="es-MX"/>
              <a:t>Haz clic para modificar el estilo de título del patrón</a:t>
            </a:r>
            <a:endParaRPr lang="en-US"/>
          </a:p>
        </p:txBody>
      </p:sp>
    </p:spTree>
    <p:extLst>
      <p:ext uri="{BB962C8B-B14F-4D97-AF65-F5344CB8AC3E}">
        <p14:creationId xmlns:p14="http://schemas.microsoft.com/office/powerpoint/2010/main" val="3379368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103898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14555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29638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138164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61561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466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32384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4838CF15-A208-D845-8AF1-0FF3716F1B91}" type="datetimeFigureOut">
              <a:rPr lang="es-ES_tradnl" smtClean="0"/>
              <a:t>14/06/2022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112540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8CF15-A208-D845-8AF1-0FF3716F1B91}" type="datetimeFigureOut">
              <a:rPr lang="es-ES_tradnl" smtClean="0"/>
              <a:t>14/06/2022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0F7BE-AC2A-8F4B-829C-58501EDB24A8}" type="slidenum">
              <a:rPr lang="es-ES_tradnl" smtClean="0"/>
              <a:t>‹Nº›</a:t>
            </a:fld>
            <a:endParaRPr lang="es-ES_tradnl"/>
          </a:p>
        </p:txBody>
      </p:sp>
    </p:spTree>
    <p:extLst>
      <p:ext uri="{BB962C8B-B14F-4D97-AF65-F5344CB8AC3E}">
        <p14:creationId xmlns:p14="http://schemas.microsoft.com/office/powerpoint/2010/main" val="208690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42AB4D-F450-6D4B-956C-723C8ED2BE10}" type="datetimeFigureOut">
              <a:rPr lang="es-ES_tradnl" smtClean="0"/>
              <a:t>14/06/2022</a:t>
            </a:fld>
            <a:endParaRPr lang="es-ES_tradn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_tradn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9DC904-E907-8E40-8026-7735272F741F}" type="slidenum">
              <a:rPr lang="es-ES_tradnl" smtClean="0"/>
              <a:t>‹Nº›</a:t>
            </a:fld>
            <a:endParaRPr lang="es-ES_tradnl"/>
          </a:p>
        </p:txBody>
      </p:sp>
    </p:spTree>
    <p:extLst>
      <p:ext uri="{BB962C8B-B14F-4D97-AF65-F5344CB8AC3E}">
        <p14:creationId xmlns:p14="http://schemas.microsoft.com/office/powerpoint/2010/main" val="3924189942"/>
      </p:ext>
    </p:extLst>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0DD7A47-29E6-434B-8F50-8A281C97FD0A}"/>
              </a:ext>
            </a:extLst>
          </p:cNvPr>
          <p:cNvSpPr/>
          <p:nvPr/>
        </p:nvSpPr>
        <p:spPr>
          <a:xfrm>
            <a:off x="0" y="908050"/>
            <a:ext cx="12192000" cy="4903823"/>
          </a:xfrm>
          <a:prstGeom prst="rect">
            <a:avLst/>
          </a:prstGeom>
          <a:solidFill>
            <a:srgbClr val="413C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8DA47DEB-9A0B-4C82-8C0B-9963E2723199}"/>
              </a:ext>
            </a:extLst>
          </p:cNvPr>
          <p:cNvSpPr>
            <a:spLocks noGrp="1"/>
          </p:cNvSpPr>
          <p:nvPr>
            <p:ph type="title"/>
          </p:nvPr>
        </p:nvSpPr>
        <p:spPr>
          <a:xfrm>
            <a:off x="417576" y="164592"/>
            <a:ext cx="4776216" cy="657226"/>
          </a:xfrm>
        </p:spPr>
        <p:txBody>
          <a:bodyPr>
            <a:noAutofit/>
          </a:bodyPr>
          <a:lstStyle/>
          <a:p>
            <a:r>
              <a:rPr lang="en-US" sz="4200" b="1">
                <a:solidFill>
                  <a:srgbClr val="AD87B9"/>
                </a:solidFill>
                <a:latin typeface="+mn-lt"/>
                <a:cs typeface="Calibri Light"/>
              </a:rPr>
              <a:t>CONSEJO </a:t>
            </a:r>
            <a:r>
              <a:rPr lang="en-US" sz="3800" b="1">
                <a:solidFill>
                  <a:srgbClr val="AD87B9"/>
                </a:solidFill>
                <a:latin typeface="+mn-lt"/>
                <a:cs typeface="Calibri Light"/>
              </a:rPr>
              <a:t>ABIERTO</a:t>
            </a:r>
            <a:endParaRPr lang="en-US" sz="3800" b="1">
              <a:solidFill>
                <a:srgbClr val="AD87B9"/>
              </a:solidFill>
              <a:latin typeface="+mn-lt"/>
            </a:endParaRPr>
          </a:p>
        </p:txBody>
      </p:sp>
      <p:pic>
        <p:nvPicPr>
          <p:cNvPr id="4" name="Imagen 4" descr="Icono&#10;&#10;Descripción generada automáticamente">
            <a:extLst>
              <a:ext uri="{FF2B5EF4-FFF2-40B4-BE49-F238E27FC236}">
                <a16:creationId xmlns:a16="http://schemas.microsoft.com/office/drawing/2014/main" id="{A904A147-6146-4BCD-8C2F-754D69389E65}"/>
              </a:ext>
            </a:extLst>
          </p:cNvPr>
          <p:cNvPicPr>
            <a:picLocks noGrp="1" noChangeAspect="1"/>
          </p:cNvPicPr>
          <p:nvPr>
            <p:ph idx="1"/>
          </p:nvPr>
        </p:nvPicPr>
        <p:blipFill rotWithShape="1">
          <a:blip r:embed="rId3"/>
          <a:srcRect l="3755" t="10771" r="4334" b="14838"/>
          <a:stretch/>
        </p:blipFill>
        <p:spPr>
          <a:xfrm>
            <a:off x="4594167" y="1426410"/>
            <a:ext cx="3003666" cy="3428712"/>
          </a:xfrm>
        </p:spPr>
      </p:pic>
      <p:pic>
        <p:nvPicPr>
          <p:cNvPr id="5" name="Imagen 4">
            <a:extLst>
              <a:ext uri="{FF2B5EF4-FFF2-40B4-BE49-F238E27FC236}">
                <a16:creationId xmlns:a16="http://schemas.microsoft.com/office/drawing/2014/main" id="{1D03E4BD-6B24-AE4C-8987-99A462C26687}"/>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209852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C3CDB8-C63E-1649-9ABF-FE43DA74EF23}"/>
              </a:ext>
            </a:extLst>
          </p:cNvPr>
          <p:cNvPicPr>
            <a:picLocks noChangeAspect="1"/>
          </p:cNvPicPr>
          <p:nvPr/>
        </p:nvPicPr>
        <p:blipFill>
          <a:blip r:embed="rId3"/>
          <a:stretch>
            <a:fillRect/>
          </a:stretch>
        </p:blipFill>
        <p:spPr>
          <a:xfrm>
            <a:off x="2538608" y="723237"/>
            <a:ext cx="7131485" cy="3334366"/>
          </a:xfrm>
          <a:prstGeom prst="rect">
            <a:avLst/>
          </a:prstGeom>
        </p:spPr>
      </p:pic>
      <p:sp>
        <p:nvSpPr>
          <p:cNvPr id="3" name="Marcador de contenido 2">
            <a:extLst>
              <a:ext uri="{FF2B5EF4-FFF2-40B4-BE49-F238E27FC236}">
                <a16:creationId xmlns:a16="http://schemas.microsoft.com/office/drawing/2014/main" id="{F7E0474D-1BFA-4CA6-8BB5-67E2627A53CD}"/>
              </a:ext>
            </a:extLst>
          </p:cNvPr>
          <p:cNvSpPr>
            <a:spLocks noGrp="1"/>
          </p:cNvSpPr>
          <p:nvPr>
            <p:ph idx="1"/>
          </p:nvPr>
        </p:nvSpPr>
        <p:spPr>
          <a:xfrm>
            <a:off x="1323281" y="4470296"/>
            <a:ext cx="9556754" cy="1082365"/>
          </a:xfrm>
        </p:spPr>
        <p:txBody>
          <a:bodyPr vert="horz" lIns="91440" tIns="45720" rIns="91440" bIns="45720" rtlCol="0" anchor="t">
            <a:normAutofit/>
          </a:bodyPr>
          <a:lstStyle/>
          <a:p>
            <a:pPr marL="0" indent="0" algn="just">
              <a:lnSpc>
                <a:spcPts val="2300"/>
              </a:lnSpc>
              <a:spcBef>
                <a:spcPts val="0"/>
              </a:spcBef>
              <a:buNone/>
            </a:pPr>
            <a:r>
              <a:rPr lang="es-ES" sz="2200">
                <a:solidFill>
                  <a:schemeClr val="tx1">
                    <a:lumMod val="75000"/>
                    <a:lumOff val="25000"/>
                  </a:schemeClr>
                </a:solidFill>
                <a:ea typeface="+mn-lt"/>
                <a:cs typeface="+mn-lt"/>
              </a:rPr>
              <a:t>El Instituto reconoce el derecho de las y los ciudadanos chihuahuenses para participar directamente con voz en las sesiones públicas del Consejo Estatal, en los asuntos del del día, establecidos para ello, lo cual no implica su derecho al voto. </a:t>
            </a:r>
            <a:endParaRPr lang="es-ES" sz="2200">
              <a:solidFill>
                <a:schemeClr val="tx1">
                  <a:lumMod val="75000"/>
                  <a:lumOff val="25000"/>
                </a:schemeClr>
              </a:solidFill>
            </a:endParaRPr>
          </a:p>
        </p:txBody>
      </p:sp>
      <p:sp>
        <p:nvSpPr>
          <p:cNvPr id="5" name="Rectángulo 4">
            <a:extLst>
              <a:ext uri="{FF2B5EF4-FFF2-40B4-BE49-F238E27FC236}">
                <a16:creationId xmlns:a16="http://schemas.microsoft.com/office/drawing/2014/main" id="{14222F01-260D-4DC3-98FA-CE9480FADCCB}"/>
              </a:ext>
            </a:extLst>
          </p:cNvPr>
          <p:cNvSpPr/>
          <p:nvPr/>
        </p:nvSpPr>
        <p:spPr>
          <a:xfrm>
            <a:off x="5425443" y="6053721"/>
            <a:ext cx="6177248" cy="323165"/>
          </a:xfrm>
          <a:prstGeom prst="rect">
            <a:avLst/>
          </a:prstGeom>
        </p:spPr>
        <p:txBody>
          <a:bodyPr wrap="square" lIns="91440" tIns="45720" rIns="91440" bIns="45720" anchor="t">
            <a:spAutoFit/>
          </a:bodyPr>
          <a:lstStyle/>
          <a:p>
            <a:pPr algn="r">
              <a:lnSpc>
                <a:spcPts val="1800"/>
              </a:lnSpc>
            </a:pPr>
            <a:r>
              <a:rPr lang="es-MX" sz="1600">
                <a:solidFill>
                  <a:srgbClr val="815C97"/>
                </a:solidFill>
                <a:ea typeface="Times New Roman" panose="02020603050405020304" pitchFamily="18" charset="0"/>
                <a:cs typeface="Times New Roman"/>
              </a:rPr>
              <a:t>Art. 126, </a:t>
            </a:r>
            <a:r>
              <a:rPr lang="es-MX" sz="1600">
                <a:solidFill>
                  <a:srgbClr val="815C97"/>
                </a:solidFill>
                <a:cs typeface="Times New Roman"/>
              </a:rPr>
              <a:t>Lineamiento de Participación Ciudadana del IEE</a:t>
            </a:r>
            <a:endParaRPr lang="en-US" sz="1600">
              <a:solidFill>
                <a:srgbClr val="815C97"/>
              </a:solidFill>
              <a:cs typeface="Times New Roman"/>
            </a:endParaRPr>
          </a:p>
        </p:txBody>
      </p:sp>
      <p:pic>
        <p:nvPicPr>
          <p:cNvPr id="6" name="Imagen 5">
            <a:extLst>
              <a:ext uri="{FF2B5EF4-FFF2-40B4-BE49-F238E27FC236}">
                <a16:creationId xmlns:a16="http://schemas.microsoft.com/office/drawing/2014/main" id="{06077934-F31A-8344-82B2-4C37D718EACA}"/>
              </a:ext>
            </a:extLst>
          </p:cNvPr>
          <p:cNvPicPr>
            <a:picLocks noChangeAspect="1"/>
          </p:cNvPicPr>
          <p:nvPr/>
        </p:nvPicPr>
        <p:blipFill>
          <a:blip r:embed="rId4"/>
          <a:stretch>
            <a:fillRect/>
          </a:stretch>
        </p:blipFill>
        <p:spPr>
          <a:xfrm>
            <a:off x="160039" y="5990668"/>
            <a:ext cx="1723515" cy="396542"/>
          </a:xfrm>
          <a:prstGeom prst="rect">
            <a:avLst/>
          </a:prstGeom>
        </p:spPr>
      </p:pic>
      <p:sp>
        <p:nvSpPr>
          <p:cNvPr id="7" name="Rectángulo redondeado 6">
            <a:extLst>
              <a:ext uri="{FF2B5EF4-FFF2-40B4-BE49-F238E27FC236}">
                <a16:creationId xmlns:a16="http://schemas.microsoft.com/office/drawing/2014/main" id="{C9DEA489-73FA-764A-AF04-926DCD024EDA}"/>
              </a:ext>
            </a:extLst>
          </p:cNvPr>
          <p:cNvSpPr/>
          <p:nvPr/>
        </p:nvSpPr>
        <p:spPr>
          <a:xfrm>
            <a:off x="1126435" y="4370038"/>
            <a:ext cx="9939130" cy="1182624"/>
          </a:xfrm>
          <a:prstGeom prst="roundRect">
            <a:avLst>
              <a:gd name="adj" fmla="val 10465"/>
            </a:avLst>
          </a:prstGeom>
          <a:noFill/>
          <a:ln w="28575">
            <a:solidFill>
              <a:srgbClr val="B46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127492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0B822A9-7A7B-47C7-9B8D-7F7D98E938E0}"/>
              </a:ext>
            </a:extLst>
          </p:cNvPr>
          <p:cNvSpPr/>
          <p:nvPr/>
        </p:nvSpPr>
        <p:spPr>
          <a:xfrm>
            <a:off x="5429044" y="6053394"/>
            <a:ext cx="6177248" cy="323165"/>
          </a:xfrm>
          <a:prstGeom prst="rect">
            <a:avLst/>
          </a:prstGeom>
        </p:spPr>
        <p:txBody>
          <a:bodyPr wrap="square" lIns="91440" tIns="45720" rIns="91440" bIns="45720" anchor="t">
            <a:spAutoFit/>
          </a:bodyPr>
          <a:lstStyle/>
          <a:p>
            <a:pPr algn="r">
              <a:lnSpc>
                <a:spcPts val="1800"/>
              </a:lnSpc>
            </a:pPr>
            <a:r>
              <a:rPr lang="es-MX" sz="1500">
                <a:solidFill>
                  <a:srgbClr val="B460B2"/>
                </a:solidFill>
                <a:ea typeface="Times New Roman" panose="02020603050405020304" pitchFamily="18" charset="0"/>
                <a:cs typeface="Times New Roman"/>
              </a:rPr>
              <a:t>Art. 129, </a:t>
            </a:r>
            <a:r>
              <a:rPr lang="es-MX" sz="1500">
                <a:solidFill>
                  <a:srgbClr val="B460B2"/>
                </a:solidFill>
                <a:cs typeface="Times New Roman"/>
              </a:rPr>
              <a:t>Lineamiento de Participación Ciudadana del IEE</a:t>
            </a:r>
            <a:endParaRPr lang="en-US" sz="1500">
              <a:solidFill>
                <a:srgbClr val="B460B2"/>
              </a:solidFill>
              <a:cs typeface="Times New Roman"/>
            </a:endParaRPr>
          </a:p>
        </p:txBody>
      </p:sp>
      <p:pic>
        <p:nvPicPr>
          <p:cNvPr id="10" name="Imagen 9">
            <a:extLst>
              <a:ext uri="{FF2B5EF4-FFF2-40B4-BE49-F238E27FC236}">
                <a16:creationId xmlns:a16="http://schemas.microsoft.com/office/drawing/2014/main" id="{B697A52E-D439-7641-BAD6-B542F192D9E8}"/>
              </a:ext>
            </a:extLst>
          </p:cNvPr>
          <p:cNvPicPr>
            <a:picLocks noChangeAspect="1"/>
          </p:cNvPicPr>
          <p:nvPr/>
        </p:nvPicPr>
        <p:blipFill>
          <a:blip r:embed="rId4"/>
          <a:stretch>
            <a:fillRect/>
          </a:stretch>
        </p:blipFill>
        <p:spPr>
          <a:xfrm>
            <a:off x="10147002" y="232107"/>
            <a:ext cx="1723515" cy="396542"/>
          </a:xfrm>
          <a:prstGeom prst="rect">
            <a:avLst/>
          </a:prstGeom>
        </p:spPr>
      </p:pic>
      <p:grpSp>
        <p:nvGrpSpPr>
          <p:cNvPr id="15" name="Grupo 14">
            <a:extLst>
              <a:ext uri="{FF2B5EF4-FFF2-40B4-BE49-F238E27FC236}">
                <a16:creationId xmlns:a16="http://schemas.microsoft.com/office/drawing/2014/main" id="{6E5AE76B-8323-974F-B3D8-657C45633ED3}"/>
              </a:ext>
            </a:extLst>
          </p:cNvPr>
          <p:cNvGrpSpPr/>
          <p:nvPr/>
        </p:nvGrpSpPr>
        <p:grpSpPr>
          <a:xfrm>
            <a:off x="4172989" y="2298475"/>
            <a:ext cx="7125194" cy="1328965"/>
            <a:chOff x="4172989" y="2298475"/>
            <a:chExt cx="7125194" cy="1328965"/>
          </a:xfrm>
        </p:grpSpPr>
        <p:pic>
          <p:nvPicPr>
            <p:cNvPr id="12" name="Imagen 11">
              <a:extLst>
                <a:ext uri="{FF2B5EF4-FFF2-40B4-BE49-F238E27FC236}">
                  <a16:creationId xmlns:a16="http://schemas.microsoft.com/office/drawing/2014/main" id="{F43F137C-C605-1141-B7B0-8064D8F84D91}"/>
                </a:ext>
              </a:extLst>
            </p:cNvPr>
            <p:cNvPicPr>
              <a:picLocks noChangeAspect="1"/>
            </p:cNvPicPr>
            <p:nvPr/>
          </p:nvPicPr>
          <p:blipFill rotWithShape="1">
            <a:blip r:embed="rId5">
              <a:extLst>
                <a:ext uri="{28A0092B-C50C-407E-A947-70E740481C1C}">
                  <a14:useLocalDpi xmlns:a14="http://schemas.microsoft.com/office/drawing/2010/main" val="0"/>
                </a:ext>
              </a:extLst>
            </a:blip>
            <a:srcRect l="5066" t="9115" r="4542" b="9554"/>
            <a:stretch/>
          </p:blipFill>
          <p:spPr>
            <a:xfrm>
              <a:off x="4172989" y="2298475"/>
              <a:ext cx="505691" cy="437293"/>
            </a:xfrm>
            <a:prstGeom prst="rect">
              <a:avLst/>
            </a:prstGeom>
          </p:spPr>
        </p:pic>
        <p:sp>
          <p:nvSpPr>
            <p:cNvPr id="6" name="CuadroTexto 5">
              <a:extLst>
                <a:ext uri="{FF2B5EF4-FFF2-40B4-BE49-F238E27FC236}">
                  <a16:creationId xmlns:a16="http://schemas.microsoft.com/office/drawing/2014/main" id="{F21C5263-44E7-D549-B30C-7B80AB334847}"/>
                </a:ext>
              </a:extLst>
            </p:cNvPr>
            <p:cNvSpPr txBox="1"/>
            <p:nvPr/>
          </p:nvSpPr>
          <p:spPr>
            <a:xfrm>
              <a:off x="4680963" y="2334778"/>
              <a:ext cx="6617220" cy="1292662"/>
            </a:xfrm>
            <a:prstGeom prst="rect">
              <a:avLst/>
            </a:prstGeom>
            <a:noFill/>
          </p:spPr>
          <p:txBody>
            <a:bodyPr wrap="square" rtlCol="0">
              <a:spAutoFit/>
            </a:bodyPr>
            <a:lstStyle/>
            <a:p>
              <a:pPr algn="just"/>
              <a:r>
                <a:rPr lang="es-ES" sz="2000">
                  <a:solidFill>
                    <a:schemeClr val="tx1">
                      <a:lumMod val="75000"/>
                      <a:lumOff val="25000"/>
                    </a:schemeClr>
                  </a:solidFill>
                  <a:ea typeface="+mn-lt"/>
                  <a:cs typeface="+mn-lt"/>
                </a:rPr>
                <a:t>En el acuerdo por el que se apruebe la convocatoria de sesión pública abierta, se determinará el procedimiento para la selección de las y los ciudadanos participantes. </a:t>
              </a:r>
            </a:p>
            <a:p>
              <a:endParaRPr lang="es-MX"/>
            </a:p>
          </p:txBody>
        </p:sp>
      </p:grpSp>
      <p:grpSp>
        <p:nvGrpSpPr>
          <p:cNvPr id="16" name="Grupo 15">
            <a:extLst>
              <a:ext uri="{FF2B5EF4-FFF2-40B4-BE49-F238E27FC236}">
                <a16:creationId xmlns:a16="http://schemas.microsoft.com/office/drawing/2014/main" id="{C89DCACA-C971-4D49-A14A-398CF7413807}"/>
              </a:ext>
            </a:extLst>
          </p:cNvPr>
          <p:cNvGrpSpPr/>
          <p:nvPr/>
        </p:nvGrpSpPr>
        <p:grpSpPr>
          <a:xfrm>
            <a:off x="4172989" y="3540316"/>
            <a:ext cx="7125194" cy="999534"/>
            <a:chOff x="4172989" y="3540316"/>
            <a:chExt cx="7125194" cy="999534"/>
          </a:xfrm>
        </p:grpSpPr>
        <p:pic>
          <p:nvPicPr>
            <p:cNvPr id="11" name="Imagen 10">
              <a:extLst>
                <a:ext uri="{FF2B5EF4-FFF2-40B4-BE49-F238E27FC236}">
                  <a16:creationId xmlns:a16="http://schemas.microsoft.com/office/drawing/2014/main" id="{DBEAF3CE-FC5A-A14B-A309-5A1AE4CD3B2E}"/>
                </a:ext>
              </a:extLst>
            </p:cNvPr>
            <p:cNvPicPr>
              <a:picLocks noChangeAspect="1"/>
            </p:cNvPicPr>
            <p:nvPr/>
          </p:nvPicPr>
          <p:blipFill rotWithShape="1">
            <a:blip r:embed="rId5">
              <a:extLst>
                <a:ext uri="{28A0092B-C50C-407E-A947-70E740481C1C}">
                  <a14:useLocalDpi xmlns:a14="http://schemas.microsoft.com/office/drawing/2010/main" val="0"/>
                </a:ext>
              </a:extLst>
            </a:blip>
            <a:srcRect l="5066" t="9115" r="4542" b="9554"/>
            <a:stretch/>
          </p:blipFill>
          <p:spPr>
            <a:xfrm>
              <a:off x="4172989" y="3540316"/>
              <a:ext cx="505691" cy="437293"/>
            </a:xfrm>
            <a:prstGeom prst="rect">
              <a:avLst/>
            </a:prstGeom>
          </p:spPr>
        </p:pic>
        <p:sp>
          <p:nvSpPr>
            <p:cNvPr id="14" name="CuadroTexto 13">
              <a:extLst>
                <a:ext uri="{FF2B5EF4-FFF2-40B4-BE49-F238E27FC236}">
                  <a16:creationId xmlns:a16="http://schemas.microsoft.com/office/drawing/2014/main" id="{2993FF07-601C-894F-851D-C3FDB0C3E18C}"/>
                </a:ext>
              </a:extLst>
            </p:cNvPr>
            <p:cNvSpPr txBox="1"/>
            <p:nvPr/>
          </p:nvSpPr>
          <p:spPr>
            <a:xfrm>
              <a:off x="4680963" y="3554965"/>
              <a:ext cx="6617220" cy="984885"/>
            </a:xfrm>
            <a:prstGeom prst="rect">
              <a:avLst/>
            </a:prstGeom>
            <a:noFill/>
          </p:spPr>
          <p:txBody>
            <a:bodyPr wrap="square" rtlCol="0">
              <a:spAutoFit/>
            </a:bodyPr>
            <a:lstStyle/>
            <a:p>
              <a:r>
                <a:rPr lang="es-ES" sz="2000">
                  <a:solidFill>
                    <a:schemeClr val="tx1">
                      <a:lumMod val="75000"/>
                      <a:lumOff val="25000"/>
                    </a:schemeClr>
                  </a:solidFill>
                  <a:ea typeface="+mn-lt"/>
                  <a:cs typeface="+mn-lt"/>
                </a:rPr>
                <a:t>La ciudadanía seleccionada será notificada con la oportunidad debida, para su presencia en la sesión pública. </a:t>
              </a:r>
              <a:endParaRPr lang="es-ES" sz="2000">
                <a:solidFill>
                  <a:schemeClr val="tx1">
                    <a:lumMod val="75000"/>
                    <a:lumOff val="25000"/>
                  </a:schemeClr>
                </a:solidFill>
                <a:cs typeface="Calibri"/>
              </a:endParaRPr>
            </a:p>
            <a:p>
              <a:endParaRPr lang="es-MX"/>
            </a:p>
          </p:txBody>
        </p:sp>
      </p:grpSp>
      <p:grpSp>
        <p:nvGrpSpPr>
          <p:cNvPr id="8" name="Grupo 7">
            <a:extLst>
              <a:ext uri="{FF2B5EF4-FFF2-40B4-BE49-F238E27FC236}">
                <a16:creationId xmlns:a16="http://schemas.microsoft.com/office/drawing/2014/main" id="{D04E1D77-3172-7941-B605-EFDF7B11D5FF}"/>
              </a:ext>
            </a:extLst>
          </p:cNvPr>
          <p:cNvGrpSpPr/>
          <p:nvPr/>
        </p:nvGrpSpPr>
        <p:grpSpPr>
          <a:xfrm>
            <a:off x="848438" y="1333499"/>
            <a:ext cx="3197877" cy="4892463"/>
            <a:chOff x="848438" y="1333499"/>
            <a:chExt cx="3197877" cy="4892463"/>
          </a:xfrm>
        </p:grpSpPr>
        <p:sp>
          <p:nvSpPr>
            <p:cNvPr id="13" name="Rectángulo 12">
              <a:extLst>
                <a:ext uri="{FF2B5EF4-FFF2-40B4-BE49-F238E27FC236}">
                  <a16:creationId xmlns:a16="http://schemas.microsoft.com/office/drawing/2014/main" id="{513C43D1-7E76-8348-B2A1-1EB609B4BFEE}"/>
                </a:ext>
              </a:extLst>
            </p:cNvPr>
            <p:cNvSpPr/>
            <p:nvPr/>
          </p:nvSpPr>
          <p:spPr>
            <a:xfrm rot="21317211">
              <a:off x="848438" y="1529541"/>
              <a:ext cx="3197877" cy="4524387"/>
            </a:xfrm>
            <a:prstGeom prst="rect">
              <a:avLst/>
            </a:prstGeom>
            <a:solidFill>
              <a:srgbClr val="7030A0">
                <a:alpha val="149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5D578BE2-5846-4844-8B2D-FDF480DB96F0}"/>
                </a:ext>
              </a:extLst>
            </p:cNvPr>
            <p:cNvPicPr>
              <a:picLocks noChangeAspect="1"/>
            </p:cNvPicPr>
            <p:nvPr/>
          </p:nvPicPr>
          <p:blipFill>
            <a:blip r:embed="rId6"/>
            <a:stretch>
              <a:fillRect/>
            </a:stretch>
          </p:blipFill>
          <p:spPr>
            <a:xfrm>
              <a:off x="1016924" y="1333499"/>
              <a:ext cx="2773680" cy="4892463"/>
            </a:xfrm>
            <a:prstGeom prst="rect">
              <a:avLst/>
            </a:prstGeom>
          </p:spPr>
        </p:pic>
      </p:grpSp>
    </p:spTree>
    <p:extLst>
      <p:ext uri="{BB962C8B-B14F-4D97-AF65-F5344CB8AC3E}">
        <p14:creationId xmlns:p14="http://schemas.microsoft.com/office/powerpoint/2010/main" val="41303097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par>
                          <p:cTn id="13" fill="hold">
                            <p:stCondLst>
                              <p:cond delay="1250"/>
                            </p:stCondLst>
                            <p:childTnLst>
                              <p:par>
                                <p:cTn id="14" presetID="1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581356-46D0-4993-B3E2-BF0DCB9BC63B}"/>
              </a:ext>
            </a:extLst>
          </p:cNvPr>
          <p:cNvSpPr>
            <a:spLocks noGrp="1"/>
          </p:cNvSpPr>
          <p:nvPr>
            <p:ph idx="1"/>
          </p:nvPr>
        </p:nvSpPr>
        <p:spPr>
          <a:xfrm>
            <a:off x="1206358" y="1837083"/>
            <a:ext cx="10137500" cy="970584"/>
          </a:xfrm>
        </p:spPr>
        <p:txBody>
          <a:bodyPr vert="horz" lIns="91440" tIns="45720" rIns="91440" bIns="45720" rtlCol="0" anchor="t">
            <a:normAutofit/>
          </a:bodyPr>
          <a:lstStyle/>
          <a:p>
            <a:pPr marL="0" indent="0" algn="just">
              <a:lnSpc>
                <a:spcPts val="2200"/>
              </a:lnSpc>
              <a:spcBef>
                <a:spcPts val="0"/>
              </a:spcBef>
              <a:buNone/>
            </a:pPr>
            <a:r>
              <a:rPr lang="es-ES" sz="2400">
                <a:solidFill>
                  <a:schemeClr val="tx1">
                    <a:lumMod val="75000"/>
                    <a:lumOff val="25000"/>
                  </a:schemeClr>
                </a:solidFill>
                <a:ea typeface="+mn-lt"/>
                <a:cs typeface="+mn-lt"/>
              </a:rPr>
              <a:t>El Consejo Estatal o la Comisión respectiva, podrán emitir convocatoria dirigida a la ciudadanía, en la que se precisen los puntos del orden del día en que podrán participar las y/o ciudadanos elegidos, misma que contendrá, al menos: </a:t>
            </a:r>
          </a:p>
        </p:txBody>
      </p:sp>
      <p:sp>
        <p:nvSpPr>
          <p:cNvPr id="5" name="Rectángulo 4">
            <a:extLst>
              <a:ext uri="{FF2B5EF4-FFF2-40B4-BE49-F238E27FC236}">
                <a16:creationId xmlns:a16="http://schemas.microsoft.com/office/drawing/2014/main" id="{F1F685E9-7E6C-42C4-A1F6-F4B833334E69}"/>
              </a:ext>
            </a:extLst>
          </p:cNvPr>
          <p:cNvSpPr/>
          <p:nvPr/>
        </p:nvSpPr>
        <p:spPr>
          <a:xfrm>
            <a:off x="5440104" y="6056651"/>
            <a:ext cx="6177248" cy="323165"/>
          </a:xfrm>
          <a:prstGeom prst="rect">
            <a:avLst/>
          </a:prstGeom>
        </p:spPr>
        <p:txBody>
          <a:bodyPr wrap="square" lIns="91440" tIns="45720" rIns="91440" bIns="45720" anchor="t">
            <a:spAutoFit/>
          </a:bodyPr>
          <a:lstStyle/>
          <a:p>
            <a:pPr algn="r">
              <a:lnSpc>
                <a:spcPts val="1800"/>
              </a:lnSpc>
            </a:pPr>
            <a:r>
              <a:rPr lang="es-MX" sz="1500">
                <a:solidFill>
                  <a:srgbClr val="B460B2"/>
                </a:solidFill>
                <a:ea typeface="Times New Roman" panose="02020603050405020304" pitchFamily="18" charset="0"/>
                <a:cs typeface="Times New Roman"/>
              </a:rPr>
              <a:t>Art. 127, </a:t>
            </a:r>
            <a:r>
              <a:rPr lang="es-MX" sz="1500">
                <a:solidFill>
                  <a:srgbClr val="B460B2"/>
                </a:solidFill>
                <a:cs typeface="Times New Roman"/>
              </a:rPr>
              <a:t>Lineamiento de Participación Ciudadana del IEE</a:t>
            </a:r>
            <a:endParaRPr lang="en-US" sz="1500">
              <a:solidFill>
                <a:srgbClr val="B460B2"/>
              </a:solidFill>
              <a:cs typeface="Times New Roman"/>
            </a:endParaRPr>
          </a:p>
        </p:txBody>
      </p:sp>
      <p:pic>
        <p:nvPicPr>
          <p:cNvPr id="6" name="Imagen 5">
            <a:extLst>
              <a:ext uri="{FF2B5EF4-FFF2-40B4-BE49-F238E27FC236}">
                <a16:creationId xmlns:a16="http://schemas.microsoft.com/office/drawing/2014/main" id="{0C42F495-8037-D040-92F5-497A9DD554CD}"/>
              </a:ext>
            </a:extLst>
          </p:cNvPr>
          <p:cNvPicPr>
            <a:picLocks noChangeAspect="1"/>
          </p:cNvPicPr>
          <p:nvPr/>
        </p:nvPicPr>
        <p:blipFill>
          <a:blip r:embed="rId4"/>
          <a:stretch>
            <a:fillRect/>
          </a:stretch>
        </p:blipFill>
        <p:spPr>
          <a:xfrm>
            <a:off x="160039" y="5990668"/>
            <a:ext cx="1723515" cy="396542"/>
          </a:xfrm>
          <a:prstGeom prst="rect">
            <a:avLst/>
          </a:prstGeom>
        </p:spPr>
      </p:pic>
      <p:grpSp>
        <p:nvGrpSpPr>
          <p:cNvPr id="2" name="Grupo 1">
            <a:extLst>
              <a:ext uri="{FF2B5EF4-FFF2-40B4-BE49-F238E27FC236}">
                <a16:creationId xmlns:a16="http://schemas.microsoft.com/office/drawing/2014/main" id="{7E1D6F5A-E862-8744-BD0B-98DF16AC9F04}"/>
              </a:ext>
            </a:extLst>
          </p:cNvPr>
          <p:cNvGrpSpPr/>
          <p:nvPr/>
        </p:nvGrpSpPr>
        <p:grpSpPr>
          <a:xfrm>
            <a:off x="1513157" y="3122929"/>
            <a:ext cx="9260861" cy="2191193"/>
            <a:chOff x="1513157" y="3122929"/>
            <a:chExt cx="9260861" cy="2191193"/>
          </a:xfrm>
        </p:grpSpPr>
        <p:sp>
          <p:nvSpPr>
            <p:cNvPr id="7" name="Marcador de contenido 2">
              <a:extLst>
                <a:ext uri="{FF2B5EF4-FFF2-40B4-BE49-F238E27FC236}">
                  <a16:creationId xmlns:a16="http://schemas.microsoft.com/office/drawing/2014/main" id="{0E49CA54-0565-EE4A-9043-CC1B5D8BA6FA}"/>
                </a:ext>
              </a:extLst>
            </p:cNvPr>
            <p:cNvSpPr txBox="1">
              <a:spLocks/>
            </p:cNvSpPr>
            <p:nvPr/>
          </p:nvSpPr>
          <p:spPr>
            <a:xfrm>
              <a:off x="2213111" y="3193775"/>
              <a:ext cx="8560907" cy="21203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200"/>
                </a:lnSpc>
                <a:spcBef>
                  <a:spcPts val="0"/>
                </a:spcBef>
                <a:buNone/>
              </a:pPr>
              <a:r>
                <a:rPr lang="es-ES" sz="2100">
                  <a:solidFill>
                    <a:schemeClr val="tx1">
                      <a:lumMod val="75000"/>
                      <a:lumOff val="25000"/>
                    </a:schemeClr>
                  </a:solidFill>
                  <a:ea typeface="+mn-lt"/>
                  <a:cs typeface="+mn-lt"/>
                </a:rPr>
                <a:t>Fecha, hora y lugar en que se celebrará la sesión pública abierta; </a:t>
              </a:r>
            </a:p>
            <a:p>
              <a:pPr marL="0" indent="0">
                <a:lnSpc>
                  <a:spcPts val="1600"/>
                </a:lnSpc>
                <a:spcBef>
                  <a:spcPts val="0"/>
                </a:spcBef>
                <a:buNone/>
              </a:pPr>
              <a:endParaRPr lang="es-ES" sz="2100">
                <a:solidFill>
                  <a:schemeClr val="tx1">
                    <a:lumMod val="75000"/>
                    <a:lumOff val="25000"/>
                  </a:schemeClr>
                </a:solidFill>
                <a:ea typeface="+mn-lt"/>
                <a:cs typeface="+mn-lt"/>
              </a:endParaRPr>
            </a:p>
            <a:p>
              <a:pPr marL="0" indent="0">
                <a:lnSpc>
                  <a:spcPts val="2200"/>
                </a:lnSpc>
                <a:spcBef>
                  <a:spcPts val="0"/>
                </a:spcBef>
                <a:buNone/>
              </a:pPr>
              <a:r>
                <a:rPr lang="es-ES" sz="2100">
                  <a:solidFill>
                    <a:schemeClr val="tx1">
                      <a:lumMod val="75000"/>
                      <a:lumOff val="25000"/>
                    </a:schemeClr>
                  </a:solidFill>
                  <a:ea typeface="+mn-lt"/>
                  <a:cs typeface="+mn-lt"/>
                </a:rPr>
                <a:t>Puntos del orden del día en que participarán las o los ciudadanos;</a:t>
              </a:r>
            </a:p>
            <a:p>
              <a:pPr marL="0" indent="0">
                <a:lnSpc>
                  <a:spcPts val="1600"/>
                </a:lnSpc>
                <a:spcBef>
                  <a:spcPts val="0"/>
                </a:spcBef>
                <a:buNone/>
              </a:pPr>
              <a:endParaRPr lang="es-ES" sz="2100">
                <a:solidFill>
                  <a:schemeClr val="tx1">
                    <a:lumMod val="75000"/>
                    <a:lumOff val="25000"/>
                  </a:schemeClr>
                </a:solidFill>
                <a:ea typeface="+mn-lt"/>
                <a:cs typeface="+mn-lt"/>
              </a:endParaRPr>
            </a:p>
            <a:p>
              <a:pPr marL="0" indent="0">
                <a:lnSpc>
                  <a:spcPts val="2200"/>
                </a:lnSpc>
                <a:spcBef>
                  <a:spcPts val="0"/>
                </a:spcBef>
                <a:buNone/>
              </a:pPr>
              <a:r>
                <a:rPr lang="es-ES" sz="2100">
                  <a:solidFill>
                    <a:schemeClr val="tx1">
                      <a:lumMod val="75000"/>
                      <a:lumOff val="25000"/>
                    </a:schemeClr>
                  </a:solidFill>
                  <a:ea typeface="+mn-lt"/>
                  <a:cs typeface="+mn-lt"/>
                </a:rPr>
                <a:t>Número máximo de participantes; y número y duración de las intervenciones; </a:t>
              </a:r>
            </a:p>
            <a:p>
              <a:pPr marL="0" indent="0">
                <a:lnSpc>
                  <a:spcPts val="1600"/>
                </a:lnSpc>
                <a:spcBef>
                  <a:spcPts val="0"/>
                </a:spcBef>
                <a:buNone/>
              </a:pPr>
              <a:endParaRPr lang="es-ES" sz="2100">
                <a:solidFill>
                  <a:schemeClr val="tx1">
                    <a:lumMod val="75000"/>
                    <a:lumOff val="25000"/>
                  </a:schemeClr>
                </a:solidFill>
                <a:ea typeface="+mn-lt"/>
                <a:cs typeface="+mn-lt"/>
              </a:endParaRPr>
            </a:p>
            <a:p>
              <a:pPr marL="0" indent="0">
                <a:lnSpc>
                  <a:spcPts val="2200"/>
                </a:lnSpc>
                <a:spcBef>
                  <a:spcPts val="0"/>
                </a:spcBef>
                <a:buNone/>
              </a:pPr>
              <a:r>
                <a:rPr lang="es-ES" sz="2100">
                  <a:solidFill>
                    <a:schemeClr val="tx1">
                      <a:lumMod val="75000"/>
                      <a:lumOff val="25000"/>
                    </a:schemeClr>
                  </a:solidFill>
                  <a:ea typeface="+mn-lt"/>
                  <a:cs typeface="+mn-lt"/>
                </a:rPr>
                <a:t>Procedimiento para acreditación de participantes; </a:t>
              </a:r>
              <a:endParaRPr lang="es-ES" sz="2100">
                <a:solidFill>
                  <a:schemeClr val="tx1">
                    <a:lumMod val="75000"/>
                    <a:lumOff val="25000"/>
                  </a:schemeClr>
                </a:solidFill>
                <a:cs typeface="Calibri"/>
              </a:endParaRPr>
            </a:p>
          </p:txBody>
        </p:sp>
        <p:sp>
          <p:nvSpPr>
            <p:cNvPr id="9" name="CuadroTexto 8">
              <a:extLst>
                <a:ext uri="{FF2B5EF4-FFF2-40B4-BE49-F238E27FC236}">
                  <a16:creationId xmlns:a16="http://schemas.microsoft.com/office/drawing/2014/main" id="{6FB1A4B5-B059-A94D-9C5C-4B54F48884A8}"/>
                </a:ext>
              </a:extLst>
            </p:cNvPr>
            <p:cNvSpPr txBox="1"/>
            <p:nvPr/>
          </p:nvSpPr>
          <p:spPr>
            <a:xfrm>
              <a:off x="1566171" y="3122929"/>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a)</a:t>
              </a:r>
            </a:p>
          </p:txBody>
        </p:sp>
        <p:sp>
          <p:nvSpPr>
            <p:cNvPr id="10" name="CuadroTexto 9">
              <a:extLst>
                <a:ext uri="{FF2B5EF4-FFF2-40B4-BE49-F238E27FC236}">
                  <a16:creationId xmlns:a16="http://schemas.microsoft.com/office/drawing/2014/main" id="{36C50CAD-F6AA-C04A-8520-BFB1355C4371}"/>
                </a:ext>
              </a:extLst>
            </p:cNvPr>
            <p:cNvSpPr txBox="1"/>
            <p:nvPr/>
          </p:nvSpPr>
          <p:spPr>
            <a:xfrm>
              <a:off x="1566171" y="3591340"/>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b)</a:t>
              </a:r>
            </a:p>
          </p:txBody>
        </p:sp>
        <p:sp>
          <p:nvSpPr>
            <p:cNvPr id="11" name="CuadroTexto 10">
              <a:extLst>
                <a:ext uri="{FF2B5EF4-FFF2-40B4-BE49-F238E27FC236}">
                  <a16:creationId xmlns:a16="http://schemas.microsoft.com/office/drawing/2014/main" id="{71E7F1E0-EB12-4040-8BDC-CC1FFFE48419}"/>
                </a:ext>
              </a:extLst>
            </p:cNvPr>
            <p:cNvSpPr txBox="1"/>
            <p:nvPr/>
          </p:nvSpPr>
          <p:spPr>
            <a:xfrm>
              <a:off x="1513157" y="4107767"/>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c)</a:t>
              </a:r>
            </a:p>
          </p:txBody>
        </p:sp>
        <p:sp>
          <p:nvSpPr>
            <p:cNvPr id="12" name="CuadroTexto 11">
              <a:extLst>
                <a:ext uri="{FF2B5EF4-FFF2-40B4-BE49-F238E27FC236}">
                  <a16:creationId xmlns:a16="http://schemas.microsoft.com/office/drawing/2014/main" id="{FBCA3B9C-47E6-B947-9525-12F8F6139A21}"/>
                </a:ext>
              </a:extLst>
            </p:cNvPr>
            <p:cNvSpPr txBox="1"/>
            <p:nvPr/>
          </p:nvSpPr>
          <p:spPr>
            <a:xfrm>
              <a:off x="1566171" y="4850296"/>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d)</a:t>
              </a:r>
            </a:p>
          </p:txBody>
        </p:sp>
      </p:grpSp>
      <p:pic>
        <p:nvPicPr>
          <p:cNvPr id="13" name="Imagen 12">
            <a:extLst>
              <a:ext uri="{FF2B5EF4-FFF2-40B4-BE49-F238E27FC236}">
                <a16:creationId xmlns:a16="http://schemas.microsoft.com/office/drawing/2014/main" id="{17DC6FE2-B584-7344-A3C7-F593EB2EBE67}"/>
              </a:ext>
            </a:extLst>
          </p:cNvPr>
          <p:cNvPicPr>
            <a:picLocks noChangeAspect="1"/>
          </p:cNvPicPr>
          <p:nvPr/>
        </p:nvPicPr>
        <p:blipFill rotWithShape="1">
          <a:blip r:embed="rId5">
            <a:extLst>
              <a:ext uri="{28A0092B-C50C-407E-A947-70E740481C1C}">
                <a14:useLocalDpi xmlns:a14="http://schemas.microsoft.com/office/drawing/2010/main" val="0"/>
              </a:ext>
            </a:extLst>
          </a:blip>
          <a:srcRect l="5066" t="9115" r="4542" b="9554"/>
          <a:stretch/>
        </p:blipFill>
        <p:spPr>
          <a:xfrm>
            <a:off x="729192" y="1785046"/>
            <a:ext cx="474768" cy="424793"/>
          </a:xfrm>
          <a:prstGeom prst="rect">
            <a:avLst/>
          </a:prstGeom>
        </p:spPr>
      </p:pic>
    </p:spTree>
    <p:extLst>
      <p:ext uri="{BB962C8B-B14F-4D97-AF65-F5344CB8AC3E}">
        <p14:creationId xmlns:p14="http://schemas.microsoft.com/office/powerpoint/2010/main" val="28314212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8B6DC06B843E7A4AB8897DB027741A77" ma:contentTypeVersion="15" ma:contentTypeDescription="Crear nuevo documento." ma:contentTypeScope="" ma:versionID="5bd320067f3ee6104e0e8ac04ab950fc">
  <xsd:schema xmlns:xsd="http://www.w3.org/2001/XMLSchema" xmlns:xs="http://www.w3.org/2001/XMLSchema" xmlns:p="http://schemas.microsoft.com/office/2006/metadata/properties" xmlns:ns2="d94eee30-2451-49be-a996-92a27f6a2e89" xmlns:ns3="bc7938c3-7aea-44d1-84f7-bfbe73a548fb" targetNamespace="http://schemas.microsoft.com/office/2006/metadata/properties" ma:root="true" ma:fieldsID="02154968eef442902f0fcc995b9cd026" ns2:_="" ns3:_="">
    <xsd:import namespace="d94eee30-2451-49be-a996-92a27f6a2e89"/>
    <xsd:import namespace="bc7938c3-7aea-44d1-84f7-bfbe73a548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eee30-2451-49be-a996-92a27f6a2e8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5" nillable="true" ma:displayName="Taxonomy Catch All Column" ma:hidden="true" ma:list="{dd36b2bb-efcb-4086-990a-e17839055dd6}" ma:internalName="TaxCatchAll" ma:showField="CatchAllData" ma:web="d94eee30-2451-49be-a996-92a27f6a2e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7938c3-7aea-44d1-84f7-bfbe73a548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Etiquetas de imagen" ma:readOnly="false" ma:fieldId="{5cf76f15-5ced-4ddc-b409-7134ff3c332f}" ma:taxonomyMulti="true" ma:sspId="43c35910-571d-4f8d-801f-9c64d1e6fb6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94eee30-2451-49be-a996-92a27f6a2e89">7QDC35W4DDSW-919843043-1520</_dlc_DocId>
    <_dlc_DocIdUrl xmlns="d94eee30-2451-49be-a996-92a27f6a2e89">
      <Url>https://ieechihuahuaorgmx.sharepoint.com/sites/CapacitacionEC/_layouts/15/DocIdRedir.aspx?ID=7QDC35W4DDSW-919843043-1520</Url>
      <Description>7QDC35W4DDSW-919843043-1520</Description>
    </_dlc_DocIdUrl>
    <lcf76f155ced4ddcb4097134ff3c332f xmlns="bc7938c3-7aea-44d1-84f7-bfbe73a548fb">
      <Terms xmlns="http://schemas.microsoft.com/office/infopath/2007/PartnerControls"/>
    </lcf76f155ced4ddcb4097134ff3c332f>
    <TaxCatchAll xmlns="d94eee30-2451-49be-a996-92a27f6a2e8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7E427E-B4C7-4C0D-998C-7505B099E66C}">
  <ds:schemaRefs>
    <ds:schemaRef ds:uri="http://schemas.microsoft.com/sharepoint/events"/>
  </ds:schemaRefs>
</ds:datastoreItem>
</file>

<file path=customXml/itemProps2.xml><?xml version="1.0" encoding="utf-8"?>
<ds:datastoreItem xmlns:ds="http://schemas.openxmlformats.org/officeDocument/2006/customXml" ds:itemID="{5737F4F9-6315-4DB9-A703-FE094985E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eee30-2451-49be-a996-92a27f6a2e89"/>
    <ds:schemaRef ds:uri="bc7938c3-7aea-44d1-84f7-bfbe73a54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E3AEC-C55F-450F-A525-74CBD0DF2E48}">
  <ds:schemaRefs>
    <ds:schemaRef ds:uri="bc7938c3-7aea-44d1-84f7-bfbe73a548fb"/>
    <ds:schemaRef ds:uri="d94eee30-2451-49be-a996-92a27f6a2e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0382CDA-2AF2-4AC5-8A77-8E7D6AAABE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Panorámica</PresentationFormat>
  <Paragraphs>23</Paragraphs>
  <Slides>4</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4</vt:i4>
      </vt:variant>
    </vt:vector>
  </HeadingPairs>
  <TitlesOfParts>
    <vt:vector size="9" baseType="lpstr">
      <vt:lpstr>Arial</vt:lpstr>
      <vt:lpstr>Calibri</vt:lpstr>
      <vt:lpstr>Calibri Light</vt:lpstr>
      <vt:lpstr>Tema de Office</vt:lpstr>
      <vt:lpstr>Celestial</vt:lpstr>
      <vt:lpstr>CONSEJO ABIERTO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Marcela Oropesa Martínez</cp:lastModifiedBy>
  <cp:revision>112</cp:revision>
  <dcterms:created xsi:type="dcterms:W3CDTF">2021-08-18T16:07:46Z</dcterms:created>
  <dcterms:modified xsi:type="dcterms:W3CDTF">2022-06-14T19:15:38Z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0x0101008B6DC06B843E7A4AB8897DB027741A77</vt:lpwstr>
  </property>
  <property fmtid="{D5CDD505-2E9C-101B-9397-08002B2CF9AE}" pid="3" name="_dlc_DocIdItemGuid">
    <vt:lpwstr>b74ea9c2-eaa9-49bf-82b2-0728729bf74f</vt:lpwstr>
  </property>
  <property fmtid="{D5CDD505-2E9C-101B-9397-08002B2CF9AE}" pid="4" name="MediaServiceImageTags">
    <vt:lpwstr/>
  </property>
</Properties>
</file>