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2"/>
  </p:notesMasterIdLst>
  <p:sldIdLst>
    <p:sldId id="342" r:id="rId6"/>
    <p:sldId id="343" r:id="rId7"/>
    <p:sldId id="344" r:id="rId8"/>
    <p:sldId id="345" r:id="rId9"/>
    <p:sldId id="346" r:id="rId10"/>
    <p:sldId id="347" r:id="rId11"/>
    <p:sldId id="348" r:id="rId12"/>
    <p:sldId id="349" r:id="rId13"/>
    <p:sldId id="418" r:id="rId14"/>
    <p:sldId id="351" r:id="rId15"/>
    <p:sldId id="352" r:id="rId16"/>
    <p:sldId id="353" r:id="rId17"/>
    <p:sldId id="354" r:id="rId18"/>
    <p:sldId id="355" r:id="rId19"/>
    <p:sldId id="356" r:id="rId20"/>
    <p:sldId id="35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  <p15:guide id="3" orient="horz" pos="550" userDrawn="1">
          <p15:clr>
            <a:srgbClr val="A4A3A4"/>
          </p15:clr>
        </p15:guide>
        <p15:guide id="4" pos="302" userDrawn="1">
          <p15:clr>
            <a:srgbClr val="A4A3A4"/>
          </p15:clr>
        </p15:guide>
        <p15:guide id="5" pos="7378" userDrawn="1">
          <p15:clr>
            <a:srgbClr val="A4A3A4"/>
          </p15:clr>
        </p15:guide>
        <p15:guide id="6" orient="horz" pos="395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751A"/>
    <a:srgbClr val="EDB831"/>
    <a:srgbClr val="CF9023"/>
    <a:srgbClr val="8869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C828F9-F15B-2B24-7466-EF292180DB84}" v="45" dt="2022-03-14T17:51:38.355"/>
    <p1510:client id="{CF598652-F624-61EC-D7E7-3F4EB5A03A64}" v="55" dt="2022-05-06T19:23:45.630"/>
    <p1510:client id="{DF873B2A-BD35-783D-C275-930FF0C03577}" v="47" dt="2022-03-11T20:05:01.7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00" autoAdjust="0"/>
    <p:restoredTop sz="94660"/>
  </p:normalViewPr>
  <p:slideViewPr>
    <p:cSldViewPr snapToGrid="0">
      <p:cViewPr varScale="1">
        <p:scale>
          <a:sx n="90" d="100"/>
          <a:sy n="90" d="100"/>
        </p:scale>
        <p:origin x="714" y="108"/>
      </p:cViewPr>
      <p:guideLst>
        <p:guide pos="3840"/>
        <p:guide orient="horz" pos="2160"/>
        <p:guide orient="horz" pos="550"/>
        <p:guide pos="302"/>
        <p:guide pos="7378"/>
        <p:guide orient="horz" pos="395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F656BA-28CA-488F-AF05-0546EF835324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97D575-C1E9-49C3-8DCF-20202F136B4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911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cs typeface="Calibri"/>
              </a:rPr>
              <a:t>Nació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en</a:t>
            </a:r>
            <a:r>
              <a:rPr lang="en-US" dirty="0">
                <a:cs typeface="Calibri"/>
              </a:rPr>
              <a:t> Porto Alegre, </a:t>
            </a:r>
            <a:r>
              <a:rPr lang="en-US" dirty="0" err="1">
                <a:cs typeface="Calibri"/>
              </a:rPr>
              <a:t>Brasil</a:t>
            </a:r>
            <a:r>
              <a:rPr lang="en-US" dirty="0">
                <a:cs typeface="Calibri"/>
              </a:rPr>
              <a:t>; </a:t>
            </a:r>
            <a:r>
              <a:rPr lang="en-US" dirty="0" err="1">
                <a:cs typeface="Calibri"/>
              </a:rPr>
              <a:t>aunque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ya</a:t>
            </a:r>
            <a:r>
              <a:rPr lang="en-US" dirty="0">
                <a:cs typeface="Calibri"/>
              </a:rPr>
              <a:t> no se </a:t>
            </a:r>
            <a:r>
              <a:rPr lang="en-US" dirty="0" err="1">
                <a:cs typeface="Calibri"/>
              </a:rPr>
              <a:t>desarrolla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dicho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lugar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el</a:t>
            </a:r>
            <a:r>
              <a:rPr lang="en-US" dirty="0">
                <a:cs typeface="Calibri"/>
              </a:rPr>
              <a:t> PP, </a:t>
            </a:r>
            <a:r>
              <a:rPr lang="en-US" dirty="0" err="1">
                <a:cs typeface="Calibri"/>
              </a:rPr>
              <a:t>puede</a:t>
            </a:r>
            <a:r>
              <a:rPr lang="en-US" dirty="0">
                <a:cs typeface="Calibri"/>
              </a:rPr>
              <a:t> ser </a:t>
            </a:r>
            <a:r>
              <a:rPr lang="en-US" dirty="0" err="1">
                <a:cs typeface="Calibri"/>
              </a:rPr>
              <a:t>asignado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por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territorio</a:t>
            </a:r>
            <a:r>
              <a:rPr lang="en-US" dirty="0">
                <a:cs typeface="Calibri"/>
              </a:rPr>
              <a:t> (</a:t>
            </a:r>
            <a:r>
              <a:rPr lang="en-US" dirty="0" err="1">
                <a:cs typeface="Calibri"/>
              </a:rPr>
              <a:t>colonias</a:t>
            </a:r>
            <a:r>
              <a:rPr lang="en-US" dirty="0">
                <a:cs typeface="Calibri"/>
              </a:rPr>
              <a:t>), </a:t>
            </a:r>
            <a:r>
              <a:rPr lang="en-US" dirty="0" err="1">
                <a:cs typeface="Calibri"/>
              </a:rPr>
              <a:t>temático</a:t>
            </a:r>
            <a:r>
              <a:rPr lang="en-US" dirty="0">
                <a:cs typeface="Calibri"/>
              </a:rPr>
              <a:t> (</a:t>
            </a:r>
            <a:r>
              <a:rPr lang="en-US" dirty="0" err="1">
                <a:cs typeface="Calibri"/>
              </a:rPr>
              <a:t>victimas</a:t>
            </a:r>
            <a:r>
              <a:rPr lang="en-US" dirty="0">
                <a:cs typeface="Calibri"/>
              </a:rPr>
              <a:t>), sectorial (</a:t>
            </a:r>
            <a:r>
              <a:rPr lang="en-US" dirty="0" err="1">
                <a:cs typeface="Calibri"/>
              </a:rPr>
              <a:t>género</a:t>
            </a:r>
            <a:r>
              <a:rPr lang="en-US" dirty="0">
                <a:cs typeface="Calibri"/>
              </a:rPr>
              <a:t>)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13686F-2812-4BE6-A2CC-69AD26380808}" type="slidenum"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6760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4EF6F2-B474-4484-8488-FF67BF8FE2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19BB8-8AB1-42D7-BECA-CE8146CF5B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F68F9C1-5FC5-4914-9580-A4F796C7E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213E3-C4B7-4FE8-9C66-D807AA5F4D93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DB8002D-61E2-4800-8A05-482F4B253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253B64-E87E-40C7-8DB1-839ACF53C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16BF7-BDAD-4A6E-A7B7-A6B0A2659B4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567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1F40EB-47E5-4268-A52A-556D241DB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4B9FDEA-7BBB-4F0B-8E7E-86CF762DD2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97C8854-367A-4361-A7E2-794171AAE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213E3-C4B7-4FE8-9C66-D807AA5F4D93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D3CD41F-87F8-4374-B0BB-AF0645DC5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FE1D301-E679-4EC1-9780-B492FD2CD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16BF7-BDAD-4A6E-A7B7-A6B0A2659B4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587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BC2D71E-0D0A-4759-8F72-561FF5DCD0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8EA8035-DBA9-48BB-861F-6A01A3F0D5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E58DBD4-4DB4-4A31-AC52-FB3CA6842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213E3-C4B7-4FE8-9C66-D807AA5F4D93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941007-CCAD-4BF6-9661-4722D2A98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716A80-38C7-44A4-ACE7-D7F1C5208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16BF7-BDAD-4A6E-A7B7-A6B0A2659B4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526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880683-E808-4603-92E2-F6FD1D89F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5CF00D-B1D6-4101-B738-B350AD8BD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D39A9D-BDFB-4F9A-A512-55FF5B8D1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213E3-C4B7-4FE8-9C66-D807AA5F4D93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83E7AD-6E7E-417A-8843-A34A37CA2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43D1026-6F5D-4156-A577-FC5ABD055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16BF7-BDAD-4A6E-A7B7-A6B0A2659B4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138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71B4A4-43D3-4A0B-B47E-8E5D1FA9B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5DE84D2-0574-42E4-94CF-363CCBC7CC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338C2DD-8DE4-4241-BC09-6630AD4D9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213E3-C4B7-4FE8-9C66-D807AA5F4D93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A86BE00-59BF-4D1C-87CC-ED6D71F08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AA79E91-F0C4-496E-9094-71B3FB08C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16BF7-BDAD-4A6E-A7B7-A6B0A2659B4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867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299D6C-4715-4C7C-B139-61F9191C2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E0DC167-C4C0-4EA0-B55D-3338062494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11C1D33-51F0-4D8C-8C95-6C4B9A6A79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D6A1ED5-F620-4F83-A701-09EF2A917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213E3-C4B7-4FE8-9C66-D807AA5F4D93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9D48BEE-DEA9-464F-9886-EDDB1E67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D56BC2C-90A8-4406-9C73-AE1B7F0D9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16BF7-BDAD-4A6E-A7B7-A6B0A2659B4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163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7BE35F-C1B5-4CEC-88CE-3B8D629D3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26DC174-A0A9-49A5-8BD5-5E829DEC45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4DBC51B-BFAD-4E89-AC60-1C923E9977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5CC90D5-8F0A-4E7F-AA98-D7826F298A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0706195-2DE2-486F-8FF6-FD978062E6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ACCCAB6-08EC-4456-914B-2E24FBA35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213E3-C4B7-4FE8-9C66-D807AA5F4D93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85F920E-B48D-4939-A275-3F5612580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8D56CEE-53DD-4987-8E7D-670674623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16BF7-BDAD-4A6E-A7B7-A6B0A2659B4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442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AC2AB6-31B1-454F-B7E3-24FA27BF0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FE0F0A7-12A5-4C6D-8177-A04274C53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213E3-C4B7-4FE8-9C66-D807AA5F4D93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DB5BC37-4D93-4815-8A74-7666B5E4D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16F89E1-CEB5-4BA7-A963-494719A6C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16BF7-BDAD-4A6E-A7B7-A6B0A2659B4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848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86893CB-A715-42F3-B4F4-03295A91E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213E3-C4B7-4FE8-9C66-D807AA5F4D93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899717E-CF2A-4C56-938C-2B43840D0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D36FDC3-F246-4EC6-B64E-EEE875C49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16BF7-BDAD-4A6E-A7B7-A6B0A2659B4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061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D387DC-3C8A-4153-AF0D-3C8584C4A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714FAF6-F90F-4B02-8A87-CCB09B262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356F079-0EEF-436C-BB4E-3CA21D86CC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EBEAADE-10E6-4EDA-9287-0EB51964B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213E3-C4B7-4FE8-9C66-D807AA5F4D93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3517986-52BA-4625-97A6-093CC7EA2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C55BC15-E851-43BE-84EB-602EBA11B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16BF7-BDAD-4A6E-A7B7-A6B0A2659B4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556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27CDE0-D557-4DE8-A4B9-BB2B10D48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58619B7-14B8-43E9-BE90-7A98C7E05F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81906F4-6FD9-41E6-84A4-0B0B911DE5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07CA1B0-C258-4A02-A337-9E7DE8E71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213E3-C4B7-4FE8-9C66-D807AA5F4D93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57FBF68-89A7-43D8-B2E4-3BCA7B490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04B3DDB-5D1A-448F-A44F-ED862D194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16BF7-BDAD-4A6E-A7B7-A6B0A2659B4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553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46F942E-B522-45C2-BE58-8578E87A8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8706F90-7835-44BD-BC50-4DF447D348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11AA9DD-E82A-44AD-B3E1-8F2B139967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2213E3-C4B7-4FE8-9C66-D807AA5F4D93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EF4102C-83E0-4200-90C6-F53D737CDD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1139F9-4640-4246-BF7A-F9C988FF7B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216BF7-BDAD-4A6E-A7B7-A6B0A2659B4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858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14399FC-F36B-C942-A32C-BB993F1B381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0"/>
            <a:ext cx="12192000" cy="6357325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249099A6-F154-9C42-ABE2-5CFECE9BC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00776"/>
            <a:ext cx="12192000" cy="67151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381BCED-D269-EB4C-BA22-F08D726FF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8928" y="1670590"/>
            <a:ext cx="4651060" cy="1817261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49243E97-CFEC-9340-A4BA-A90807C507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032" y="1760154"/>
            <a:ext cx="4130669" cy="1583120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E0941FA6-C9EC-CC4E-A0B4-EE308CA5177B}"/>
              </a:ext>
            </a:extLst>
          </p:cNvPr>
          <p:cNvGrpSpPr/>
          <p:nvPr/>
        </p:nvGrpSpPr>
        <p:grpSpPr>
          <a:xfrm>
            <a:off x="-368299" y="-586979"/>
            <a:ext cx="12928598" cy="5368134"/>
            <a:chOff x="-203201" y="-538955"/>
            <a:chExt cx="12928598" cy="5368134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3827D369-3762-1049-B534-8FA008C34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03201" y="211802"/>
              <a:ext cx="3609730" cy="1741905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38A68687-3392-5D4A-B041-1B19DE132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33112" y="114300"/>
              <a:ext cx="2224901" cy="1201447"/>
            </a:xfrm>
            <a:prstGeom prst="rect">
              <a:avLst/>
            </a:prstGeom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C0A80827-B11D-7F40-997C-3F1D58569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1849" y="-538955"/>
              <a:ext cx="4363548" cy="1843087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14F3B02D-B018-F74F-946E-C0AE214AF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66681" y="2349495"/>
              <a:ext cx="3463518" cy="1714499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1DE27E1E-C35C-4B49-BE49-B021C4569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012476" y="4112630"/>
              <a:ext cx="1322024" cy="636530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82C4A7E7-7977-1A4C-A7FC-93B7A015C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758012" y="3828517"/>
              <a:ext cx="2446064" cy="1000662"/>
            </a:xfrm>
            <a:prstGeom prst="rect">
              <a:avLst/>
            </a:prstGeom>
          </p:spPr>
        </p:pic>
      </p:grpSp>
      <p:pic>
        <p:nvPicPr>
          <p:cNvPr id="29" name="Imagen 28">
            <a:extLst>
              <a:ext uri="{FF2B5EF4-FFF2-40B4-BE49-F238E27FC236}">
                <a16:creationId xmlns:a16="http://schemas.microsoft.com/office/drawing/2014/main" id="{87FD7C44-BE26-374F-89DD-8D175148253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824" y="600075"/>
            <a:ext cx="3506971" cy="4171950"/>
          </a:xfrm>
          <a:prstGeom prst="rect">
            <a:avLst/>
          </a:prstGeom>
        </p:spPr>
      </p:pic>
      <p:grpSp>
        <p:nvGrpSpPr>
          <p:cNvPr id="15" name="Grupo 14">
            <a:extLst>
              <a:ext uri="{FF2B5EF4-FFF2-40B4-BE49-F238E27FC236}">
                <a16:creationId xmlns:a16="http://schemas.microsoft.com/office/drawing/2014/main" id="{88F0DB82-A5B8-1147-BACE-D946C281C7FB}"/>
              </a:ext>
            </a:extLst>
          </p:cNvPr>
          <p:cNvGrpSpPr/>
          <p:nvPr/>
        </p:nvGrpSpPr>
        <p:grpSpPr>
          <a:xfrm>
            <a:off x="6539839" y="5086073"/>
            <a:ext cx="6176037" cy="728658"/>
            <a:chOff x="6539839" y="5086073"/>
            <a:chExt cx="6176037" cy="728658"/>
          </a:xfrm>
        </p:grpSpPr>
        <p:sp>
          <p:nvSpPr>
            <p:cNvPr id="16" name="Rectángulo redondeado 15">
              <a:extLst>
                <a:ext uri="{FF2B5EF4-FFF2-40B4-BE49-F238E27FC236}">
                  <a16:creationId xmlns:a16="http://schemas.microsoft.com/office/drawing/2014/main" id="{D2BA795C-030B-214C-8352-F63C7A4AA6C7}"/>
                </a:ext>
              </a:extLst>
            </p:cNvPr>
            <p:cNvSpPr/>
            <p:nvPr/>
          </p:nvSpPr>
          <p:spPr>
            <a:xfrm>
              <a:off x="6539839" y="5086073"/>
              <a:ext cx="6176037" cy="728658"/>
            </a:xfrm>
            <a:prstGeom prst="roundRect">
              <a:avLst/>
            </a:prstGeom>
            <a:solidFill>
              <a:srgbClr val="8869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AB95E45E-5856-8C49-91E9-30A613AC17DD}"/>
                </a:ext>
              </a:extLst>
            </p:cNvPr>
            <p:cNvSpPr txBox="1"/>
            <p:nvPr/>
          </p:nvSpPr>
          <p:spPr>
            <a:xfrm>
              <a:off x="7002469" y="5273751"/>
              <a:ext cx="4843463" cy="375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es-MX" sz="2100" b="1" spc="40" dirty="0">
                  <a:solidFill>
                    <a:schemeClr val="bg1"/>
                  </a:solidFill>
                </a:rPr>
                <a:t>PRESUPUESTO PARTICIPATIVO</a:t>
              </a:r>
            </a:p>
          </p:txBody>
        </p:sp>
      </p:grpSp>
      <p:pic>
        <p:nvPicPr>
          <p:cNvPr id="18" name="Imagen 17">
            <a:extLst>
              <a:ext uri="{FF2B5EF4-FFF2-40B4-BE49-F238E27FC236}">
                <a16:creationId xmlns:a16="http://schemas.microsoft.com/office/drawing/2014/main" id="{9914D96E-3924-0A49-AB71-D93FAFBE16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57126" y="270567"/>
            <a:ext cx="2618937" cy="602557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60A46526-B102-EB4F-A82D-EB42473E466B}"/>
              </a:ext>
            </a:extLst>
          </p:cNvPr>
          <p:cNvSpPr txBox="1"/>
          <p:nvPr/>
        </p:nvSpPr>
        <p:spPr>
          <a:xfrm>
            <a:off x="8068568" y="2786061"/>
            <a:ext cx="1830950" cy="43088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s-MX" sz="2200" dirty="0">
                <a:solidFill>
                  <a:schemeClr val="bg1"/>
                </a:solidFill>
                <a:latin typeface="Helvetica Neue Medium"/>
                <a:ea typeface="Helvetica Neue Medium" panose="02000503000000020004" pitchFamily="2" charset="0"/>
                <a:cs typeface="Helvetica Neue Medium" panose="02000503000000020004" pitchFamily="2" charset="0"/>
              </a:rPr>
              <a:t>CURSO #4.6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AFDC891-9E3F-FF42-B138-7B770F71055B}"/>
              </a:ext>
            </a:extLst>
          </p:cNvPr>
          <p:cNvSpPr txBox="1"/>
          <p:nvPr/>
        </p:nvSpPr>
        <p:spPr>
          <a:xfrm>
            <a:off x="6409776" y="1572321"/>
            <a:ext cx="1589658" cy="201593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12000" b="1" spc="-500" dirty="0">
                <a:solidFill>
                  <a:schemeClr val="bg1"/>
                </a:solidFill>
              </a:rPr>
              <a:t>II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747D8A58-BCC6-6F46-9CF3-DA6B43BED07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8408" y="3441808"/>
            <a:ext cx="6381146" cy="334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37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/>
          <p:cNvSpPr txBox="1"/>
          <p:nvPr/>
        </p:nvSpPr>
        <p:spPr>
          <a:xfrm>
            <a:off x="5964388" y="1388490"/>
            <a:ext cx="46642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rgbClr val="D29022"/>
                </a:solidFill>
              </a:rPr>
              <a:t>¿Cómo se ejercerá y vigilará la aplicación del </a:t>
            </a:r>
            <a:r>
              <a:rPr lang="es-MX" sz="2800" b="1" i="1" dirty="0">
                <a:solidFill>
                  <a:srgbClr val="97751A"/>
                </a:solidFill>
              </a:rPr>
              <a:t>presupuesto participativo</a:t>
            </a:r>
            <a:r>
              <a:rPr lang="es-MX" sz="2800" b="1" dirty="0">
                <a:solidFill>
                  <a:srgbClr val="D29022"/>
                </a:solidFill>
              </a:rPr>
              <a:t>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12DC27F-11CE-0C46-8266-2B38434D2F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981" y="1185862"/>
            <a:ext cx="3517900" cy="418495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F79BA35-0BC6-944A-AA9B-E6713AB379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9" t="42352" r="3676" b="6817"/>
          <a:stretch/>
        </p:blipFill>
        <p:spPr>
          <a:xfrm>
            <a:off x="5073805" y="2712093"/>
            <a:ext cx="7118195" cy="372940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FBD3C38-8816-A243-A44A-0C3CA0AB23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39" y="5977968"/>
            <a:ext cx="1723515" cy="39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808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3B98F57-2FEB-4233-BFF3-76F7E93524BA}"/>
              </a:ext>
            </a:extLst>
          </p:cNvPr>
          <p:cNvSpPr txBox="1"/>
          <p:nvPr/>
        </p:nvSpPr>
        <p:spPr>
          <a:xfrm>
            <a:off x="5890322" y="6036049"/>
            <a:ext cx="595562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500" dirty="0">
                <a:solidFill>
                  <a:srgbClr val="D29022"/>
                </a:solidFill>
              </a:rPr>
              <a:t>Arts. 71 y 72 Reglamento de la LPC.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0FE2B846-EEBD-4550-83BF-ED3E61B2BEB6}"/>
              </a:ext>
            </a:extLst>
          </p:cNvPr>
          <p:cNvCxnSpPr/>
          <p:nvPr/>
        </p:nvCxnSpPr>
        <p:spPr>
          <a:xfrm>
            <a:off x="788048" y="7534620"/>
            <a:ext cx="10132070" cy="0"/>
          </a:xfrm>
          <a:prstGeom prst="line">
            <a:avLst/>
          </a:prstGeom>
          <a:ln w="28575">
            <a:solidFill>
              <a:srgbClr val="B84849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" name="Agrupar 1"/>
          <p:cNvGrpSpPr/>
          <p:nvPr/>
        </p:nvGrpSpPr>
        <p:grpSpPr>
          <a:xfrm>
            <a:off x="5586418" y="2013520"/>
            <a:ext cx="5488940" cy="1148250"/>
            <a:chOff x="4914900" y="2013520"/>
            <a:chExt cx="5488940" cy="1148250"/>
          </a:xfrm>
        </p:grpSpPr>
        <p:sp>
          <p:nvSpPr>
            <p:cNvPr id="6" name="Marcador de contenido 2"/>
            <p:cNvSpPr txBox="1">
              <a:spLocks/>
            </p:cNvSpPr>
            <p:nvPr/>
          </p:nvSpPr>
          <p:spPr>
            <a:xfrm>
              <a:off x="4999475" y="2099423"/>
              <a:ext cx="5285584" cy="106234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ts val="2400"/>
                </a:lnSpc>
                <a:spcBef>
                  <a:spcPts val="0"/>
                </a:spcBef>
              </a:pPr>
              <a:r>
                <a:rPr lang="es-MX" sz="2200" dirty="0">
                  <a:solidFill>
                    <a:srgbClr val="575756"/>
                  </a:solidFill>
                </a:rPr>
                <a:t>Los recursos, deberán ser ejercidos con eficiencia, eficacia, economía, transparencia y honradez. </a:t>
              </a:r>
            </a:p>
          </p:txBody>
        </p:sp>
        <p:sp>
          <p:nvSpPr>
            <p:cNvPr id="8" name="Rectángulo redondeado 7"/>
            <p:cNvSpPr/>
            <p:nvPr/>
          </p:nvSpPr>
          <p:spPr>
            <a:xfrm>
              <a:off x="4914900" y="2013520"/>
              <a:ext cx="5488940" cy="1148250"/>
            </a:xfrm>
            <a:prstGeom prst="roundRect">
              <a:avLst>
                <a:gd name="adj" fmla="val 8921"/>
              </a:avLst>
            </a:prstGeom>
            <a:noFill/>
            <a:ln w="38100">
              <a:solidFill>
                <a:srgbClr val="EDB8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grpSp>
        <p:nvGrpSpPr>
          <p:cNvPr id="11" name="Agrupar 10"/>
          <p:cNvGrpSpPr/>
          <p:nvPr/>
        </p:nvGrpSpPr>
        <p:grpSpPr>
          <a:xfrm>
            <a:off x="5586418" y="3348314"/>
            <a:ext cx="5488940" cy="1780900"/>
            <a:chOff x="4914900" y="3348314"/>
            <a:chExt cx="5488940" cy="1780900"/>
          </a:xfrm>
        </p:grpSpPr>
        <p:sp>
          <p:nvSpPr>
            <p:cNvPr id="7" name="Marcador de contenido 2"/>
            <p:cNvSpPr txBox="1">
              <a:spLocks/>
            </p:cNvSpPr>
            <p:nvPr/>
          </p:nvSpPr>
          <p:spPr>
            <a:xfrm>
              <a:off x="4999475" y="3423562"/>
              <a:ext cx="5285584" cy="170565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ts val="2400"/>
                </a:lnSpc>
                <a:spcBef>
                  <a:spcPts val="0"/>
                </a:spcBef>
              </a:pPr>
              <a:r>
                <a:rPr lang="es-MX" sz="2200" dirty="0">
                  <a:solidFill>
                    <a:srgbClr val="575756"/>
                  </a:solidFill>
                </a:rPr>
                <a:t>Las autoridades deberán incorporar a la ciudadanía en el control, vigilancia, evaluación y en su caso ejecución del mismo, mediante los instrumentos de participación aplicables para su vigilancia.</a:t>
              </a:r>
            </a:p>
          </p:txBody>
        </p:sp>
        <p:sp>
          <p:nvSpPr>
            <p:cNvPr id="9" name="Rectángulo redondeado 8"/>
            <p:cNvSpPr/>
            <p:nvPr/>
          </p:nvSpPr>
          <p:spPr>
            <a:xfrm>
              <a:off x="4914900" y="3348314"/>
              <a:ext cx="5488940" cy="1780900"/>
            </a:xfrm>
            <a:prstGeom prst="roundRect">
              <a:avLst>
                <a:gd name="adj" fmla="val 8921"/>
              </a:avLst>
            </a:prstGeom>
            <a:noFill/>
            <a:ln w="38100">
              <a:solidFill>
                <a:srgbClr val="EDB8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62" y="1551427"/>
            <a:ext cx="4071213" cy="380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5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>
            <a:extLst>
              <a:ext uri="{FF2B5EF4-FFF2-40B4-BE49-F238E27FC236}">
                <a16:creationId xmlns:a16="http://schemas.microsoft.com/office/drawing/2014/main" id="{8C3DFB37-86FE-43CE-AB7F-D7FB663F15EB}"/>
              </a:ext>
            </a:extLst>
          </p:cNvPr>
          <p:cNvSpPr txBox="1">
            <a:spLocks/>
          </p:cNvSpPr>
          <p:nvPr/>
        </p:nvSpPr>
        <p:spPr>
          <a:xfrm>
            <a:off x="390898" y="742820"/>
            <a:ext cx="10996240" cy="6627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2800" b="1" dirty="0">
                <a:solidFill>
                  <a:srgbClr val="B36C15"/>
                </a:solidFill>
                <a:latin typeface="+mn-lt"/>
              </a:rPr>
              <a:t>Urnas, urnas electrónicas y programa de voto electrónico, mecanismos facilitados por el IEE en </a:t>
            </a:r>
            <a:r>
              <a:rPr lang="es-MX" sz="2800" b="1" i="1" dirty="0">
                <a:solidFill>
                  <a:srgbClr val="B36C15"/>
                </a:solidFill>
                <a:latin typeface="+mn-lt"/>
              </a:rPr>
              <a:t>presupuestos participativos</a:t>
            </a:r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1085481" y="1694150"/>
            <a:ext cx="9730153" cy="1049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400"/>
              </a:lnSpc>
              <a:spcBef>
                <a:spcPts val="0"/>
              </a:spcBef>
            </a:pPr>
            <a:r>
              <a:rPr lang="es-MX" dirty="0">
                <a:solidFill>
                  <a:srgbClr val="575756"/>
                </a:solidFill>
              </a:rPr>
              <a:t>El IEE, ha coadyuvado con Ayuntamientos en las consultas que se han llevado a cabo derivadas de la instrumentación del </a:t>
            </a:r>
            <a:r>
              <a:rPr lang="es-MX" i="1" dirty="0">
                <a:solidFill>
                  <a:srgbClr val="575756"/>
                </a:solidFill>
              </a:rPr>
              <a:t>presupuesto participativo, </a:t>
            </a:r>
            <a:r>
              <a:rPr lang="es-MX" dirty="0">
                <a:solidFill>
                  <a:srgbClr val="575756"/>
                </a:solidFill>
              </a:rPr>
              <a:t>específicamente en: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FC1F17C1-6278-AC41-931A-E84565AE7F89}"/>
              </a:ext>
            </a:extLst>
          </p:cNvPr>
          <p:cNvGrpSpPr/>
          <p:nvPr/>
        </p:nvGrpSpPr>
        <p:grpSpPr>
          <a:xfrm>
            <a:off x="1979404" y="3024771"/>
            <a:ext cx="8650496" cy="2877328"/>
            <a:chOff x="1765088" y="3024771"/>
            <a:chExt cx="8650496" cy="2877328"/>
          </a:xfrm>
        </p:grpSpPr>
        <p:sp>
          <p:nvSpPr>
            <p:cNvPr id="3" name="Marcador de contenido 2"/>
            <p:cNvSpPr txBox="1">
              <a:spLocks/>
            </p:cNvSpPr>
            <p:nvPr/>
          </p:nvSpPr>
          <p:spPr>
            <a:xfrm>
              <a:off x="2077128" y="3024771"/>
              <a:ext cx="8338456" cy="287732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ts val="2400"/>
                </a:lnSpc>
                <a:spcBef>
                  <a:spcPts val="0"/>
                </a:spcBef>
              </a:pPr>
              <a:r>
                <a:rPr lang="es-MX" sz="2200" dirty="0">
                  <a:solidFill>
                    <a:srgbClr val="575756"/>
                  </a:solidFill>
                </a:rPr>
                <a:t>Ayuntamiento de Chihuahua (ejercicio 2019, 2020, 2022)</a:t>
              </a:r>
            </a:p>
            <a:p>
              <a:pPr algn="just">
                <a:lnSpc>
                  <a:spcPts val="3600"/>
                </a:lnSpc>
                <a:spcBef>
                  <a:spcPts val="0"/>
                </a:spcBef>
              </a:pPr>
              <a:r>
                <a:rPr lang="es-MX" sz="2200" dirty="0">
                  <a:solidFill>
                    <a:srgbClr val="575756"/>
                  </a:solidFill>
                </a:rPr>
                <a:t>Ayuntamiento de Madera (ejercicio 2019,2020)</a:t>
              </a:r>
            </a:p>
            <a:p>
              <a:pPr algn="just">
                <a:lnSpc>
                  <a:spcPts val="3600"/>
                </a:lnSpc>
                <a:spcBef>
                  <a:spcPts val="0"/>
                </a:spcBef>
              </a:pPr>
              <a:r>
                <a:rPr lang="es-MX" sz="2200" dirty="0">
                  <a:solidFill>
                    <a:srgbClr val="575756"/>
                  </a:solidFill>
                </a:rPr>
                <a:t>Ayuntamiento de Delicias (ejercicio 2019, 2022)</a:t>
              </a:r>
              <a:endParaRPr lang="es-MX" sz="2200" dirty="0">
                <a:solidFill>
                  <a:srgbClr val="575756"/>
                </a:solidFill>
                <a:cs typeface="Calibri"/>
              </a:endParaRPr>
            </a:p>
            <a:p>
              <a:pPr algn="just">
                <a:lnSpc>
                  <a:spcPts val="3600"/>
                </a:lnSpc>
                <a:spcBef>
                  <a:spcPts val="0"/>
                </a:spcBef>
              </a:pPr>
              <a:r>
                <a:rPr lang="es-MX" sz="2200" dirty="0">
                  <a:solidFill>
                    <a:srgbClr val="575756"/>
                  </a:solidFill>
                  <a:cs typeface="Calibri"/>
                </a:rPr>
                <a:t>Ayuntamiento de Hidalgo del Parral (ejercicio 2022)</a:t>
              </a:r>
            </a:p>
          </p:txBody>
        </p:sp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147" y="3069993"/>
              <a:ext cx="305513" cy="305513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147" y="3791805"/>
              <a:ext cx="305513" cy="305513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184CA532-8812-4F23-85E5-E5CB8525F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5088" y="4236520"/>
              <a:ext cx="305513" cy="3055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3482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blob:https://web.whatsapp.com/1958b89e-da17-4dd1-8897-56bc9e7e6a7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t="19037" r="28167"/>
          <a:stretch/>
        </p:blipFill>
        <p:spPr>
          <a:xfrm>
            <a:off x="8174151" y="596243"/>
            <a:ext cx="2946035" cy="186775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4151" y="2522637"/>
            <a:ext cx="1891772" cy="336314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8488" y="600884"/>
            <a:ext cx="3485265" cy="261394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8487" y="3271837"/>
            <a:ext cx="3485266" cy="261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636" y="596243"/>
            <a:ext cx="3491453" cy="261859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2825" y="3271837"/>
            <a:ext cx="3485264" cy="261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025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 rotWithShape="1">
          <a:blip r:embed="rId2"/>
          <a:srcRect l="5819" r="26220" b="2"/>
          <a:stretch/>
        </p:blipFill>
        <p:spPr>
          <a:xfrm>
            <a:off x="658966" y="646554"/>
            <a:ext cx="3404951" cy="2494786"/>
          </a:xfrm>
          <a:prstGeom prst="rect">
            <a:avLst/>
          </a:prstGeom>
        </p:spPr>
      </p:pic>
      <p:pic>
        <p:nvPicPr>
          <p:cNvPr id="3" name="Imagen 2"/>
          <p:cNvPicPr/>
          <p:nvPr/>
        </p:nvPicPr>
        <p:blipFill rotWithShape="1">
          <a:blip r:embed="rId3"/>
          <a:srcRect l="27280" r="33907" b="-1"/>
          <a:stretch/>
        </p:blipFill>
        <p:spPr>
          <a:xfrm>
            <a:off x="658813" y="3192678"/>
            <a:ext cx="1678025" cy="2496867"/>
          </a:xfrm>
          <a:prstGeom prst="rect">
            <a:avLst/>
          </a:prstGeom>
        </p:spPr>
      </p:pic>
      <p:pic>
        <p:nvPicPr>
          <p:cNvPr id="4" name="Imagen 3"/>
          <p:cNvPicPr/>
          <p:nvPr/>
        </p:nvPicPr>
        <p:blipFill rotWithShape="1">
          <a:blip r:embed="rId4"/>
          <a:srcRect t="8729" r="-1" b="9561"/>
          <a:stretch/>
        </p:blipFill>
        <p:spPr>
          <a:xfrm>
            <a:off x="2388176" y="3189805"/>
            <a:ext cx="1678025" cy="2502612"/>
          </a:xfrm>
          <a:prstGeom prst="rect">
            <a:avLst/>
          </a:prstGeom>
        </p:spPr>
      </p:pic>
      <p:pic>
        <p:nvPicPr>
          <p:cNvPr id="5" name="Imagen 4"/>
          <p:cNvPicPr/>
          <p:nvPr/>
        </p:nvPicPr>
        <p:blipFill rotWithShape="1">
          <a:blip r:embed="rId5"/>
          <a:srcRect l="666" r="7022"/>
          <a:stretch/>
        </p:blipFill>
        <p:spPr>
          <a:xfrm>
            <a:off x="4115255" y="646553"/>
            <a:ext cx="3408574" cy="505481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6"/>
          <a:srcRect l="11083" t="28815" r="38751" b="12815"/>
          <a:stretch/>
        </p:blipFill>
        <p:spPr>
          <a:xfrm>
            <a:off x="7575043" y="646553"/>
            <a:ext cx="3958145" cy="259054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7"/>
          <a:srcRect l="14500" t="25109" r="27666" b="9853"/>
          <a:stretch/>
        </p:blipFill>
        <p:spPr>
          <a:xfrm>
            <a:off x="7566612" y="3287681"/>
            <a:ext cx="3958145" cy="241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14344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479426" y="873125"/>
            <a:ext cx="11233150" cy="497840"/>
          </a:xfrm>
          <a:prstGeom prst="roundRect">
            <a:avLst/>
          </a:prstGeom>
          <a:solidFill>
            <a:srgbClr val="D29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>
                <a:solidFill>
                  <a:schemeClr val="bg1"/>
                </a:solidFill>
              </a:rPr>
              <a:t>Importancia del </a:t>
            </a:r>
            <a:r>
              <a:rPr lang="es-MX" sz="2800" b="1" i="1">
                <a:solidFill>
                  <a:schemeClr val="bg1"/>
                </a:solidFill>
              </a:rPr>
              <a:t>presupuesto participativo</a:t>
            </a:r>
            <a:endParaRPr lang="es-MX" sz="2800" b="1" i="1" dirty="0">
              <a:solidFill>
                <a:schemeClr val="bg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05E6626-3E70-2D42-B4B8-7F14356B0D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255" y="1770925"/>
            <a:ext cx="4164257" cy="4115723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DE7192F5-9B26-CF40-8622-39E3B3184ECB}"/>
              </a:ext>
            </a:extLst>
          </p:cNvPr>
          <p:cNvGrpSpPr/>
          <p:nvPr/>
        </p:nvGrpSpPr>
        <p:grpSpPr>
          <a:xfrm>
            <a:off x="690406" y="2526981"/>
            <a:ext cx="6103849" cy="2900112"/>
            <a:chOff x="644105" y="2992853"/>
            <a:chExt cx="6103849" cy="2900112"/>
          </a:xfrm>
        </p:grpSpPr>
        <p:sp>
          <p:nvSpPr>
            <p:cNvPr id="7" name="Marcador de contenido 2">
              <a:extLst>
                <a:ext uri="{FF2B5EF4-FFF2-40B4-BE49-F238E27FC236}">
                  <a16:creationId xmlns:a16="http://schemas.microsoft.com/office/drawing/2014/main" id="{219390B9-A2B8-974D-AEA6-F3DD31F6EEF4}"/>
                </a:ext>
              </a:extLst>
            </p:cNvPr>
            <p:cNvSpPr txBox="1">
              <a:spLocks/>
            </p:cNvSpPr>
            <p:nvPr/>
          </p:nvSpPr>
          <p:spPr>
            <a:xfrm>
              <a:off x="742948" y="3082498"/>
              <a:ext cx="5929315" cy="281046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ts val="2000"/>
                </a:lnSpc>
                <a:spcBef>
                  <a:spcPts val="0"/>
                </a:spcBef>
              </a:pPr>
              <a:r>
                <a:rPr lang="es-MX" sz="2000" dirty="0">
                  <a:solidFill>
                    <a:srgbClr val="575756"/>
                  </a:solidFill>
                </a:rPr>
                <a:t>Permite que la población a través de consulta directa decida sobre el destino de un porcentaje del presupuesto del ayuntamiento, para necesidades colectivas no incluidas en el presupuesto normal.</a:t>
              </a:r>
            </a:p>
            <a:p>
              <a:pPr algn="just">
                <a:lnSpc>
                  <a:spcPts val="2000"/>
                </a:lnSpc>
                <a:spcBef>
                  <a:spcPts val="0"/>
                </a:spcBef>
              </a:pPr>
              <a:endParaRPr lang="es-MX" sz="2000" dirty="0">
                <a:solidFill>
                  <a:srgbClr val="575756"/>
                </a:solidFill>
              </a:endParaRPr>
            </a:p>
            <a:p>
              <a:pPr algn="just">
                <a:lnSpc>
                  <a:spcPts val="2000"/>
                </a:lnSpc>
                <a:spcBef>
                  <a:spcPts val="0"/>
                </a:spcBef>
              </a:pPr>
              <a:r>
                <a:rPr lang="es-MX" sz="2000" dirty="0">
                  <a:solidFill>
                    <a:srgbClr val="575756"/>
                  </a:solidFill>
                </a:rPr>
                <a:t>Exige aprendizaje de la población para decidir, de entre las numerosas necesidades que puede haber en el municipio, para elegir aquellas que deban atenderse con mayor urgencia y/o resulten de mayor beneficio.</a:t>
              </a:r>
            </a:p>
          </p:txBody>
        </p:sp>
        <p:sp>
          <p:nvSpPr>
            <p:cNvPr id="8" name="Rectángulo redondeado 7">
              <a:extLst>
                <a:ext uri="{FF2B5EF4-FFF2-40B4-BE49-F238E27FC236}">
                  <a16:creationId xmlns:a16="http://schemas.microsoft.com/office/drawing/2014/main" id="{E3D9F625-4A37-544F-AA5D-95AE4EC064B2}"/>
                </a:ext>
              </a:extLst>
            </p:cNvPr>
            <p:cNvSpPr/>
            <p:nvPr/>
          </p:nvSpPr>
          <p:spPr>
            <a:xfrm>
              <a:off x="644105" y="2992853"/>
              <a:ext cx="6103849" cy="2539845"/>
            </a:xfrm>
            <a:prstGeom prst="roundRect">
              <a:avLst>
                <a:gd name="adj" fmla="val 6321"/>
              </a:avLst>
            </a:prstGeom>
            <a:noFill/>
            <a:ln w="38100">
              <a:solidFill>
                <a:srgbClr val="EDB8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</p:spTree>
    <p:extLst>
      <p:ext uri="{BB962C8B-B14F-4D97-AF65-F5344CB8AC3E}">
        <p14:creationId xmlns:p14="http://schemas.microsoft.com/office/powerpoint/2010/main" val="3996739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8C099797-678E-49BE-88A8-FD769395CC79}"/>
              </a:ext>
            </a:extLst>
          </p:cNvPr>
          <p:cNvSpPr/>
          <p:nvPr/>
        </p:nvSpPr>
        <p:spPr>
          <a:xfrm>
            <a:off x="3208771" y="5112033"/>
            <a:ext cx="580441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es-MX" sz="2200" dirty="0">
                <a:solidFill>
                  <a:schemeClr val="bg2">
                    <a:lumMod val="50000"/>
                  </a:schemeClr>
                </a:solidFill>
              </a:rPr>
              <a:t>Ingrese a la página web oficial del Instituto:</a:t>
            </a:r>
          </a:p>
          <a:p>
            <a:pPr algn="ctr">
              <a:lnSpc>
                <a:spcPct val="150000"/>
              </a:lnSpc>
            </a:pPr>
            <a:r>
              <a:rPr lang="es-MX" sz="2000" dirty="0">
                <a:solidFill>
                  <a:srgbClr val="CF9023"/>
                </a:solidFill>
              </a:rPr>
              <a:t>www.ieechihuahua.org.mx</a:t>
            </a:r>
          </a:p>
        </p:txBody>
      </p:sp>
      <p:sp>
        <p:nvSpPr>
          <p:cNvPr id="8" name="Rectángulo redondeado 7"/>
          <p:cNvSpPr/>
          <p:nvPr/>
        </p:nvSpPr>
        <p:spPr>
          <a:xfrm>
            <a:off x="4293235" y="3555742"/>
            <a:ext cx="3605529" cy="1052049"/>
          </a:xfrm>
          <a:prstGeom prst="roundRect">
            <a:avLst>
              <a:gd name="adj" fmla="val 11308"/>
            </a:avLst>
          </a:prstGeom>
          <a:solidFill>
            <a:srgbClr val="B36C15">
              <a:alpha val="70000"/>
            </a:srgbClr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ts val="2200"/>
              </a:lnSpc>
              <a:defRPr/>
            </a:pPr>
            <a:r>
              <a:rPr lang="es-MX" sz="2000" b="1" kern="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Reglamento de la Ley de Participación Ciudadana de Chihuahua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2383354" y="2368358"/>
            <a:ext cx="3605529" cy="1052049"/>
          </a:xfrm>
          <a:prstGeom prst="roundRect">
            <a:avLst>
              <a:gd name="adj" fmla="val 11308"/>
            </a:avLst>
          </a:prstGeom>
          <a:solidFill>
            <a:srgbClr val="B36C15">
              <a:alpha val="90000"/>
            </a:srgbClr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ts val="2200"/>
              </a:lnSpc>
              <a:defRPr/>
            </a:pPr>
            <a:r>
              <a:rPr lang="es-MX" sz="2000" b="1" i="1" kern="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Cursos de capacitación</a:t>
            </a:r>
          </a:p>
          <a:p>
            <a:pPr lvl="0" algn="ctr">
              <a:lnSpc>
                <a:spcPts val="2200"/>
              </a:lnSpc>
              <a:defRPr/>
            </a:pPr>
            <a:r>
              <a:rPr lang="es-MX" sz="2000" b="1" kern="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Ley de Participación Ciudadana</a:t>
            </a:r>
          </a:p>
        </p:txBody>
      </p:sp>
      <p:sp>
        <p:nvSpPr>
          <p:cNvPr id="10" name="Rectángulo redondeado 9"/>
          <p:cNvSpPr/>
          <p:nvPr/>
        </p:nvSpPr>
        <p:spPr>
          <a:xfrm>
            <a:off x="6203116" y="2368358"/>
            <a:ext cx="3605529" cy="1052049"/>
          </a:xfrm>
          <a:prstGeom prst="roundRect">
            <a:avLst>
              <a:gd name="adj" fmla="val 11308"/>
            </a:avLst>
          </a:prstGeom>
          <a:solidFill>
            <a:srgbClr val="B36C15">
              <a:alpha val="80000"/>
            </a:srgbClr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ts val="2200"/>
              </a:lnSpc>
              <a:defRPr/>
            </a:pPr>
            <a:r>
              <a:rPr lang="es-MX" sz="2000" b="1" kern="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Ley de Participación Ciudadana de Chihuahua</a:t>
            </a:r>
          </a:p>
        </p:txBody>
      </p:sp>
      <p:grpSp>
        <p:nvGrpSpPr>
          <p:cNvPr id="11" name="Agrupar 10"/>
          <p:cNvGrpSpPr/>
          <p:nvPr/>
        </p:nvGrpSpPr>
        <p:grpSpPr>
          <a:xfrm>
            <a:off x="2735319" y="1354235"/>
            <a:ext cx="7164767" cy="873346"/>
            <a:chOff x="2735319" y="1354235"/>
            <a:chExt cx="7164767" cy="873346"/>
          </a:xfrm>
          <a:solidFill>
            <a:srgbClr val="B77317"/>
          </a:solidFill>
        </p:grpSpPr>
        <p:sp>
          <p:nvSpPr>
            <p:cNvPr id="12" name="Rectángulo redondeado 11"/>
            <p:cNvSpPr/>
            <p:nvPr/>
          </p:nvSpPr>
          <p:spPr>
            <a:xfrm>
              <a:off x="2735319" y="1354235"/>
              <a:ext cx="7073326" cy="873346"/>
            </a:xfrm>
            <a:prstGeom prst="roundRect">
              <a:avLst>
                <a:gd name="adj" fmla="val 11308"/>
              </a:avLst>
            </a:prstGeom>
            <a:grpFill/>
            <a:ln w="190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FFFFFF"/>
                </a:solidFill>
              </a:endParaRPr>
            </a:p>
          </p:txBody>
        </p:sp>
        <p:sp>
          <p:nvSpPr>
            <p:cNvPr id="13" name="CuadroTexto 12"/>
            <p:cNvSpPr txBox="1"/>
            <p:nvPr/>
          </p:nvSpPr>
          <p:spPr>
            <a:xfrm>
              <a:off x="3679474" y="1393752"/>
              <a:ext cx="6220612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00" b="1" dirty="0">
                  <a:solidFill>
                    <a:srgbClr val="FFFFFF"/>
                  </a:solidFill>
                </a:rPr>
                <a:t>Para mayor </a:t>
              </a:r>
              <a:r>
                <a:rPr lang="en-US" sz="2300" b="1" dirty="0" err="1">
                  <a:solidFill>
                    <a:srgbClr val="FFFFFF"/>
                  </a:solidFill>
                </a:rPr>
                <a:t>información</a:t>
              </a:r>
              <a:r>
                <a:rPr lang="en-US" sz="2300" b="1" dirty="0">
                  <a:solidFill>
                    <a:srgbClr val="FFFFFF"/>
                  </a:solidFill>
                </a:rPr>
                <a:t> </a:t>
              </a:r>
              <a:r>
                <a:rPr lang="en-US" sz="2300" b="1" dirty="0" err="1">
                  <a:solidFill>
                    <a:srgbClr val="FFFFFF"/>
                  </a:solidFill>
                </a:rPr>
                <a:t>sobre</a:t>
              </a:r>
              <a:r>
                <a:rPr lang="en-US" sz="2300" b="1" dirty="0">
                  <a:solidFill>
                    <a:srgbClr val="FFFFFF"/>
                  </a:solidFill>
                </a:rPr>
                <a:t> el </a:t>
              </a:r>
              <a:r>
                <a:rPr lang="en-US" sz="2300" b="1" i="1" dirty="0" err="1">
                  <a:solidFill>
                    <a:srgbClr val="FFFFFF"/>
                  </a:solidFill>
                </a:rPr>
                <a:t>Presupuesto</a:t>
              </a:r>
              <a:r>
                <a:rPr lang="en-US" sz="2300" b="1" i="1" dirty="0">
                  <a:solidFill>
                    <a:srgbClr val="FFFFFF"/>
                  </a:solidFill>
                </a:rPr>
                <a:t> </a:t>
              </a:r>
              <a:r>
                <a:rPr lang="en-US" sz="2300" b="1" i="1" dirty="0" err="1">
                  <a:solidFill>
                    <a:srgbClr val="FFFFFF"/>
                  </a:solidFill>
                </a:rPr>
                <a:t>Participativo</a:t>
              </a:r>
              <a:r>
                <a:rPr lang="en-US" sz="2300" b="1" dirty="0">
                  <a:solidFill>
                    <a:srgbClr val="FFFFFF"/>
                  </a:solidFill>
                </a:rPr>
                <a:t>, </a:t>
              </a:r>
              <a:r>
                <a:rPr lang="en-US" sz="2300" b="1" dirty="0" err="1">
                  <a:solidFill>
                    <a:srgbClr val="FFFFFF"/>
                  </a:solidFill>
                </a:rPr>
                <a:t>consulte</a:t>
              </a:r>
              <a:r>
                <a:rPr lang="en-US" sz="2300" b="1" dirty="0">
                  <a:solidFill>
                    <a:srgbClr val="FFFFFF"/>
                  </a:solidFill>
                </a:rPr>
                <a:t>:</a:t>
              </a:r>
              <a:endParaRPr lang="es-ES_tradnl" sz="2300" dirty="0"/>
            </a:p>
          </p:txBody>
        </p:sp>
      </p:grpSp>
      <p:pic>
        <p:nvPicPr>
          <p:cNvPr id="14" name="Imagen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123" y="477430"/>
            <a:ext cx="2321961" cy="247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10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25A5A53C-E1B0-4876-A32A-D7A7763DA6B5}"/>
              </a:ext>
            </a:extLst>
          </p:cNvPr>
          <p:cNvSpPr/>
          <p:nvPr/>
        </p:nvSpPr>
        <p:spPr>
          <a:xfrm>
            <a:off x="8686950" y="6045934"/>
            <a:ext cx="311359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1500" dirty="0">
                <a:solidFill>
                  <a:srgbClr val="D2902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Art. 75, LPC</a:t>
            </a:r>
            <a:endParaRPr lang="es-MX" sz="1500" dirty="0">
              <a:solidFill>
                <a:srgbClr val="D29022"/>
              </a:solidFill>
            </a:endParaRPr>
          </a:p>
        </p:txBody>
      </p:sp>
      <p:grpSp>
        <p:nvGrpSpPr>
          <p:cNvPr id="2" name="Agrupar 1"/>
          <p:cNvGrpSpPr/>
          <p:nvPr/>
        </p:nvGrpSpPr>
        <p:grpSpPr>
          <a:xfrm>
            <a:off x="1679362" y="2900599"/>
            <a:ext cx="2298258" cy="903410"/>
            <a:chOff x="1565058" y="2800583"/>
            <a:chExt cx="2298258" cy="903410"/>
          </a:xfrm>
        </p:grpSpPr>
        <p:sp>
          <p:nvSpPr>
            <p:cNvPr id="8" name="Rectángulo redondeado 7"/>
            <p:cNvSpPr/>
            <p:nvPr/>
          </p:nvSpPr>
          <p:spPr>
            <a:xfrm>
              <a:off x="1565058" y="2800583"/>
              <a:ext cx="2298258" cy="903410"/>
            </a:xfrm>
            <a:prstGeom prst="roundRect">
              <a:avLst>
                <a:gd name="adj" fmla="val 7445"/>
              </a:avLst>
            </a:prstGeom>
            <a:solidFill>
              <a:srgbClr val="E9B3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9" name="CuadroTexto 8"/>
            <p:cNvSpPr txBox="1"/>
            <p:nvPr/>
          </p:nvSpPr>
          <p:spPr>
            <a:xfrm>
              <a:off x="1572921" y="2855910"/>
              <a:ext cx="2290395" cy="837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900"/>
                </a:lnSpc>
              </a:pPr>
              <a:r>
                <a:rPr lang="es-MX" sz="2800" b="1" i="1" dirty="0">
                  <a:solidFill>
                    <a:schemeClr val="bg1"/>
                  </a:solidFill>
                </a:rPr>
                <a:t>Presupuesto participativo</a:t>
              </a:r>
            </a:p>
          </p:txBody>
        </p:sp>
      </p:grpSp>
      <p:sp>
        <p:nvSpPr>
          <p:cNvPr id="10" name="Abrir llave 9"/>
          <p:cNvSpPr/>
          <p:nvPr/>
        </p:nvSpPr>
        <p:spPr>
          <a:xfrm>
            <a:off x="4263158" y="1966353"/>
            <a:ext cx="301752" cy="2770318"/>
          </a:xfrm>
          <a:prstGeom prst="leftBrace">
            <a:avLst/>
          </a:prstGeom>
          <a:noFill/>
          <a:ln w="28575">
            <a:solidFill>
              <a:srgbClr val="E9B3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1" name="CuadroTexto 10"/>
          <p:cNvSpPr txBox="1"/>
          <p:nvPr/>
        </p:nvSpPr>
        <p:spPr>
          <a:xfrm>
            <a:off x="4667305" y="2475479"/>
            <a:ext cx="543016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200" dirty="0">
                <a:solidFill>
                  <a:srgbClr val="575756"/>
                </a:solidFill>
              </a:rPr>
              <a:t>Mecanismo que permite a las y los habitantes de cada municipio, decidir sobre la aplicación de un porcentaje del presupuesto municipal de cada año, a través de consulta directa a la población.</a:t>
            </a:r>
          </a:p>
        </p:txBody>
      </p:sp>
    </p:spTree>
    <p:extLst>
      <p:ext uri="{BB962C8B-B14F-4D97-AF65-F5344CB8AC3E}">
        <p14:creationId xmlns:p14="http://schemas.microsoft.com/office/powerpoint/2010/main" val="1860930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9FBBF23-3023-7141-AEFE-64193C53E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981" y="1185862"/>
            <a:ext cx="3517900" cy="418495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E84E9FE-9DBA-7446-820A-3D46E5454B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9" t="42352" r="3676" b="6817"/>
          <a:stretch/>
        </p:blipFill>
        <p:spPr>
          <a:xfrm>
            <a:off x="5073805" y="2712093"/>
            <a:ext cx="7118195" cy="372940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2447903-1B05-284D-A579-7D3159D4CF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39" y="5977968"/>
            <a:ext cx="1723515" cy="396542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5964388" y="1388490"/>
            <a:ext cx="46642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rgbClr val="D29022"/>
                </a:solidFill>
              </a:rPr>
              <a:t>¿Cuánto es el </a:t>
            </a:r>
            <a:r>
              <a:rPr lang="es-MX" sz="2800" b="1" i="1" dirty="0">
                <a:solidFill>
                  <a:srgbClr val="97751A"/>
                </a:solidFill>
              </a:rPr>
              <a:t>presupuesto participativo</a:t>
            </a:r>
            <a:r>
              <a:rPr lang="es-MX" sz="2800" b="1" dirty="0">
                <a:solidFill>
                  <a:srgbClr val="D29022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41357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/>
          <p:cNvSpPr txBox="1">
            <a:spLocks/>
          </p:cNvSpPr>
          <p:nvPr/>
        </p:nvSpPr>
        <p:spPr>
          <a:xfrm>
            <a:off x="387419" y="538521"/>
            <a:ext cx="10313914" cy="9523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MX" sz="2800" b="1" dirty="0">
                <a:solidFill>
                  <a:srgbClr val="B36C15"/>
                </a:solidFill>
              </a:rPr>
              <a:t>El </a:t>
            </a:r>
            <a:r>
              <a:rPr lang="es-MX" sz="2800" b="1" i="1" dirty="0">
                <a:solidFill>
                  <a:srgbClr val="D29022"/>
                </a:solidFill>
              </a:rPr>
              <a:t>presupuesto participativo</a:t>
            </a:r>
            <a:r>
              <a:rPr lang="es-MX" sz="2800" b="1" dirty="0">
                <a:solidFill>
                  <a:srgbClr val="D29022"/>
                </a:solidFill>
              </a:rPr>
              <a:t> </a:t>
            </a:r>
            <a:r>
              <a:rPr lang="es-MX" sz="2800" b="1" dirty="0">
                <a:solidFill>
                  <a:srgbClr val="B36C15"/>
                </a:solidFill>
              </a:rPr>
              <a:t>anual será, al menos, 5% de los ingresos de libre disposición del ayuntamiento.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3B98F57-2FEB-4233-BFF3-76F7E93524BA}"/>
              </a:ext>
            </a:extLst>
          </p:cNvPr>
          <p:cNvSpPr txBox="1"/>
          <p:nvPr/>
        </p:nvSpPr>
        <p:spPr>
          <a:xfrm>
            <a:off x="5871258" y="5868831"/>
            <a:ext cx="5955621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600"/>
              </a:lnSpc>
            </a:pPr>
            <a:r>
              <a:rPr lang="es-MX" sz="1500" dirty="0">
                <a:solidFill>
                  <a:srgbClr val="D29022"/>
                </a:solidFill>
              </a:rPr>
              <a:t>Ley de Disciplina Financiera de las Entidades Federativas y los Municipios, artículo 2, fracción XIX.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173FD00-2BE3-45F8-97A0-0856D8DB8576}"/>
              </a:ext>
            </a:extLst>
          </p:cNvPr>
          <p:cNvSpPr/>
          <p:nvPr/>
        </p:nvSpPr>
        <p:spPr>
          <a:xfrm>
            <a:off x="5721694" y="2428045"/>
            <a:ext cx="5300662" cy="32645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algn="just"/>
            <a:r>
              <a:rPr lang="es-MX" sz="2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los ingresos locales y las participaciones federales, así como los recursos que, en su caso, reciban del Fondo de Estabilización de los Ingresos de las Entidades Federativas y cualquier otro recurso que no esté destinado a un fin específico. </a:t>
            </a:r>
          </a:p>
          <a:p>
            <a:pPr marL="92075" algn="just"/>
            <a:endParaRPr lang="es-MX" sz="2400" i="1" dirty="0">
              <a:solidFill>
                <a:srgbClr val="E8E1D0"/>
              </a:solidFill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5621681" y="2720779"/>
            <a:ext cx="5529263" cy="2371723"/>
          </a:xfrm>
          <a:prstGeom prst="roundRect">
            <a:avLst>
              <a:gd name="adj" fmla="val 3685"/>
            </a:avLst>
          </a:prstGeom>
          <a:noFill/>
          <a:ln w="38100">
            <a:solidFill>
              <a:srgbClr val="EDB8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1D5A5F6-9081-FD41-8D6F-569820E0AB7D}"/>
              </a:ext>
            </a:extLst>
          </p:cNvPr>
          <p:cNvSpPr txBox="1"/>
          <p:nvPr/>
        </p:nvSpPr>
        <p:spPr>
          <a:xfrm>
            <a:off x="5564526" y="2177850"/>
            <a:ext cx="3834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i="1" dirty="0">
                <a:solidFill>
                  <a:srgbClr val="D29022"/>
                </a:solidFill>
              </a:rPr>
              <a:t>Ingresos de libre disposición</a:t>
            </a:r>
            <a:r>
              <a:rPr lang="es-MX" sz="2400" i="1" dirty="0">
                <a:solidFill>
                  <a:srgbClr val="D29022"/>
                </a:solidFill>
              </a:rPr>
              <a:t>:</a:t>
            </a:r>
            <a:endParaRPr lang="es-MX" sz="2400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461093F-8D98-D349-869B-73D080E33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64" y="1875096"/>
            <a:ext cx="4324250" cy="376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87834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3B98F57-2FEB-4233-BFF3-76F7E93524BA}"/>
              </a:ext>
            </a:extLst>
          </p:cNvPr>
          <p:cNvSpPr txBox="1"/>
          <p:nvPr/>
        </p:nvSpPr>
        <p:spPr>
          <a:xfrm>
            <a:off x="5871258" y="6047371"/>
            <a:ext cx="595562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500" dirty="0">
                <a:solidFill>
                  <a:srgbClr val="D29022"/>
                </a:solidFill>
              </a:rPr>
              <a:t>Arts. 69 y 70 Reglamento de la LPC</a:t>
            </a:r>
          </a:p>
        </p:txBody>
      </p:sp>
      <p:sp>
        <p:nvSpPr>
          <p:cNvPr id="2" name="Marcador de contenido 2"/>
          <p:cNvSpPr txBox="1">
            <a:spLocks/>
          </p:cNvSpPr>
          <p:nvPr/>
        </p:nvSpPr>
        <p:spPr>
          <a:xfrm>
            <a:off x="6253583" y="2059418"/>
            <a:ext cx="4970109" cy="10422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100"/>
              </a:lnSpc>
              <a:spcBef>
                <a:spcPts val="0"/>
              </a:spcBef>
            </a:pPr>
            <a:r>
              <a:rPr lang="es-MX" sz="2100" dirty="0">
                <a:solidFill>
                  <a:srgbClr val="575756"/>
                </a:solidFill>
              </a:rPr>
              <a:t>Una vez que los municipios hayan destinado un porcentaje mayor al previsto por la LPC, no podrá ser disminuido en los años subsecuentes.</a:t>
            </a:r>
          </a:p>
        </p:txBody>
      </p:sp>
      <p:sp>
        <p:nvSpPr>
          <p:cNvPr id="10" name="Rectángulo redondeado 9"/>
          <p:cNvSpPr/>
          <p:nvPr/>
        </p:nvSpPr>
        <p:spPr>
          <a:xfrm>
            <a:off x="6110706" y="1992765"/>
            <a:ext cx="5260343" cy="1236210"/>
          </a:xfrm>
          <a:prstGeom prst="roundRect">
            <a:avLst>
              <a:gd name="adj" fmla="val 8921"/>
            </a:avLst>
          </a:prstGeom>
          <a:noFill/>
          <a:ln w="38100">
            <a:solidFill>
              <a:srgbClr val="EDB8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Marcador de contenido 2"/>
          <p:cNvSpPr txBox="1">
            <a:spLocks/>
          </p:cNvSpPr>
          <p:nvPr/>
        </p:nvSpPr>
        <p:spPr>
          <a:xfrm>
            <a:off x="6253583" y="3448374"/>
            <a:ext cx="4970109" cy="13189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100"/>
              </a:lnSpc>
              <a:spcBef>
                <a:spcPts val="0"/>
              </a:spcBef>
            </a:pPr>
            <a:r>
              <a:rPr lang="es-MX" sz="2100" dirty="0">
                <a:solidFill>
                  <a:srgbClr val="575756"/>
                </a:solidFill>
              </a:rPr>
              <a:t>Se deberá destinar la mayor cantidad de recursos posibles y las disposiciones aplicables se interpretarán en el sentido de privilegiar la máxima aplicación de recursos a través de este instrumento.</a:t>
            </a:r>
          </a:p>
        </p:txBody>
      </p:sp>
      <p:sp>
        <p:nvSpPr>
          <p:cNvPr id="11" name="Rectángulo redondeado 10"/>
          <p:cNvSpPr/>
          <p:nvPr/>
        </p:nvSpPr>
        <p:spPr>
          <a:xfrm>
            <a:off x="6110706" y="3330261"/>
            <a:ext cx="5260343" cy="1613214"/>
          </a:xfrm>
          <a:prstGeom prst="roundRect">
            <a:avLst>
              <a:gd name="adj" fmla="val 8921"/>
            </a:avLst>
          </a:prstGeom>
          <a:noFill/>
          <a:ln w="38100">
            <a:solidFill>
              <a:srgbClr val="EDB8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5B1A946-1E51-B147-B677-5A03F83633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08" y="2461257"/>
            <a:ext cx="5024359" cy="321434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486" y="961831"/>
            <a:ext cx="1526906" cy="152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8704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/>
          <p:cNvSpPr txBox="1"/>
          <p:nvPr/>
        </p:nvSpPr>
        <p:spPr>
          <a:xfrm>
            <a:off x="5964388" y="1388490"/>
            <a:ext cx="46642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rgbClr val="D29022"/>
                </a:solidFill>
              </a:rPr>
              <a:t>¿Para qué se puede usar el </a:t>
            </a:r>
            <a:r>
              <a:rPr lang="es-MX" sz="2800" b="1" i="1" dirty="0">
                <a:solidFill>
                  <a:srgbClr val="97751A"/>
                </a:solidFill>
              </a:rPr>
              <a:t>presupuesto participativo</a:t>
            </a:r>
            <a:r>
              <a:rPr lang="es-MX" sz="2800" b="1" dirty="0">
                <a:solidFill>
                  <a:srgbClr val="D29022"/>
                </a:solidFill>
              </a:rPr>
              <a:t>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8FBAD76-D087-8043-949D-266B1CA12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981" y="1185862"/>
            <a:ext cx="3517900" cy="418495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5128379-544B-CB45-A81A-035E45EF88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9" t="42352" r="3676" b="6817"/>
          <a:stretch/>
        </p:blipFill>
        <p:spPr>
          <a:xfrm>
            <a:off x="5073805" y="2712093"/>
            <a:ext cx="7118195" cy="372940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AFA67DA-4381-EA4A-B484-D359E1DC03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39" y="5977968"/>
            <a:ext cx="1723515" cy="39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902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25A5A53C-E1B0-4876-A32A-D7A7763DA6B5}"/>
              </a:ext>
            </a:extLst>
          </p:cNvPr>
          <p:cNvSpPr/>
          <p:nvPr/>
        </p:nvSpPr>
        <p:spPr>
          <a:xfrm>
            <a:off x="8699001" y="6050651"/>
            <a:ext cx="311359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1500" dirty="0">
                <a:solidFill>
                  <a:srgbClr val="D2902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Art. 76, LPC</a:t>
            </a:r>
            <a:endParaRPr lang="es-MX" sz="1500" dirty="0">
              <a:solidFill>
                <a:srgbClr val="D29022"/>
              </a:solidFill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479426" y="873125"/>
            <a:ext cx="11233150" cy="497840"/>
          </a:xfrm>
          <a:prstGeom prst="roundRect">
            <a:avLst/>
          </a:prstGeom>
          <a:solidFill>
            <a:srgbClr val="D29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>
                <a:solidFill>
                  <a:schemeClr val="bg1"/>
                </a:solidFill>
              </a:rPr>
              <a:t>El </a:t>
            </a:r>
            <a:r>
              <a:rPr lang="es-MX" sz="2800" b="1" i="1" dirty="0">
                <a:solidFill>
                  <a:schemeClr val="bg1"/>
                </a:solidFill>
              </a:rPr>
              <a:t>presupuesto participativo</a:t>
            </a:r>
            <a:r>
              <a:rPr lang="es-MX" sz="2800" b="1" dirty="0">
                <a:solidFill>
                  <a:schemeClr val="bg1"/>
                </a:solidFill>
              </a:rPr>
              <a:t> deberá satisfacer necesidades colectivas: </a:t>
            </a:r>
          </a:p>
        </p:txBody>
      </p:sp>
      <p:grpSp>
        <p:nvGrpSpPr>
          <p:cNvPr id="2" name="Agrupar 1"/>
          <p:cNvGrpSpPr/>
          <p:nvPr/>
        </p:nvGrpSpPr>
        <p:grpSpPr>
          <a:xfrm>
            <a:off x="2509367" y="1786352"/>
            <a:ext cx="6503956" cy="2693045"/>
            <a:chOff x="2495079" y="1772059"/>
            <a:chExt cx="6503956" cy="2693045"/>
          </a:xfrm>
        </p:grpSpPr>
        <p:sp>
          <p:nvSpPr>
            <p:cNvPr id="3" name="CuadroTexto 2"/>
            <p:cNvSpPr txBox="1"/>
            <p:nvPr/>
          </p:nvSpPr>
          <p:spPr>
            <a:xfrm>
              <a:off x="2661991" y="1772059"/>
              <a:ext cx="6337044" cy="2693045"/>
            </a:xfrm>
            <a:prstGeom prst="rect">
              <a:avLst/>
            </a:prstGeom>
            <a:noFill/>
          </p:spPr>
          <p:txBody>
            <a:bodyPr wrap="square" lIns="252000" rtlCol="0">
              <a:spAutoFit/>
            </a:bodyPr>
            <a:lstStyle/>
            <a:p>
              <a:pPr>
                <a:spcAft>
                  <a:spcPts val="600"/>
                </a:spcAft>
                <a:buClr>
                  <a:srgbClr val="B84849"/>
                </a:buClr>
              </a:pPr>
              <a:r>
                <a:rPr lang="es-MX" sz="24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obras </a:t>
              </a:r>
              <a:r>
                <a:rPr lang="es-MX" sz="2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y servicios públicos;</a:t>
              </a:r>
            </a:p>
            <a:p>
              <a:pPr>
                <a:spcAft>
                  <a:spcPts val="600"/>
                </a:spcAft>
                <a:buClr>
                  <a:srgbClr val="B84849"/>
                </a:buClr>
              </a:pPr>
              <a:r>
                <a:rPr lang="es-MX" sz="2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seguridad pública;</a:t>
              </a:r>
            </a:p>
            <a:p>
              <a:pPr>
                <a:spcAft>
                  <a:spcPts val="600"/>
                </a:spcAft>
                <a:buClr>
                  <a:srgbClr val="B84849"/>
                </a:buClr>
              </a:pPr>
              <a:r>
                <a:rPr lang="es-MX" sz="2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actividades recreativas, deportivas y culturales;</a:t>
              </a:r>
            </a:p>
            <a:p>
              <a:pPr>
                <a:spcAft>
                  <a:spcPts val="600"/>
                </a:spcAft>
                <a:buClr>
                  <a:srgbClr val="B84849"/>
                </a:buClr>
              </a:pPr>
              <a:r>
                <a:rPr lang="es-MX" sz="2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infraestructura rural y urbana;</a:t>
              </a:r>
            </a:p>
            <a:p>
              <a:pPr>
                <a:spcAft>
                  <a:spcPts val="600"/>
                </a:spcAft>
                <a:buClr>
                  <a:srgbClr val="B84849"/>
                </a:buClr>
              </a:pPr>
              <a:r>
                <a:rPr lang="es-MX" sz="2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recuperación de espacios públicos; y</a:t>
              </a:r>
            </a:p>
            <a:p>
              <a:pPr>
                <a:spcAft>
                  <a:spcPts val="600"/>
                </a:spcAft>
                <a:buClr>
                  <a:srgbClr val="B84849"/>
                </a:buClr>
              </a:pPr>
              <a:r>
                <a:rPr lang="es-MX" sz="2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medio ambiente.</a:t>
              </a:r>
            </a:p>
          </p:txBody>
        </p:sp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5079" y="1878008"/>
              <a:ext cx="268460" cy="268460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5079" y="2320693"/>
              <a:ext cx="268460" cy="268460"/>
            </a:xfrm>
            <a:prstGeom prst="rect">
              <a:avLst/>
            </a:prstGeom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5079" y="2756121"/>
              <a:ext cx="268460" cy="268460"/>
            </a:xfrm>
            <a:prstGeom prst="rect">
              <a:avLst/>
            </a:prstGeom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5079" y="3177035"/>
              <a:ext cx="268460" cy="268460"/>
            </a:xfrm>
            <a:prstGeom prst="rect">
              <a:avLst/>
            </a:prstGeom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5079" y="3648750"/>
              <a:ext cx="268460" cy="268460"/>
            </a:xfrm>
            <a:prstGeom prst="rect">
              <a:avLst/>
            </a:prstGeom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5079" y="4091436"/>
              <a:ext cx="268460" cy="2684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37512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/>
          <p:cNvSpPr txBox="1"/>
          <p:nvPr/>
        </p:nvSpPr>
        <p:spPr>
          <a:xfrm>
            <a:off x="5964388" y="1388490"/>
            <a:ext cx="46642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rgbClr val="D29022"/>
                </a:solidFill>
              </a:rPr>
              <a:t>¿Cómo se decide la aplicación del </a:t>
            </a:r>
            <a:r>
              <a:rPr lang="es-MX" sz="2800" b="1" i="1" dirty="0">
                <a:solidFill>
                  <a:srgbClr val="97751A"/>
                </a:solidFill>
              </a:rPr>
              <a:t>presupuesto participativo</a:t>
            </a:r>
            <a:r>
              <a:rPr lang="es-MX" sz="2800" b="1" dirty="0">
                <a:solidFill>
                  <a:srgbClr val="D29022"/>
                </a:solidFill>
              </a:rPr>
              <a:t>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C039139-24F6-8C48-97DE-B6E06DE83A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981" y="1185862"/>
            <a:ext cx="3517900" cy="418495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A1044D0-B01E-6646-9AE8-12B9B89C97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9" t="42352" r="3676" b="6817"/>
          <a:stretch/>
        </p:blipFill>
        <p:spPr>
          <a:xfrm>
            <a:off x="5073805" y="2712093"/>
            <a:ext cx="7118195" cy="372940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0FF9B0D-3342-EC4B-A3A9-5B6FE2618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39" y="5977968"/>
            <a:ext cx="1723515" cy="39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21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/>
          <p:cNvSpPr txBox="1">
            <a:spLocks/>
          </p:cNvSpPr>
          <p:nvPr/>
        </p:nvSpPr>
        <p:spPr>
          <a:xfrm>
            <a:off x="386864" y="557382"/>
            <a:ext cx="9900136" cy="1073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800"/>
              </a:lnSpc>
              <a:spcBef>
                <a:spcPts val="0"/>
              </a:spcBef>
            </a:pPr>
            <a:r>
              <a:rPr lang="es-MX" sz="2800" b="1" dirty="0">
                <a:solidFill>
                  <a:srgbClr val="B36C15"/>
                </a:solidFill>
              </a:rPr>
              <a:t>Mediante consulta directa a la población, convocada y organizada por el ayuntamiento, quien:</a:t>
            </a:r>
          </a:p>
          <a:p>
            <a:pPr algn="just">
              <a:lnSpc>
                <a:spcPts val="2800"/>
              </a:lnSpc>
              <a:spcBef>
                <a:spcPts val="0"/>
              </a:spcBef>
            </a:pPr>
            <a:endParaRPr lang="es-MX" sz="2800" dirty="0">
              <a:solidFill>
                <a:srgbClr val="575756"/>
              </a:solidFill>
            </a:endParaRP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89A4A451-EA5C-9C4A-80E2-3C96C4ABD2EA}"/>
              </a:ext>
            </a:extLst>
          </p:cNvPr>
          <p:cNvGrpSpPr/>
          <p:nvPr/>
        </p:nvGrpSpPr>
        <p:grpSpPr>
          <a:xfrm>
            <a:off x="662293" y="2648905"/>
            <a:ext cx="3481939" cy="1348847"/>
            <a:chOff x="762309" y="2463163"/>
            <a:chExt cx="3481939" cy="1348847"/>
          </a:xfrm>
        </p:grpSpPr>
        <p:sp>
          <p:nvSpPr>
            <p:cNvPr id="5" name="Rectángulo redondeado 4"/>
            <p:cNvSpPr/>
            <p:nvPr/>
          </p:nvSpPr>
          <p:spPr>
            <a:xfrm>
              <a:off x="762309" y="2463163"/>
              <a:ext cx="3481939" cy="1348847"/>
            </a:xfrm>
            <a:prstGeom prst="roundRect">
              <a:avLst>
                <a:gd name="adj" fmla="val 3645"/>
              </a:avLst>
            </a:prstGeom>
            <a:solidFill>
              <a:srgbClr val="B36C15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08000" rIns="252000"/>
            <a:lstStyle/>
            <a:p>
              <a:endParaRPr lang="es-MX" sz="2000">
                <a:solidFill>
                  <a:srgbClr val="E8E1D0"/>
                </a:solidFill>
              </a:endParaRPr>
            </a:p>
          </p:txBody>
        </p:sp>
        <p:sp>
          <p:nvSpPr>
            <p:cNvPr id="6" name="Rectángulo 5"/>
            <p:cNvSpPr/>
            <p:nvPr/>
          </p:nvSpPr>
          <p:spPr>
            <a:xfrm>
              <a:off x="796234" y="2525503"/>
              <a:ext cx="3385514" cy="109472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8000" tIns="99060" rIns="252000" bIns="99060" numCol="1" spcCol="1270" anchor="ctr" anchorCtr="0">
              <a:noAutofit/>
            </a:bodyPr>
            <a:lstStyle/>
            <a:p>
              <a:pPr lvl="0" algn="ctr" defTabSz="1155700">
                <a:lnSpc>
                  <a:spcPts val="2100"/>
                </a:lnSpc>
                <a:spcBef>
                  <a:spcPct val="0"/>
                </a:spcBef>
              </a:pPr>
              <a:r>
                <a:rPr lang="es-MX" sz="2000" dirty="0">
                  <a:solidFill>
                    <a:schemeClr val="bg1"/>
                  </a:solidFill>
                </a:rPr>
                <a:t>E</a:t>
              </a:r>
              <a:r>
                <a:rPr lang="es-MX" sz="2000" b="0" kern="1200" dirty="0">
                  <a:solidFill>
                    <a:schemeClr val="bg1"/>
                  </a:solidFill>
                </a:rPr>
                <a:t>mite convocatoria para la consulta pública sobre </a:t>
              </a:r>
              <a:r>
                <a:rPr lang="es-MX" sz="2000" b="0" i="1" kern="1200" dirty="0">
                  <a:solidFill>
                    <a:schemeClr val="bg1"/>
                  </a:solidFill>
                </a:rPr>
                <a:t>presupuesto participativo.</a:t>
              </a:r>
              <a:endParaRPr lang="es-ES" sz="2000" b="0" i="1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6891428B-13B7-AC4F-9FD5-FF7257C2C4B5}"/>
              </a:ext>
            </a:extLst>
          </p:cNvPr>
          <p:cNvGrpSpPr/>
          <p:nvPr/>
        </p:nvGrpSpPr>
        <p:grpSpPr>
          <a:xfrm>
            <a:off x="4313583" y="2632929"/>
            <a:ext cx="3601695" cy="1353297"/>
            <a:chOff x="4370735" y="2447187"/>
            <a:chExt cx="3601695" cy="1353297"/>
          </a:xfrm>
        </p:grpSpPr>
        <p:sp>
          <p:nvSpPr>
            <p:cNvPr id="8" name="Rectángulo redondeado 7"/>
            <p:cNvSpPr/>
            <p:nvPr/>
          </p:nvSpPr>
          <p:spPr>
            <a:xfrm>
              <a:off x="4370735" y="2447187"/>
              <a:ext cx="3481939" cy="1353297"/>
            </a:xfrm>
            <a:prstGeom prst="roundRect">
              <a:avLst>
                <a:gd name="adj" fmla="val 4721"/>
              </a:avLst>
            </a:prstGeom>
            <a:solidFill>
              <a:srgbClr val="D29022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rIns="396000"/>
            <a:lstStyle/>
            <a:p>
              <a:endParaRPr lang="es-MX" sz="2000">
                <a:solidFill>
                  <a:srgbClr val="E8E1D0"/>
                </a:solidFill>
              </a:endParaRPr>
            </a:p>
          </p:txBody>
        </p:sp>
        <p:sp>
          <p:nvSpPr>
            <p:cNvPr id="9" name="Rectángulo 8"/>
            <p:cNvSpPr/>
            <p:nvPr/>
          </p:nvSpPr>
          <p:spPr>
            <a:xfrm>
              <a:off x="4570544" y="2549629"/>
              <a:ext cx="3401886" cy="112226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8000" tIns="99060" rIns="396000" bIns="99060" numCol="1" spcCol="1270" anchor="ctr" anchorCtr="0">
              <a:noAutofit/>
            </a:bodyPr>
            <a:lstStyle/>
            <a:p>
              <a:pPr lvl="0" algn="ctr" defTabSz="1155700">
                <a:lnSpc>
                  <a:spcPts val="2100"/>
                </a:lnSpc>
                <a:spcBef>
                  <a:spcPct val="0"/>
                </a:spcBef>
              </a:pPr>
              <a:r>
                <a:rPr lang="es-MX" sz="2000" b="0" kern="1200" dirty="0">
                  <a:solidFill>
                    <a:schemeClr val="bg1"/>
                  </a:solidFill>
                </a:rPr>
                <a:t>Lleva a cabo la votación de los proyectos y el cómputo, validación y publicación de resultados.</a:t>
              </a:r>
              <a:endParaRPr lang="es-ES" sz="2000" b="0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5D04BEDF-735F-9E4C-996B-273BE02E2DD7}"/>
              </a:ext>
            </a:extLst>
          </p:cNvPr>
          <p:cNvGrpSpPr/>
          <p:nvPr/>
        </p:nvGrpSpPr>
        <p:grpSpPr>
          <a:xfrm>
            <a:off x="7983350" y="2632635"/>
            <a:ext cx="3481939" cy="1362250"/>
            <a:chOff x="7997637" y="2446893"/>
            <a:chExt cx="3481939" cy="1362250"/>
          </a:xfrm>
        </p:grpSpPr>
        <p:sp>
          <p:nvSpPr>
            <p:cNvPr id="11" name="Rectángulo redondeado 10"/>
            <p:cNvSpPr/>
            <p:nvPr/>
          </p:nvSpPr>
          <p:spPr>
            <a:xfrm>
              <a:off x="7997637" y="2446893"/>
              <a:ext cx="3481939" cy="1362250"/>
            </a:xfrm>
            <a:prstGeom prst="roundRect">
              <a:avLst>
                <a:gd name="adj" fmla="val 4756"/>
              </a:avLst>
            </a:prstGeom>
            <a:solidFill>
              <a:srgbClr val="EDB83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ectángulo 11"/>
            <p:cNvSpPr/>
            <p:nvPr/>
          </p:nvSpPr>
          <p:spPr>
            <a:xfrm>
              <a:off x="8114441" y="2582426"/>
              <a:ext cx="3233908" cy="94373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000" tIns="99060" rIns="252000" bIns="99060" numCol="1" spcCol="1270" anchor="ctr" anchorCtr="0">
              <a:noAutofit/>
            </a:bodyPr>
            <a:lstStyle/>
            <a:p>
              <a:pPr lvl="0" algn="ctr" defTabSz="1155700">
                <a:lnSpc>
                  <a:spcPts val="2100"/>
                </a:lnSpc>
                <a:spcBef>
                  <a:spcPct val="0"/>
                </a:spcBef>
              </a:pPr>
              <a:r>
                <a:rPr lang="es-MX" sz="2000" b="0" kern="1200" dirty="0">
                  <a:solidFill>
                    <a:schemeClr val="bg1"/>
                  </a:solidFill>
                </a:rPr>
                <a:t>Ejecuta los proyectos y presenta informe de resultados.</a:t>
              </a:r>
              <a:endParaRPr lang="es-ES" sz="2000" b="0" kern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Rectángulo 12">
            <a:extLst>
              <a:ext uri="{FF2B5EF4-FFF2-40B4-BE49-F238E27FC236}">
                <a16:creationId xmlns:a16="http://schemas.microsoft.com/office/drawing/2014/main" id="{25A5A53C-E1B0-4876-A32A-D7A7763DA6B5}"/>
              </a:ext>
            </a:extLst>
          </p:cNvPr>
          <p:cNvSpPr/>
          <p:nvPr/>
        </p:nvSpPr>
        <p:spPr>
          <a:xfrm>
            <a:off x="8679593" y="6040777"/>
            <a:ext cx="311359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1500" dirty="0">
                <a:solidFill>
                  <a:srgbClr val="D2902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Art. 77, LPC</a:t>
            </a:r>
            <a:endParaRPr lang="es-MX" sz="1500" dirty="0">
              <a:solidFill>
                <a:srgbClr val="D29022"/>
              </a:solidFill>
            </a:endParaRPr>
          </a:p>
        </p:txBody>
      </p:sp>
      <p:grpSp>
        <p:nvGrpSpPr>
          <p:cNvPr id="17" name="Agrupar 16"/>
          <p:cNvGrpSpPr/>
          <p:nvPr/>
        </p:nvGrpSpPr>
        <p:grpSpPr>
          <a:xfrm>
            <a:off x="2170850" y="4315039"/>
            <a:ext cx="7779252" cy="1515800"/>
            <a:chOff x="1642208" y="3929268"/>
            <a:chExt cx="7779252" cy="1515800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C4CA16E2-BAFA-42EB-9596-F22229978510}"/>
                </a:ext>
              </a:extLst>
            </p:cNvPr>
            <p:cNvSpPr/>
            <p:nvPr/>
          </p:nvSpPr>
          <p:spPr>
            <a:xfrm>
              <a:off x="1642208" y="3929268"/>
              <a:ext cx="7779252" cy="151580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just">
                <a:spcAft>
                  <a:spcPts val="500"/>
                </a:spcAft>
              </a:pPr>
              <a:r>
                <a:rPr lang="es-MX" sz="2000" dirty="0">
                  <a:solidFill>
                    <a:srgbClr val="575756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La convocatoria debe contener:</a:t>
              </a:r>
              <a:endParaRPr lang="es-MX" sz="2000" dirty="0">
                <a:solidFill>
                  <a:srgbClr val="57575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lvl="1" algn="just">
                <a:spcAft>
                  <a:spcPts val="500"/>
                </a:spcAft>
                <a:buClr>
                  <a:srgbClr val="B84849"/>
                </a:buClr>
              </a:pPr>
              <a:r>
                <a:rPr lang="es-MX" sz="2000" b="1" dirty="0">
                  <a:solidFill>
                    <a:srgbClr val="D29022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Metodología</a:t>
              </a:r>
              <a:r>
                <a:rPr lang="es-MX" sz="2000" dirty="0">
                  <a:solidFill>
                    <a:srgbClr val="575756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para la consulta a la población y su duración.</a:t>
              </a:r>
              <a:endParaRPr lang="es-MX" sz="2000" dirty="0">
                <a:solidFill>
                  <a:srgbClr val="57575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lvl="1" algn="just">
                <a:spcAft>
                  <a:spcPts val="500"/>
                </a:spcAft>
                <a:buClr>
                  <a:srgbClr val="B84849"/>
                </a:buClr>
              </a:pPr>
              <a:r>
                <a:rPr lang="es-MX" sz="2000" b="1" dirty="0">
                  <a:solidFill>
                    <a:srgbClr val="D29022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Proyectos</a:t>
              </a:r>
              <a:r>
                <a:rPr lang="es-MX" sz="2000" dirty="0">
                  <a:solidFill>
                    <a:srgbClr val="575756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que se someterán a consideración en la consulta.</a:t>
              </a:r>
              <a:endParaRPr lang="es-MX" sz="2000" dirty="0">
                <a:solidFill>
                  <a:srgbClr val="57575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lvl="1" algn="just">
                <a:spcAft>
                  <a:spcPts val="500"/>
                </a:spcAft>
                <a:buClr>
                  <a:srgbClr val="B84849"/>
                </a:buClr>
              </a:pPr>
              <a:r>
                <a:rPr lang="es-MX" sz="2000" b="1" dirty="0">
                  <a:solidFill>
                    <a:srgbClr val="D29022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Monto</a:t>
              </a:r>
              <a:r>
                <a:rPr lang="es-MX" sz="2000" dirty="0">
                  <a:solidFill>
                    <a:srgbClr val="575756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de los recursos públicos que se destinarán al proyecto.</a:t>
              </a:r>
              <a:endParaRPr lang="es-MX" sz="2000" dirty="0">
                <a:solidFill>
                  <a:srgbClr val="57575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4261" y="4362776"/>
              <a:ext cx="260642" cy="260640"/>
            </a:xfrm>
            <a:prstGeom prst="rect">
              <a:avLst/>
            </a:prstGeom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4261" y="4726670"/>
              <a:ext cx="260642" cy="260640"/>
            </a:xfrm>
            <a:prstGeom prst="rect">
              <a:avLst/>
            </a:prstGeom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4261" y="5094522"/>
              <a:ext cx="260642" cy="260640"/>
            </a:xfrm>
            <a:prstGeom prst="rect">
              <a:avLst/>
            </a:prstGeom>
          </p:spPr>
        </p:pic>
      </p:grpSp>
      <p:sp>
        <p:nvSpPr>
          <p:cNvPr id="24" name="Rectángulo 23">
            <a:extLst>
              <a:ext uri="{FF2B5EF4-FFF2-40B4-BE49-F238E27FC236}">
                <a16:creationId xmlns:a16="http://schemas.microsoft.com/office/drawing/2014/main" id="{0526FF83-0124-E04C-AF32-A8FC38413173}"/>
              </a:ext>
            </a:extLst>
          </p:cNvPr>
          <p:cNvSpPr/>
          <p:nvPr/>
        </p:nvSpPr>
        <p:spPr>
          <a:xfrm>
            <a:off x="628650" y="1614490"/>
            <a:ext cx="10929938" cy="928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BB1345B-57D1-F04B-98C0-37366C25C10D}"/>
              </a:ext>
            </a:extLst>
          </p:cNvPr>
          <p:cNvSpPr txBox="1"/>
          <p:nvPr/>
        </p:nvSpPr>
        <p:spPr>
          <a:xfrm>
            <a:off x="2096241" y="1728791"/>
            <a:ext cx="798617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6000" b="1" dirty="0">
                <a:solidFill>
                  <a:srgbClr val="B36C23"/>
                </a:solidFill>
              </a:rPr>
              <a:t>1.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7AE1BBB5-351B-224C-8C09-17FB9D55352D}"/>
              </a:ext>
            </a:extLst>
          </p:cNvPr>
          <p:cNvSpPr txBox="1"/>
          <p:nvPr/>
        </p:nvSpPr>
        <p:spPr>
          <a:xfrm>
            <a:off x="5663952" y="1728791"/>
            <a:ext cx="798617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6000" b="1" dirty="0">
                <a:solidFill>
                  <a:srgbClr val="D2902A"/>
                </a:solidFill>
              </a:rPr>
              <a:t>2.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7243488A-2CBA-B04D-BA15-63D318A3F74C}"/>
              </a:ext>
            </a:extLst>
          </p:cNvPr>
          <p:cNvSpPr txBox="1"/>
          <p:nvPr/>
        </p:nvSpPr>
        <p:spPr>
          <a:xfrm>
            <a:off x="9408368" y="1728791"/>
            <a:ext cx="798617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6000" b="1" dirty="0">
                <a:solidFill>
                  <a:srgbClr val="EDB831"/>
                </a:solidFill>
              </a:rPr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13395071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21" grpId="0"/>
      <p:bldP spid="22" grpId="0"/>
      <p:bldP spid="23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B6DC06B843E7A4AB8897DB027741A77" ma:contentTypeVersion="12" ma:contentTypeDescription="Crear nuevo documento." ma:contentTypeScope="" ma:versionID="9c8e9e0b93a0820a97fd35cc4f75ee73">
  <xsd:schema xmlns:xsd="http://www.w3.org/2001/XMLSchema" xmlns:xs="http://www.w3.org/2001/XMLSchema" xmlns:p="http://schemas.microsoft.com/office/2006/metadata/properties" xmlns:ns2="d94eee30-2451-49be-a996-92a27f6a2e89" xmlns:ns3="bc7938c3-7aea-44d1-84f7-bfbe73a548fb" targetNamespace="http://schemas.microsoft.com/office/2006/metadata/properties" ma:root="true" ma:fieldsID="c3ceae8fb7d71dac7fd305632d586cdc" ns2:_="" ns3:_="">
    <xsd:import namespace="d94eee30-2451-49be-a996-92a27f6a2e89"/>
    <xsd:import namespace="bc7938c3-7aea-44d1-84f7-bfbe73a548f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2:SharedWithUsers" minOccurs="0"/>
                <xsd:element ref="ns2:SharedWithDetails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4eee30-2451-49be-a996-92a27f6a2e8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alor de Id. de documento" ma:description="El valor del identificador de documento asignado a este elemento." ma:internalName="_dlc_DocId" ma:readOnly="true">
      <xsd:simpleType>
        <xsd:restriction base="dms:Text"/>
      </xsd:simpleType>
    </xsd:element>
    <xsd:element name="_dlc_DocIdUrl" ma:index="9" nillable="true" ma:displayName="Id. de documento" ma:description="Vínculo permanente a este documento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7938c3-7aea-44d1-84f7-bfbe73a548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d94eee30-2451-49be-a996-92a27f6a2e89">7QDC35W4DDSW-919843043-1616</_dlc_DocId>
    <_dlc_DocIdUrl xmlns="d94eee30-2451-49be-a996-92a27f6a2e89">
      <Url>https://ieechihuahuaorgmx.sharepoint.com/sites/CapacitacionEC/_layouts/15/DocIdRedir.aspx?ID=7QDC35W4DDSW-919843043-1616</Url>
      <Description>7QDC35W4DDSW-919843043-1616</Description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CE47959-CDCC-4020-8578-B8B6709BC573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92DFF87E-448D-4D79-95DB-015803FBEF3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94eee30-2451-49be-a996-92a27f6a2e89"/>
    <ds:schemaRef ds:uri="bc7938c3-7aea-44d1-84f7-bfbe73a548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A0C5D86-78B1-4DF5-AEB9-D63D6E4B849F}">
  <ds:schemaRefs>
    <ds:schemaRef ds:uri="http://schemas.microsoft.com/office/2006/metadata/properties"/>
    <ds:schemaRef ds:uri="http://schemas.microsoft.com/office/infopath/2007/PartnerControls"/>
    <ds:schemaRef ds:uri="d94eee30-2451-49be-a996-92a27f6a2e89"/>
  </ds:schemaRefs>
</ds:datastoreItem>
</file>

<file path=customXml/itemProps4.xml><?xml version="1.0" encoding="utf-8"?>
<ds:datastoreItem xmlns:ds="http://schemas.openxmlformats.org/officeDocument/2006/customXml" ds:itemID="{BEB3CD8A-9158-4674-8845-89CB9CDBB4E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1404</TotalTime>
  <Words>677</Words>
  <Application>Microsoft Office PowerPoint</Application>
  <PresentationFormat>Panorámica</PresentationFormat>
  <Paragraphs>59</Paragraphs>
  <Slides>16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Helvetica Neue Medium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Virginia Lariza Leos Vega</dc:creator>
  <cp:lastModifiedBy>Marcela Oropesa Martínez</cp:lastModifiedBy>
  <cp:revision>83</cp:revision>
  <dcterms:created xsi:type="dcterms:W3CDTF">2022-02-24T18:51:09Z</dcterms:created>
  <dcterms:modified xsi:type="dcterms:W3CDTF">2022-06-09T20:34:24Z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0x0101008B6DC06B843E7A4AB8897DB027741A77</vt:lpwstr>
  </property>
  <property fmtid="{D5CDD505-2E9C-101B-9397-08002B2CF9AE}" pid="3" name="_dlc_DocIdItemGuid">
    <vt:lpwstr>196da7b0-4bbf-4d69-a6fd-8c3378bd9d54</vt:lpwstr>
  </property>
</Properties>
</file>