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6"/>
  </p:notesMasterIdLst>
  <p:sldIdLst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1" r:id="rId25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302" userDrawn="1">
          <p15:clr>
            <a:srgbClr val="A4A3A4"/>
          </p15:clr>
        </p15:guide>
        <p15:guide id="4" pos="7378" userDrawn="1">
          <p15:clr>
            <a:srgbClr val="A4A3A4"/>
          </p15:clr>
        </p15:guide>
        <p15:guide id="7" orient="horz" pos="550" userDrawn="1">
          <p15:clr>
            <a:srgbClr val="A4A3A4"/>
          </p15:clr>
        </p15:guide>
        <p15:guide id="8" orient="horz" pos="3952" userDrawn="1">
          <p15:clr>
            <a:srgbClr val="A4A3A4"/>
          </p15:clr>
        </p15:guide>
        <p15:guide id="9" orient="horz" pos="1139" userDrawn="1">
          <p15:clr>
            <a:srgbClr val="A4A3A4"/>
          </p15:clr>
        </p15:guide>
        <p15:guide id="10" pos="1186" userDrawn="1">
          <p15:clr>
            <a:srgbClr val="A4A3A4"/>
          </p15:clr>
        </p15:guide>
        <p15:guide id="12" pos="3840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  <p15:guide id="14" pos="64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8B12"/>
    <a:srgbClr val="CF9023"/>
    <a:srgbClr val="B26C15"/>
    <a:srgbClr val="EAB32E"/>
    <a:srgbClr val="F09433"/>
    <a:srgbClr val="923D02"/>
    <a:srgbClr val="DF2D2D"/>
    <a:srgbClr val="BF2825"/>
    <a:srgbClr val="18BCBF"/>
    <a:srgbClr val="B773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009F4C-85BE-1605-D25C-07FF4F411BCD}" v="7" dt="2022-03-14T17:41:47.261"/>
    <p1510:client id="{30DA2EBC-B3DB-5B12-4700-D5051E2685BF}" v="38" dt="2022-03-11T19:58:33.812"/>
    <p1510:client id="{B5D8E3BC-E6A6-0957-E5F6-6611DCC32ADE}" v="53" dt="2022-05-06T19:21:44.7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95"/>
    <p:restoredTop sz="74019" autoAdjust="0"/>
  </p:normalViewPr>
  <p:slideViewPr>
    <p:cSldViewPr snapToGrid="0" snapToObjects="1" showGuides="1">
      <p:cViewPr varScale="1">
        <p:scale>
          <a:sx n="67" d="100"/>
          <a:sy n="67" d="100"/>
        </p:scale>
        <p:origin x="1188" y="60"/>
      </p:cViewPr>
      <p:guideLst>
        <p:guide pos="302"/>
        <p:guide pos="7378"/>
        <p:guide orient="horz" pos="550"/>
        <p:guide orient="horz" pos="3952"/>
        <p:guide orient="horz" pos="1139"/>
        <p:guide pos="1186"/>
        <p:guide pos="3840"/>
        <p:guide orient="horz" pos="2160"/>
        <p:guide pos="64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042D2-D01A-4934-9ED3-839A6BADDCB8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31219-7200-48D1-8ADE-B1AC4EF470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6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31219-7200-48D1-8ADE-B1AC4EF470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0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Cuales son los principales instrumentos de planeación democrática?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31219-7200-48D1-8ADE-B1AC4EF470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17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31219-7200-48D1-8ADE-B1AC4EF470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05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La LPC nos indica que el Estado y cada ayuntamiento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31219-7200-48D1-8ADE-B1AC4EF470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46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4CC4-5E1C-0E41-8DE9-8AF0F6326573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D657-46B9-9A45-96A3-49F669FCF5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0681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4CC4-5E1C-0E41-8DE9-8AF0F6326573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D657-46B9-9A45-96A3-49F669FCF5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82791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4CC4-5E1C-0E41-8DE9-8AF0F6326573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D657-46B9-9A45-96A3-49F669FCF5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8861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4CC4-5E1C-0E41-8DE9-8AF0F6326573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D657-46B9-9A45-96A3-49F669FCF5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12824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4CC4-5E1C-0E41-8DE9-8AF0F6326573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D657-46B9-9A45-96A3-49F669FCF5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8407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4CC4-5E1C-0E41-8DE9-8AF0F6326573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D657-46B9-9A45-96A3-49F669FCF5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99257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4CC4-5E1C-0E41-8DE9-8AF0F6326573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D657-46B9-9A45-96A3-49F669FCF5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05888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4CC4-5E1C-0E41-8DE9-8AF0F6326573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D657-46B9-9A45-96A3-49F669FCF5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762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4CC4-5E1C-0E41-8DE9-8AF0F6326573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D657-46B9-9A45-96A3-49F669FCF5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85971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4CC4-5E1C-0E41-8DE9-8AF0F6326573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D657-46B9-9A45-96A3-49F669FCF5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810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4CC4-5E1C-0E41-8DE9-8AF0F6326573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D657-46B9-9A45-96A3-49F669FCF5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8032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04CC4-5E1C-0E41-8DE9-8AF0F6326573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5D657-46B9-9A45-96A3-49F669FCF5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787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em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E7A873A9-AC36-0B4F-856C-AEB51EF0C14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357325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1AD83E99-4468-0645-9B78-70D4BA571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928" y="1670590"/>
            <a:ext cx="4651060" cy="1817261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8EFCAE68-9AFB-D641-AC4A-C33CEE87F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237" y="1790782"/>
            <a:ext cx="4057373" cy="1551611"/>
          </a:xfrm>
          <a:prstGeom prst="rect">
            <a:avLst/>
          </a:prstGeom>
        </p:spPr>
      </p:pic>
      <p:grpSp>
        <p:nvGrpSpPr>
          <p:cNvPr id="26" name="Grupo 25">
            <a:extLst>
              <a:ext uri="{FF2B5EF4-FFF2-40B4-BE49-F238E27FC236}">
                <a16:creationId xmlns:a16="http://schemas.microsoft.com/office/drawing/2014/main" id="{40228005-E234-CC41-816A-13952C8BB21B}"/>
              </a:ext>
            </a:extLst>
          </p:cNvPr>
          <p:cNvGrpSpPr/>
          <p:nvPr/>
        </p:nvGrpSpPr>
        <p:grpSpPr>
          <a:xfrm>
            <a:off x="-368299" y="-586979"/>
            <a:ext cx="12928598" cy="5368134"/>
            <a:chOff x="-203201" y="-538955"/>
            <a:chExt cx="12928598" cy="5368134"/>
          </a:xfrm>
        </p:grpSpPr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A6ABDEDB-61C2-E44D-8A4A-DF17B8ECC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203201" y="211802"/>
              <a:ext cx="3609730" cy="1741905"/>
            </a:xfrm>
            <a:prstGeom prst="rect">
              <a:avLst/>
            </a:prstGeom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83AF1C05-D8F9-AB46-B30A-31F82B1CA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33112" y="114300"/>
              <a:ext cx="2224901" cy="1201447"/>
            </a:xfrm>
            <a:prstGeom prst="rect">
              <a:avLst/>
            </a:prstGeom>
          </p:spPr>
        </p:pic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A02B27EB-CABC-1648-B9C6-C3B4FE406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61849" y="-538955"/>
              <a:ext cx="4363548" cy="1843087"/>
            </a:xfrm>
            <a:prstGeom prst="rect">
              <a:avLst/>
            </a:prstGeom>
          </p:spPr>
        </p:pic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ECBD83A5-D403-7046-AFEA-0EBB962BF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66681" y="2349495"/>
              <a:ext cx="3463518" cy="1714499"/>
            </a:xfrm>
            <a:prstGeom prst="rect">
              <a:avLst/>
            </a:prstGeom>
          </p:spPr>
        </p:pic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36E81B27-2DA0-1C44-96E6-5AC87E362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012476" y="4112630"/>
              <a:ext cx="1322024" cy="636530"/>
            </a:xfrm>
            <a:prstGeom prst="rect">
              <a:avLst/>
            </a:prstGeom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6B5CDBA4-7FF1-D74C-A48E-033C18C35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758012" y="3828517"/>
              <a:ext cx="2446064" cy="1000662"/>
            </a:xfrm>
            <a:prstGeom prst="rect">
              <a:avLst/>
            </a:prstGeom>
          </p:spPr>
        </p:pic>
      </p:grpSp>
      <p:pic>
        <p:nvPicPr>
          <p:cNvPr id="33" name="Imagen 32">
            <a:extLst>
              <a:ext uri="{FF2B5EF4-FFF2-40B4-BE49-F238E27FC236}">
                <a16:creationId xmlns:a16="http://schemas.microsoft.com/office/drawing/2014/main" id="{321FFC6F-12C5-1042-9122-6326F1A932A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6188928"/>
            <a:ext cx="12192000" cy="669072"/>
          </a:xfrm>
          <a:prstGeom prst="rect">
            <a:avLst/>
          </a:prstGeom>
        </p:spPr>
      </p:pic>
      <p:grpSp>
        <p:nvGrpSpPr>
          <p:cNvPr id="34" name="Grupo 33">
            <a:extLst>
              <a:ext uri="{FF2B5EF4-FFF2-40B4-BE49-F238E27FC236}">
                <a16:creationId xmlns:a16="http://schemas.microsoft.com/office/drawing/2014/main" id="{E4EC7B0A-56DA-814D-847D-3B33891000FB}"/>
              </a:ext>
            </a:extLst>
          </p:cNvPr>
          <p:cNvGrpSpPr/>
          <p:nvPr/>
        </p:nvGrpSpPr>
        <p:grpSpPr>
          <a:xfrm>
            <a:off x="6539839" y="5086073"/>
            <a:ext cx="6176037" cy="728658"/>
            <a:chOff x="6539839" y="5086073"/>
            <a:chExt cx="6176037" cy="728658"/>
          </a:xfrm>
        </p:grpSpPr>
        <p:sp>
          <p:nvSpPr>
            <p:cNvPr id="35" name="Rectángulo redondeado 34">
              <a:extLst>
                <a:ext uri="{FF2B5EF4-FFF2-40B4-BE49-F238E27FC236}">
                  <a16:creationId xmlns:a16="http://schemas.microsoft.com/office/drawing/2014/main" id="{E415CA0F-CD8A-4641-8394-ED667B0B2BC6}"/>
                </a:ext>
              </a:extLst>
            </p:cNvPr>
            <p:cNvSpPr/>
            <p:nvPr/>
          </p:nvSpPr>
          <p:spPr>
            <a:xfrm>
              <a:off x="6539839" y="5086073"/>
              <a:ext cx="6176037" cy="728658"/>
            </a:xfrm>
            <a:prstGeom prst="roundRect">
              <a:avLst/>
            </a:prstGeom>
            <a:solidFill>
              <a:srgbClr val="923D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D82C3C88-0DEC-0E45-B365-39384F3613EC}"/>
                </a:ext>
              </a:extLst>
            </p:cNvPr>
            <p:cNvSpPr txBox="1"/>
            <p:nvPr/>
          </p:nvSpPr>
          <p:spPr>
            <a:xfrm>
              <a:off x="7002469" y="5273751"/>
              <a:ext cx="4843463" cy="375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s-MX" sz="2100" b="1" dirty="0">
                  <a:solidFill>
                    <a:schemeClr val="bg1"/>
                  </a:solidFill>
                </a:rPr>
                <a:t>PLANEACIÓN PARTICIPATIVA</a:t>
              </a:r>
            </a:p>
          </p:txBody>
        </p:sp>
      </p:grpSp>
      <p:pic>
        <p:nvPicPr>
          <p:cNvPr id="37" name="Imagen 36">
            <a:extLst>
              <a:ext uri="{FF2B5EF4-FFF2-40B4-BE49-F238E27FC236}">
                <a16:creationId xmlns:a16="http://schemas.microsoft.com/office/drawing/2014/main" id="{6B49E43A-E6F6-C44A-8611-70E37804B22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57126" y="270567"/>
            <a:ext cx="2618937" cy="602557"/>
          </a:xfrm>
          <a:prstGeom prst="rect">
            <a:avLst/>
          </a:prstGeom>
        </p:spPr>
      </p:pic>
      <p:sp>
        <p:nvSpPr>
          <p:cNvPr id="38" name="CuadroTexto 37">
            <a:extLst>
              <a:ext uri="{FF2B5EF4-FFF2-40B4-BE49-F238E27FC236}">
                <a16:creationId xmlns:a16="http://schemas.microsoft.com/office/drawing/2014/main" id="{6B87BA71-1DCC-4648-AD0D-6147D816E10D}"/>
              </a:ext>
            </a:extLst>
          </p:cNvPr>
          <p:cNvSpPr txBox="1"/>
          <p:nvPr/>
        </p:nvSpPr>
        <p:spPr>
          <a:xfrm>
            <a:off x="8068568" y="2786061"/>
            <a:ext cx="1830950" cy="4308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s-MX" sz="2200">
                <a:solidFill>
                  <a:schemeClr val="bg1"/>
                </a:solidFill>
                <a:latin typeface="Helvetica Neue Medium"/>
                <a:ea typeface="Helvetica Neue Medium" panose="02000503000000020004" pitchFamily="2" charset="0"/>
                <a:cs typeface="Helvetica Neue Medium" panose="02000503000000020004" pitchFamily="2" charset="0"/>
              </a:rPr>
              <a:t>CURSO #4.5</a:t>
            </a:r>
            <a:endParaRPr lang="es-MX" sz="2200" dirty="0">
              <a:solidFill>
                <a:schemeClr val="bg1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D0042D3C-7D0A-A247-A919-DE491D4DE9EF}"/>
              </a:ext>
            </a:extLst>
          </p:cNvPr>
          <p:cNvSpPr txBox="1"/>
          <p:nvPr/>
        </p:nvSpPr>
        <p:spPr>
          <a:xfrm>
            <a:off x="6409776" y="1572321"/>
            <a:ext cx="1589658" cy="20159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MX" sz="12000" b="1" spc="-500" dirty="0">
                <a:solidFill>
                  <a:schemeClr val="bg1"/>
                </a:solidFill>
              </a:rPr>
              <a:t>II</a:t>
            </a: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1B0DB47F-89A1-5A41-BA55-DDF94A7F150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0800000">
            <a:off x="-74220" y="6188138"/>
            <a:ext cx="12362072" cy="728656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9E156E15-0B73-7F40-8494-B76D845D251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91981" y="597124"/>
            <a:ext cx="3506694" cy="4170123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B69919E5-B72B-6147-9B76-A7C0D49FBAC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8408" y="3427520"/>
            <a:ext cx="6381146" cy="334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25A5A53C-E1B0-4876-A32A-D7A7763DA6B5}"/>
              </a:ext>
            </a:extLst>
          </p:cNvPr>
          <p:cNvSpPr/>
          <p:nvPr/>
        </p:nvSpPr>
        <p:spPr>
          <a:xfrm>
            <a:off x="5916027" y="6055478"/>
            <a:ext cx="58928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500" dirty="0">
                <a:solidFill>
                  <a:srgbClr val="D290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57, Reglamento de la LPC</a:t>
            </a:r>
            <a:endParaRPr lang="es-MX" sz="1500" dirty="0">
              <a:solidFill>
                <a:srgbClr val="D29022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560306" y="2284464"/>
            <a:ext cx="6128049" cy="3041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300"/>
              </a:lnSpc>
            </a:pPr>
            <a:r>
              <a:rPr lang="es-MX" sz="2100" dirty="0">
                <a:solidFill>
                  <a:srgbClr val="575756"/>
                </a:solidFill>
              </a:rPr>
              <a:t>Para la elaboración de los instrumentos en el marco del </a:t>
            </a:r>
            <a:r>
              <a:rPr lang="es-MX" sz="2100" dirty="0">
                <a:solidFill>
                  <a:srgbClr val="F09433"/>
                </a:solidFill>
              </a:rPr>
              <a:t>Sistema Estatal de Planeación Democrática</a:t>
            </a:r>
            <a:r>
              <a:rPr lang="es-MX" sz="2100" dirty="0">
                <a:solidFill>
                  <a:srgbClr val="575756"/>
                </a:solidFill>
              </a:rPr>
              <a:t> a que se refiere la Ley de Planeación del Estado, los </a:t>
            </a:r>
            <a:r>
              <a:rPr lang="es-MX" sz="2100" dirty="0">
                <a:solidFill>
                  <a:srgbClr val="F09433"/>
                </a:solidFill>
              </a:rPr>
              <a:t>Consejos Consultivos promoverán la participación de la población del Estado</a:t>
            </a:r>
            <a:r>
              <a:rPr lang="es-MX" sz="2100" dirty="0">
                <a:solidFill>
                  <a:srgbClr val="575756"/>
                </a:solidFill>
              </a:rPr>
              <a:t>, contando con representación de organizaciones de la sociedad civil, iniciativa privada, sector social, sector académico, delegados federales, pueblos indígenas, representación municipal y ciudadanía en general. </a:t>
            </a:r>
          </a:p>
          <a:p>
            <a:pPr algn="just">
              <a:lnSpc>
                <a:spcPts val="2300"/>
              </a:lnSpc>
            </a:pPr>
            <a:endParaRPr lang="es-ES_tradnl" sz="21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348" y="1271583"/>
            <a:ext cx="2705433" cy="439830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9F0176D-C6AB-5C4D-A64A-6777DD86C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39" y="59779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954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5354789" y="1388490"/>
            <a:ext cx="58834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D29022"/>
                </a:solidFill>
              </a:rPr>
              <a:t>¿Qué obligaciones tiene la autoridad de conformidad con el </a:t>
            </a:r>
            <a:r>
              <a:rPr lang="es-MX" sz="2800" b="1" dirty="0">
                <a:solidFill>
                  <a:srgbClr val="EAB32E"/>
                </a:solidFill>
              </a:rPr>
              <a:t>Reglamento de la Ley de Participación Ciudadana</a:t>
            </a:r>
            <a:r>
              <a:rPr lang="es-MX" sz="2800" b="1" dirty="0">
                <a:solidFill>
                  <a:srgbClr val="D29022"/>
                </a:solidFill>
              </a:rPr>
              <a:t>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EF55DB2-7209-2047-972B-C0E2D4E95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404" y="1196890"/>
            <a:ext cx="3489613" cy="414981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2E90968-F1F8-3743-BFB5-BAFB973F59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9" t="42352" r="3676" b="6817"/>
          <a:stretch/>
        </p:blipFill>
        <p:spPr>
          <a:xfrm>
            <a:off x="5073805" y="2712093"/>
            <a:ext cx="7118195" cy="372940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4BB3326-49C0-874F-BF47-4F2CE6EF50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39" y="59779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34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5A5A53C-E1B0-4876-A32A-D7A7763DA6B5}"/>
              </a:ext>
            </a:extLst>
          </p:cNvPr>
          <p:cNvSpPr/>
          <p:nvPr/>
        </p:nvSpPr>
        <p:spPr>
          <a:xfrm>
            <a:off x="5899985" y="6062047"/>
            <a:ext cx="58928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500" dirty="0">
                <a:solidFill>
                  <a:srgbClr val="D290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Arts. 58-61, Reglamento de la LPC</a:t>
            </a:r>
            <a:endParaRPr lang="es-MX" sz="1500" dirty="0">
              <a:solidFill>
                <a:srgbClr val="D29022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F43EC7D-63E0-4BC6-9EA9-98EC3B6A64A9}"/>
              </a:ext>
            </a:extLst>
          </p:cNvPr>
          <p:cNvSpPr txBox="1"/>
          <p:nvPr/>
        </p:nvSpPr>
        <p:spPr>
          <a:xfrm>
            <a:off x="381507" y="518214"/>
            <a:ext cx="9469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B36C15"/>
                </a:solidFill>
              </a:rPr>
              <a:t>Las autoridades tanto estatales como municipales, deberán: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8124287-3C5C-814A-8134-CD3BC2EBE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39" y="5977968"/>
            <a:ext cx="1723515" cy="396542"/>
          </a:xfrm>
          <a:prstGeom prst="rect">
            <a:avLst/>
          </a:prstGeom>
        </p:spPr>
      </p:pic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A8AD14CE-1DC0-084F-BD5A-0DB8EBE75245}"/>
              </a:ext>
            </a:extLst>
          </p:cNvPr>
          <p:cNvSpPr/>
          <p:nvPr/>
        </p:nvSpPr>
        <p:spPr>
          <a:xfrm>
            <a:off x="1022353" y="1722746"/>
            <a:ext cx="3248617" cy="1928798"/>
          </a:xfrm>
          <a:prstGeom prst="roundRect">
            <a:avLst>
              <a:gd name="adj" fmla="val 4869"/>
            </a:avLst>
          </a:prstGeom>
          <a:solidFill>
            <a:srgbClr val="EAB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4BE911E-4CD9-624A-AD68-DDE68FD3ABA9}"/>
              </a:ext>
            </a:extLst>
          </p:cNvPr>
          <p:cNvSpPr txBox="1"/>
          <p:nvPr/>
        </p:nvSpPr>
        <p:spPr>
          <a:xfrm>
            <a:off x="1185960" y="1879908"/>
            <a:ext cx="2951098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1800"/>
              </a:lnSpc>
              <a:spcAft>
                <a:spcPts val="0"/>
              </a:spcAft>
            </a:pPr>
            <a:r>
              <a:rPr lang="es-MX" dirty="0">
                <a:solidFill>
                  <a:srgbClr val="FDF4DB"/>
                </a:solidFill>
              </a:rPr>
              <a:t>Elaborar los instrumentos señalados en el Sistema Estatal de Planeación Democrática a que se refiere la Ley de Planeación del Estado, que serán objeto de consulta.</a:t>
            </a:r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D609B1B3-7CA4-A54A-B3F8-FB9AF0EC8628}"/>
              </a:ext>
            </a:extLst>
          </p:cNvPr>
          <p:cNvSpPr/>
          <p:nvPr/>
        </p:nvSpPr>
        <p:spPr>
          <a:xfrm>
            <a:off x="4479266" y="1722746"/>
            <a:ext cx="3248617" cy="1928798"/>
          </a:xfrm>
          <a:prstGeom prst="roundRect">
            <a:avLst>
              <a:gd name="adj" fmla="val 4869"/>
            </a:avLst>
          </a:prstGeom>
          <a:solidFill>
            <a:srgbClr val="CF9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9279E5D-F6C0-544D-A9EB-1399A990F68B}"/>
              </a:ext>
            </a:extLst>
          </p:cNvPr>
          <p:cNvSpPr txBox="1"/>
          <p:nvPr/>
        </p:nvSpPr>
        <p:spPr>
          <a:xfrm>
            <a:off x="4642873" y="1879908"/>
            <a:ext cx="2951098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1800"/>
              </a:lnSpc>
              <a:spcAft>
                <a:spcPts val="0"/>
              </a:spcAft>
            </a:pPr>
            <a:r>
              <a:rPr lang="es-MX" dirty="0">
                <a:solidFill>
                  <a:srgbClr val="FDF4DB"/>
                </a:solidFill>
              </a:rPr>
              <a:t>Capacitar a las personas servidoras públicas, quienes deberán emplear mecanismos que permitan identificar las necesidades de la sociedad, para fomentar la participación ciudadana.</a:t>
            </a:r>
          </a:p>
        </p:txBody>
      </p:sp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id="{16D0B5FB-615F-D94E-AB97-9A9B7ECBEDBC}"/>
              </a:ext>
            </a:extLst>
          </p:cNvPr>
          <p:cNvSpPr/>
          <p:nvPr/>
        </p:nvSpPr>
        <p:spPr>
          <a:xfrm>
            <a:off x="7936227" y="1722746"/>
            <a:ext cx="3248617" cy="1928798"/>
          </a:xfrm>
          <a:prstGeom prst="roundRect">
            <a:avLst>
              <a:gd name="adj" fmla="val 4869"/>
            </a:avLst>
          </a:prstGeom>
          <a:solidFill>
            <a:srgbClr val="EAB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4230251-F33E-A148-BA9F-9B18D9F852F1}"/>
              </a:ext>
            </a:extLst>
          </p:cNvPr>
          <p:cNvSpPr txBox="1"/>
          <p:nvPr/>
        </p:nvSpPr>
        <p:spPr>
          <a:xfrm>
            <a:off x="8099834" y="1879908"/>
            <a:ext cx="2951098" cy="1018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1800"/>
              </a:lnSpc>
              <a:spcAft>
                <a:spcPts val="0"/>
              </a:spcAft>
            </a:pPr>
            <a:r>
              <a:rPr lang="es-MX" dirty="0">
                <a:solidFill>
                  <a:srgbClr val="FDF4DB"/>
                </a:solidFill>
              </a:rPr>
              <a:t>Garantizar la participación de todos los miembros de la ciudadanía interesados, en el nivel que corresponda.</a:t>
            </a: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F286CC57-52AC-9B4B-A737-46A8D92D1E63}"/>
              </a:ext>
            </a:extLst>
          </p:cNvPr>
          <p:cNvSpPr/>
          <p:nvPr/>
        </p:nvSpPr>
        <p:spPr>
          <a:xfrm>
            <a:off x="1022353" y="3893864"/>
            <a:ext cx="3248617" cy="1500758"/>
          </a:xfrm>
          <a:prstGeom prst="roundRect">
            <a:avLst>
              <a:gd name="adj" fmla="val 4869"/>
            </a:avLst>
          </a:prstGeom>
          <a:solidFill>
            <a:srgbClr val="CF9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CC66B57-A7CB-564C-A928-18359430F012}"/>
              </a:ext>
            </a:extLst>
          </p:cNvPr>
          <p:cNvSpPr txBox="1"/>
          <p:nvPr/>
        </p:nvSpPr>
        <p:spPr>
          <a:xfrm>
            <a:off x="1185960" y="4051026"/>
            <a:ext cx="2951098" cy="1249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1800"/>
              </a:lnSpc>
              <a:spcAft>
                <a:spcPts val="0"/>
              </a:spcAft>
            </a:pPr>
            <a:r>
              <a:rPr lang="es-MX" dirty="0">
                <a:solidFill>
                  <a:srgbClr val="FDF4DB"/>
                </a:solidFill>
              </a:rPr>
              <a:t>Respetar y promover la planeación participativa, por conducto de sus titulares, privilegiando el acceso adecuado a la información.</a:t>
            </a:r>
          </a:p>
        </p:txBody>
      </p:sp>
      <p:sp>
        <p:nvSpPr>
          <p:cNvPr id="17" name="Rectángulo redondeado 16">
            <a:extLst>
              <a:ext uri="{FF2B5EF4-FFF2-40B4-BE49-F238E27FC236}">
                <a16:creationId xmlns:a16="http://schemas.microsoft.com/office/drawing/2014/main" id="{51F4E4B9-097B-8C45-A3FA-2FA546FB2A7D}"/>
              </a:ext>
            </a:extLst>
          </p:cNvPr>
          <p:cNvSpPr/>
          <p:nvPr/>
        </p:nvSpPr>
        <p:spPr>
          <a:xfrm>
            <a:off x="4479266" y="3893864"/>
            <a:ext cx="3248617" cy="1500758"/>
          </a:xfrm>
          <a:prstGeom prst="roundRect">
            <a:avLst>
              <a:gd name="adj" fmla="val 4869"/>
            </a:avLst>
          </a:prstGeom>
          <a:solidFill>
            <a:srgbClr val="EAB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8F35DDB-7E40-9340-AF16-0CB927AAA3C3}"/>
              </a:ext>
            </a:extLst>
          </p:cNvPr>
          <p:cNvSpPr txBox="1"/>
          <p:nvPr/>
        </p:nvSpPr>
        <p:spPr>
          <a:xfrm>
            <a:off x="4642873" y="4051026"/>
            <a:ext cx="2951098" cy="1018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1800"/>
              </a:lnSpc>
              <a:spcAft>
                <a:spcPts val="0"/>
              </a:spcAft>
            </a:pPr>
            <a:r>
              <a:rPr lang="es-MX" dirty="0">
                <a:solidFill>
                  <a:srgbClr val="FDF4DB"/>
                </a:solidFill>
              </a:rPr>
              <a:t>Implementar mecanismos que permitan diagnosticar áreas de oportunidad y proponer soluciones.</a:t>
            </a:r>
          </a:p>
        </p:txBody>
      </p:sp>
      <p:sp>
        <p:nvSpPr>
          <p:cNvPr id="19" name="Rectángulo redondeado 18">
            <a:extLst>
              <a:ext uri="{FF2B5EF4-FFF2-40B4-BE49-F238E27FC236}">
                <a16:creationId xmlns:a16="http://schemas.microsoft.com/office/drawing/2014/main" id="{0D018DAF-C6CC-7F4A-A039-EE2AFA8346A4}"/>
              </a:ext>
            </a:extLst>
          </p:cNvPr>
          <p:cNvSpPr/>
          <p:nvPr/>
        </p:nvSpPr>
        <p:spPr>
          <a:xfrm>
            <a:off x="7936227" y="3893864"/>
            <a:ext cx="3248617" cy="1500758"/>
          </a:xfrm>
          <a:prstGeom prst="roundRect">
            <a:avLst>
              <a:gd name="adj" fmla="val 4869"/>
            </a:avLst>
          </a:prstGeom>
          <a:solidFill>
            <a:srgbClr val="CF9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F447E4A-1DB6-724C-BFEA-59F066A74987}"/>
              </a:ext>
            </a:extLst>
          </p:cNvPr>
          <p:cNvSpPr txBox="1"/>
          <p:nvPr/>
        </p:nvSpPr>
        <p:spPr>
          <a:xfrm>
            <a:off x="8099834" y="4051026"/>
            <a:ext cx="2951098" cy="1018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1800"/>
              </a:lnSpc>
              <a:spcAft>
                <a:spcPts val="0"/>
              </a:spcAft>
            </a:pPr>
            <a:r>
              <a:rPr lang="es-MX" dirty="0">
                <a:solidFill>
                  <a:srgbClr val="FDF4DB"/>
                </a:solidFill>
              </a:rPr>
              <a:t>Incluir a los grupos en situación de vulnerabilidad, para que incidan en las decisiones que les afecten.</a:t>
            </a:r>
          </a:p>
        </p:txBody>
      </p:sp>
    </p:spTree>
    <p:extLst>
      <p:ext uri="{BB962C8B-B14F-4D97-AF65-F5344CB8AC3E}">
        <p14:creationId xmlns:p14="http://schemas.microsoft.com/office/powerpoint/2010/main" val="10294362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5354789" y="1388490"/>
            <a:ext cx="58834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D29022"/>
                </a:solidFill>
              </a:rPr>
              <a:t>¿Cuál será el procedimiento para intervenir en la </a:t>
            </a:r>
            <a:r>
              <a:rPr lang="es-MX" sz="2800" b="1" dirty="0">
                <a:solidFill>
                  <a:srgbClr val="EAB32E"/>
                </a:solidFill>
              </a:rPr>
              <a:t>Planeación Participativa</a:t>
            </a:r>
            <a:r>
              <a:rPr lang="es-MX" sz="2800" b="1" dirty="0">
                <a:solidFill>
                  <a:srgbClr val="D29022"/>
                </a:solidFill>
              </a:rPr>
              <a:t>?</a:t>
            </a:r>
          </a:p>
        </p:txBody>
      </p:sp>
      <p:sp>
        <p:nvSpPr>
          <p:cNvPr id="9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8610600" y="6240238"/>
            <a:ext cx="2743200" cy="365125"/>
          </a:xfrm>
        </p:spPr>
        <p:txBody>
          <a:bodyPr/>
          <a:lstStyle/>
          <a:p>
            <a:fld id="{746DB236-016F-47E8-895F-69041B184347}" type="slidenum">
              <a:rPr lang="es-MX" sz="1600" smtClean="0"/>
              <a:t>13</a:t>
            </a:fld>
            <a:endParaRPr lang="es-MX" sz="16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9A0F2FD-929C-514A-8157-BE186A6CA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404" y="1196890"/>
            <a:ext cx="3489613" cy="414981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D079F71-C4F8-354B-A08E-5096371535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9" t="42352" r="3676" b="6817"/>
          <a:stretch/>
        </p:blipFill>
        <p:spPr>
          <a:xfrm>
            <a:off x="5073805" y="2712093"/>
            <a:ext cx="7118195" cy="372940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2AB9E85-C40C-E940-A680-D6EC29F8DC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39" y="59779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41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5A5A53C-E1B0-4876-A32A-D7A7763DA6B5}"/>
              </a:ext>
            </a:extLst>
          </p:cNvPr>
          <p:cNvSpPr/>
          <p:nvPr/>
        </p:nvSpPr>
        <p:spPr>
          <a:xfrm>
            <a:off x="5935384" y="6063928"/>
            <a:ext cx="58928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500" dirty="0">
                <a:solidFill>
                  <a:srgbClr val="D290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63, Reglamento de la LPC.</a:t>
            </a:r>
            <a:endParaRPr lang="es-MX" sz="1500" dirty="0">
              <a:solidFill>
                <a:srgbClr val="D29022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DC17C9D-BAE8-48F0-B9CD-778F4353E05C}"/>
              </a:ext>
            </a:extLst>
          </p:cNvPr>
          <p:cNvSpPr txBox="1"/>
          <p:nvPr/>
        </p:nvSpPr>
        <p:spPr>
          <a:xfrm>
            <a:off x="5077982" y="3969922"/>
            <a:ext cx="6522036" cy="1224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s-MX" sz="2100" dirty="0">
                <a:solidFill>
                  <a:srgbClr val="575756"/>
                </a:solidFill>
              </a:rPr>
              <a:t>La participación se llevará a cabo cuando menos una vez al año a finales del ejercicio presupuestal, previa convocatoria que será publicada y difundida cuando menos veinte días antes de su realización.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4796532" y="3853628"/>
            <a:ext cx="6938695" cy="1435780"/>
          </a:xfrm>
          <a:prstGeom prst="roundRect">
            <a:avLst>
              <a:gd name="adj" fmla="val 3529"/>
            </a:avLst>
          </a:prstGeom>
          <a:noFill/>
          <a:ln w="38100">
            <a:solidFill>
              <a:srgbClr val="F0BB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4E48B30-824F-483A-AE3D-076274830110}"/>
              </a:ext>
            </a:extLst>
          </p:cNvPr>
          <p:cNvSpPr txBox="1"/>
          <p:nvPr/>
        </p:nvSpPr>
        <p:spPr>
          <a:xfrm>
            <a:off x="4999036" y="1822245"/>
            <a:ext cx="6558124" cy="1789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s-MX" sz="2100" dirty="0">
                <a:solidFill>
                  <a:srgbClr val="575756"/>
                </a:solidFill>
              </a:rPr>
              <a:t>La participación se realizará a través de foros, consultas públicas, buzones físicos y electrónicos, reuniones con expertos y demás instrumentos de participación que se consideren necesarios, con el auxilio del área encargada de la planeación institucional o similar, observándose las disposiciones de la ley. 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4796532" y="1683860"/>
            <a:ext cx="6924417" cy="2004052"/>
          </a:xfrm>
          <a:prstGeom prst="roundRect">
            <a:avLst>
              <a:gd name="adj" fmla="val 2944"/>
            </a:avLst>
          </a:prstGeom>
          <a:noFill/>
          <a:ln w="38100">
            <a:solidFill>
              <a:srgbClr val="F0BB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endParaRPr lang="es-ES_tradnl" sz="2100"/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48F9F6A9-AD75-6046-B2C4-92604AB0A93D}"/>
              </a:ext>
            </a:extLst>
          </p:cNvPr>
          <p:cNvGrpSpPr/>
          <p:nvPr/>
        </p:nvGrpSpPr>
        <p:grpSpPr>
          <a:xfrm>
            <a:off x="681560" y="1612881"/>
            <a:ext cx="3668766" cy="3454353"/>
            <a:chOff x="703476" y="1681620"/>
            <a:chExt cx="3423731" cy="3183282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9227E40F-1070-5F40-8106-0B662BB73727}"/>
                </a:ext>
              </a:extLst>
            </p:cNvPr>
            <p:cNvSpPr/>
            <p:nvPr/>
          </p:nvSpPr>
          <p:spPr>
            <a:xfrm rot="605800">
              <a:off x="1037434" y="2147416"/>
              <a:ext cx="3089773" cy="2547911"/>
            </a:xfrm>
            <a:prstGeom prst="rect">
              <a:avLst/>
            </a:prstGeom>
            <a:solidFill>
              <a:srgbClr val="DF2D2D">
                <a:alpha val="3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D96885AC-F54C-DE4F-A287-04969A748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3476" y="1681620"/>
              <a:ext cx="3419345" cy="3183282"/>
            </a:xfrm>
            <a:prstGeom prst="rect">
              <a:avLst/>
            </a:prstGeom>
          </p:spPr>
        </p:pic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7099D099-07FD-D44E-A4C5-B36F2FDCF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39" y="59779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345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E705841-B95E-B44F-802B-BC86299FF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404" y="1196890"/>
            <a:ext cx="3489613" cy="414981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C898856-3D92-7E49-963A-E6CAF074BA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9" t="42352" r="3676" b="6817"/>
          <a:stretch/>
        </p:blipFill>
        <p:spPr>
          <a:xfrm>
            <a:off x="5073805" y="2712093"/>
            <a:ext cx="7118195" cy="372940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3C59B1C-67C8-4846-A5B9-2927133FF3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39" y="5977968"/>
            <a:ext cx="1723515" cy="396542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4829178" y="1388490"/>
            <a:ext cx="670083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s-MX" sz="2800" b="1" dirty="0">
                <a:solidFill>
                  <a:srgbClr val="D29022"/>
                </a:solidFill>
              </a:rPr>
              <a:t>¿Qué deberá contener la convocatoria a la consulta ciudadana de los instrumentos del </a:t>
            </a:r>
            <a:r>
              <a:rPr lang="es-MX" sz="2800" b="1" dirty="0">
                <a:solidFill>
                  <a:srgbClr val="EAB32E"/>
                </a:solidFill>
              </a:rPr>
              <a:t>Sistema Estatal de Planeación Democrática</a:t>
            </a:r>
            <a:r>
              <a:rPr lang="es-MX" sz="2800" b="1" dirty="0">
                <a:solidFill>
                  <a:srgbClr val="D29022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6729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5A5A53C-E1B0-4876-A32A-D7A7763DA6B5}"/>
              </a:ext>
            </a:extLst>
          </p:cNvPr>
          <p:cNvSpPr/>
          <p:nvPr/>
        </p:nvSpPr>
        <p:spPr>
          <a:xfrm>
            <a:off x="5919789" y="6029349"/>
            <a:ext cx="5892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600" dirty="0">
                <a:solidFill>
                  <a:srgbClr val="D290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Arts. 64 y 65, Reglamento de la LPC</a:t>
            </a:r>
            <a:endParaRPr lang="es-MX" sz="1600" dirty="0">
              <a:solidFill>
                <a:srgbClr val="D29022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80605" y="491339"/>
            <a:ext cx="9904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solidFill>
                  <a:srgbClr val="B36C15"/>
                </a:solidFill>
              </a:rPr>
              <a:t>La convocatoria a la consulta ciudadana contendrá por lo menos: </a:t>
            </a:r>
          </a:p>
        </p:txBody>
      </p:sp>
      <p:grpSp>
        <p:nvGrpSpPr>
          <p:cNvPr id="3" name="Agrupar 2"/>
          <p:cNvGrpSpPr/>
          <p:nvPr/>
        </p:nvGrpSpPr>
        <p:grpSpPr>
          <a:xfrm>
            <a:off x="1323450" y="1282461"/>
            <a:ext cx="8891211" cy="2734082"/>
            <a:chOff x="1409178" y="1282461"/>
            <a:chExt cx="8891211" cy="2734082"/>
          </a:xfrm>
        </p:grpSpPr>
        <p:sp>
          <p:nvSpPr>
            <p:cNvPr id="8" name="CuadroTexto 7"/>
            <p:cNvSpPr txBox="1"/>
            <p:nvPr/>
          </p:nvSpPr>
          <p:spPr>
            <a:xfrm>
              <a:off x="1897144" y="1282461"/>
              <a:ext cx="8403245" cy="2734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  <a:buClr>
                  <a:srgbClr val="B84849"/>
                </a:buClr>
              </a:pPr>
              <a:r>
                <a:rPr lang="es-MX" sz="2200" dirty="0">
                  <a:solidFill>
                    <a:srgbClr val="575756"/>
                  </a:solidFill>
                </a:rPr>
                <a:t>El plazo en que se realizará la jornada de la consulta ciudadana y los horarios de recepción de propuestas; </a:t>
              </a:r>
            </a:p>
            <a:p>
              <a:pPr>
                <a:lnSpc>
                  <a:spcPts val="1800"/>
                </a:lnSpc>
                <a:buClr>
                  <a:srgbClr val="B84849"/>
                </a:buClr>
              </a:pPr>
              <a:endParaRPr lang="es-MX" sz="2200" dirty="0">
                <a:solidFill>
                  <a:srgbClr val="575756"/>
                </a:solidFill>
              </a:endParaRPr>
            </a:p>
            <a:p>
              <a:pPr>
                <a:lnSpc>
                  <a:spcPts val="2400"/>
                </a:lnSpc>
                <a:buClr>
                  <a:srgbClr val="B84849"/>
                </a:buClr>
              </a:pPr>
              <a:r>
                <a:rPr lang="es-MX" sz="2200" dirty="0">
                  <a:solidFill>
                    <a:srgbClr val="575756"/>
                  </a:solidFill>
                </a:rPr>
                <a:t>La modalidad y forma en que se desarrollará la consulta ciudadana; </a:t>
              </a:r>
            </a:p>
            <a:p>
              <a:pPr>
                <a:lnSpc>
                  <a:spcPts val="2400"/>
                </a:lnSpc>
                <a:buClr>
                  <a:srgbClr val="B84849"/>
                </a:buClr>
              </a:pPr>
              <a:r>
                <a:rPr lang="es-MX" sz="2200" dirty="0">
                  <a:solidFill>
                    <a:srgbClr val="575756"/>
                  </a:solidFill>
                </a:rPr>
                <a:t>Los lugares o medios en los que podrán recibirse las propuestas de los habitantes; y</a:t>
              </a:r>
            </a:p>
            <a:p>
              <a:pPr>
                <a:lnSpc>
                  <a:spcPts val="1800"/>
                </a:lnSpc>
                <a:buClr>
                  <a:srgbClr val="B84849"/>
                </a:buClr>
              </a:pPr>
              <a:endParaRPr lang="es-MX" sz="2200" dirty="0">
                <a:solidFill>
                  <a:srgbClr val="575756"/>
                </a:solidFill>
              </a:endParaRPr>
            </a:p>
            <a:p>
              <a:pPr>
                <a:lnSpc>
                  <a:spcPts val="2400"/>
                </a:lnSpc>
                <a:buClr>
                  <a:srgbClr val="B84849"/>
                </a:buClr>
              </a:pPr>
              <a:r>
                <a:rPr lang="es-MX" sz="2200" dirty="0">
                  <a:solidFill>
                    <a:srgbClr val="575756"/>
                  </a:solidFill>
                </a:rPr>
                <a:t>El sitio en el portal de internet del Gobierno del Estado donde se pueda acceder a la información relativa a la consulta ciudadana. </a:t>
              </a: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1409178" y="1282461"/>
              <a:ext cx="5442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2400"/>
                </a:lnSpc>
                <a:buClr>
                  <a:srgbClr val="B84849"/>
                </a:buClr>
              </a:pPr>
              <a:r>
                <a:rPr lang="es-MX" sz="2200" b="1" dirty="0">
                  <a:solidFill>
                    <a:srgbClr val="EAB32E"/>
                  </a:solidFill>
                </a:rPr>
                <a:t>I.</a:t>
              </a: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1409178" y="2117042"/>
              <a:ext cx="5442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2400"/>
                </a:lnSpc>
                <a:buClr>
                  <a:srgbClr val="B84849"/>
                </a:buClr>
              </a:pPr>
              <a:r>
                <a:rPr lang="es-MX" sz="2200" b="1">
                  <a:solidFill>
                    <a:srgbClr val="EAB32E"/>
                  </a:solidFill>
                </a:rPr>
                <a:t>II.</a:t>
              </a:r>
              <a:endParaRPr lang="es-MX" sz="2200" b="1" dirty="0">
                <a:solidFill>
                  <a:srgbClr val="EAB32E"/>
                </a:solidFill>
              </a:endParaRP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1409178" y="3268359"/>
              <a:ext cx="5442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2400"/>
                </a:lnSpc>
                <a:buClr>
                  <a:srgbClr val="B84849"/>
                </a:buClr>
              </a:pPr>
              <a:r>
                <a:rPr lang="es-MX" sz="2200" b="1">
                  <a:solidFill>
                    <a:srgbClr val="EAB32E"/>
                  </a:solidFill>
                </a:rPr>
                <a:t>III.</a:t>
              </a:r>
              <a:endParaRPr lang="es-MX" sz="2200" b="1" dirty="0">
                <a:solidFill>
                  <a:srgbClr val="EAB32E"/>
                </a:solidFill>
              </a:endParaRPr>
            </a:p>
          </p:txBody>
        </p:sp>
      </p:grpSp>
      <p:grpSp>
        <p:nvGrpSpPr>
          <p:cNvPr id="5" name="Agrupar 4"/>
          <p:cNvGrpSpPr/>
          <p:nvPr/>
        </p:nvGrpSpPr>
        <p:grpSpPr>
          <a:xfrm>
            <a:off x="2052580" y="4417723"/>
            <a:ext cx="8034396" cy="1066515"/>
            <a:chOff x="2038292" y="4391312"/>
            <a:chExt cx="8034396" cy="1066515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BDC17C9D-BAE8-48F0-B9CD-778F4353E05C}"/>
                </a:ext>
              </a:extLst>
            </p:cNvPr>
            <p:cNvSpPr txBox="1"/>
            <p:nvPr/>
          </p:nvSpPr>
          <p:spPr>
            <a:xfrm>
              <a:off x="2237034" y="4462946"/>
              <a:ext cx="7717926" cy="939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2200"/>
                </a:lnSpc>
              </a:pPr>
              <a:r>
                <a:rPr lang="es-MX" sz="2100" dirty="0">
                  <a:solidFill>
                    <a:srgbClr val="575756"/>
                  </a:solidFill>
                </a:rPr>
                <a:t>Dicha convocatoria se publicará en los estrados de las oficinas públicas; el portal de internet del Gobierno del Estado; y cualquier otro medio idóneo para su difusión.</a:t>
              </a:r>
            </a:p>
          </p:txBody>
        </p:sp>
        <p:sp>
          <p:nvSpPr>
            <p:cNvPr id="12" name="Rectángulo redondeado 11"/>
            <p:cNvSpPr/>
            <p:nvPr/>
          </p:nvSpPr>
          <p:spPr>
            <a:xfrm>
              <a:off x="2038292" y="4391312"/>
              <a:ext cx="8034396" cy="1066515"/>
            </a:xfrm>
            <a:prstGeom prst="roundRect">
              <a:avLst>
                <a:gd name="adj" fmla="val 8399"/>
              </a:avLst>
            </a:prstGeom>
            <a:noFill/>
            <a:ln w="38100">
              <a:solidFill>
                <a:srgbClr val="F0BB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7A7B0682-1D1C-574D-997F-E5C93AB91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39" y="59779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9972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5728415" y="1388490"/>
            <a:ext cx="51362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D29022"/>
                </a:solidFill>
              </a:rPr>
              <a:t>¿De qué etapas consta</a:t>
            </a:r>
          </a:p>
          <a:p>
            <a:pPr algn="ctr"/>
            <a:r>
              <a:rPr lang="es-MX" sz="2800" b="1" dirty="0">
                <a:solidFill>
                  <a:srgbClr val="D29022"/>
                </a:solidFill>
              </a:rPr>
              <a:t>el </a:t>
            </a:r>
            <a:r>
              <a:rPr lang="es-MX" sz="2800" b="1" dirty="0">
                <a:solidFill>
                  <a:srgbClr val="EAB32E"/>
                </a:solidFill>
              </a:rPr>
              <a:t>proceso de planeación</a:t>
            </a:r>
            <a:r>
              <a:rPr lang="es-MX" sz="2800" b="1" dirty="0">
                <a:solidFill>
                  <a:srgbClr val="D29022"/>
                </a:solidFill>
              </a:rPr>
              <a:t>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4D59240-4804-3C40-9BF7-830A6CDA6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404" y="1196890"/>
            <a:ext cx="3489613" cy="414981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303C265-8D78-2146-B484-BD40973905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9" t="42352" r="3676" b="6817"/>
          <a:stretch/>
        </p:blipFill>
        <p:spPr>
          <a:xfrm>
            <a:off x="5073805" y="2712093"/>
            <a:ext cx="7118195" cy="372940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150C304-6081-1746-9B2A-20001E1B6C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39" y="59779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58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5A5A53C-E1B0-4876-A32A-D7A7763DA6B5}"/>
              </a:ext>
            </a:extLst>
          </p:cNvPr>
          <p:cNvSpPr/>
          <p:nvPr/>
        </p:nvSpPr>
        <p:spPr>
          <a:xfrm>
            <a:off x="8329613" y="6057128"/>
            <a:ext cx="3497266" cy="327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500" dirty="0">
                <a:solidFill>
                  <a:srgbClr val="D290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66, Reglamento de la LPC</a:t>
            </a:r>
            <a:endParaRPr lang="es-MX" sz="1500" dirty="0">
              <a:solidFill>
                <a:srgbClr val="D29022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0193CE2-8EBB-40CC-A291-5818A3DE9588}"/>
              </a:ext>
            </a:extLst>
          </p:cNvPr>
          <p:cNvSpPr txBox="1"/>
          <p:nvPr/>
        </p:nvSpPr>
        <p:spPr>
          <a:xfrm>
            <a:off x="390371" y="494590"/>
            <a:ext cx="10120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B36C15"/>
                </a:solidFill>
              </a:rPr>
              <a:t>En el proceso de planeación se consideran las siguientes etapas: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ECD7EA2-73AB-4B4D-B62F-7CA2968ADF22}"/>
              </a:ext>
            </a:extLst>
          </p:cNvPr>
          <p:cNvSpPr txBox="1"/>
          <p:nvPr/>
        </p:nvSpPr>
        <p:spPr>
          <a:xfrm>
            <a:off x="1142997" y="4992144"/>
            <a:ext cx="9944099" cy="657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s-MX" sz="2100" dirty="0">
                <a:solidFill>
                  <a:srgbClr val="575756"/>
                </a:solidFill>
              </a:rPr>
              <a:t>No obstante, el orden metodológico de las etapas mencionadas, en el tiempo podrá darse de manera simultánea, en virtud del carácter permanente y continuo de la planeación.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D5967A6-6EDC-5041-BEDC-7FF3FCB18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39" y="5977968"/>
            <a:ext cx="1723515" cy="396542"/>
          </a:xfrm>
          <a:prstGeom prst="rect">
            <a:avLst/>
          </a:prstGeom>
        </p:spPr>
      </p:pic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63A41781-C14C-7C49-8AB4-4F58081332FE}"/>
              </a:ext>
            </a:extLst>
          </p:cNvPr>
          <p:cNvSpPr/>
          <p:nvPr/>
        </p:nvSpPr>
        <p:spPr>
          <a:xfrm>
            <a:off x="693725" y="1985977"/>
            <a:ext cx="3248617" cy="2630161"/>
          </a:xfrm>
          <a:prstGeom prst="roundRect">
            <a:avLst>
              <a:gd name="adj" fmla="val 4869"/>
            </a:avLst>
          </a:prstGeom>
          <a:solidFill>
            <a:srgbClr val="EAB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FD28142-2F76-E845-B57E-762240B5F97A}"/>
              </a:ext>
            </a:extLst>
          </p:cNvPr>
          <p:cNvSpPr txBox="1"/>
          <p:nvPr/>
        </p:nvSpPr>
        <p:spPr>
          <a:xfrm>
            <a:off x="857332" y="2143140"/>
            <a:ext cx="2951098" cy="2403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es-MX" dirty="0">
                <a:solidFill>
                  <a:srgbClr val="FDF4DB"/>
                </a:solidFill>
              </a:rPr>
              <a:t>Se elaboran los instrumentos que refiere la Ley de Planeación del Estado, se precisan los instrumentos y acciones que habrán de ponerse en práctica en el ejercicio respectivo, así como los recursos de toda índole asignados a cada acción prevista;</a:t>
            </a:r>
          </a:p>
        </p:txBody>
      </p:sp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595FB4D2-635F-2F4F-A2E5-491385AB0221}"/>
              </a:ext>
            </a:extLst>
          </p:cNvPr>
          <p:cNvSpPr/>
          <p:nvPr/>
        </p:nvSpPr>
        <p:spPr>
          <a:xfrm>
            <a:off x="4422110" y="1985977"/>
            <a:ext cx="3336001" cy="2643181"/>
          </a:xfrm>
          <a:prstGeom prst="roundRect">
            <a:avLst>
              <a:gd name="adj" fmla="val 4869"/>
            </a:avLst>
          </a:prstGeom>
          <a:solidFill>
            <a:srgbClr val="CF9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B26C15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AE7468E-D66D-8A41-B2EF-B7444EF7AFD0}"/>
              </a:ext>
            </a:extLst>
          </p:cNvPr>
          <p:cNvSpPr txBox="1"/>
          <p:nvPr/>
        </p:nvSpPr>
        <p:spPr>
          <a:xfrm>
            <a:off x="4597623" y="2678921"/>
            <a:ext cx="3030480" cy="1249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es-MX" dirty="0">
                <a:solidFill>
                  <a:srgbClr val="FDF4DB"/>
                </a:solidFill>
              </a:rPr>
              <a:t>La ejecución de las tareas de seguimiento necesarias para lograr una oportuna detección y corrección de desviaciones e insuficiencias; y </a:t>
            </a: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39C6B04D-FD05-E64C-806F-ECBB6D347E62}"/>
              </a:ext>
            </a:extLst>
          </p:cNvPr>
          <p:cNvSpPr/>
          <p:nvPr/>
        </p:nvSpPr>
        <p:spPr>
          <a:xfrm>
            <a:off x="8267114" y="1985977"/>
            <a:ext cx="3248617" cy="2643181"/>
          </a:xfrm>
          <a:prstGeom prst="roundRect">
            <a:avLst>
              <a:gd name="adj" fmla="val 4869"/>
            </a:avLst>
          </a:prstGeom>
          <a:solidFill>
            <a:srgbClr val="B26C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B26C15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D6B3F03-9190-9545-B971-54FA78EA7325}"/>
              </a:ext>
            </a:extLst>
          </p:cNvPr>
          <p:cNvSpPr txBox="1"/>
          <p:nvPr/>
        </p:nvSpPr>
        <p:spPr>
          <a:xfrm>
            <a:off x="8418815" y="2678921"/>
            <a:ext cx="2951098" cy="1018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es-MX" dirty="0">
                <a:solidFill>
                  <a:srgbClr val="FDF4DB"/>
                </a:solidFill>
              </a:rPr>
              <a:t>La valoración periódica de resultados de lo realizado y el grado de cumplimiento de los objetivos y prioridades.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5F6C4C5-64EC-0046-A6B3-6EB3AE4CAD86}"/>
              </a:ext>
            </a:extLst>
          </p:cNvPr>
          <p:cNvSpPr txBox="1"/>
          <p:nvPr/>
        </p:nvSpPr>
        <p:spPr>
          <a:xfrm>
            <a:off x="1343008" y="1464133"/>
            <a:ext cx="20000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600" b="1" dirty="0">
                <a:solidFill>
                  <a:srgbClr val="EAB32E"/>
                </a:solidFill>
              </a:rPr>
              <a:t>Formulación: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75456AA-B250-1745-8414-C9D22FE05662}"/>
              </a:ext>
            </a:extLst>
          </p:cNvPr>
          <p:cNvSpPr txBox="1"/>
          <p:nvPr/>
        </p:nvSpPr>
        <p:spPr>
          <a:xfrm>
            <a:off x="4831848" y="1464133"/>
            <a:ext cx="255986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600" b="1" dirty="0">
                <a:solidFill>
                  <a:srgbClr val="CF9023"/>
                </a:solidFill>
              </a:rPr>
              <a:t>Instrumentación: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1373EC7-4019-E342-9E0C-83BA407D0016}"/>
              </a:ext>
            </a:extLst>
          </p:cNvPr>
          <p:cNvSpPr txBox="1"/>
          <p:nvPr/>
        </p:nvSpPr>
        <p:spPr>
          <a:xfrm>
            <a:off x="9015770" y="1464133"/>
            <a:ext cx="175330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600" b="1" dirty="0">
                <a:solidFill>
                  <a:srgbClr val="B26C15"/>
                </a:solidFill>
              </a:rPr>
              <a:t>Evaluación:</a:t>
            </a:r>
          </a:p>
        </p:txBody>
      </p:sp>
      <p:sp>
        <p:nvSpPr>
          <p:cNvPr id="21" name="Flecha derecha 20">
            <a:extLst>
              <a:ext uri="{FF2B5EF4-FFF2-40B4-BE49-F238E27FC236}">
                <a16:creationId xmlns:a16="http://schemas.microsoft.com/office/drawing/2014/main" id="{EA8D28FF-A818-C945-A7E1-6B3976819CEA}"/>
              </a:ext>
            </a:extLst>
          </p:cNvPr>
          <p:cNvSpPr/>
          <p:nvPr/>
        </p:nvSpPr>
        <p:spPr>
          <a:xfrm>
            <a:off x="4043363" y="3128966"/>
            <a:ext cx="285750" cy="271463"/>
          </a:xfrm>
          <a:prstGeom prst="rightArrow">
            <a:avLst/>
          </a:prstGeom>
          <a:solidFill>
            <a:srgbClr val="CF9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Flecha derecha 21">
            <a:extLst>
              <a:ext uri="{FF2B5EF4-FFF2-40B4-BE49-F238E27FC236}">
                <a16:creationId xmlns:a16="http://schemas.microsoft.com/office/drawing/2014/main" id="{8C9E3AB5-0F14-2644-AA0E-F523311D579A}"/>
              </a:ext>
            </a:extLst>
          </p:cNvPr>
          <p:cNvSpPr/>
          <p:nvPr/>
        </p:nvSpPr>
        <p:spPr>
          <a:xfrm>
            <a:off x="7896200" y="3128966"/>
            <a:ext cx="285750" cy="271463"/>
          </a:xfrm>
          <a:prstGeom prst="rightArrow">
            <a:avLst/>
          </a:prstGeom>
          <a:solidFill>
            <a:srgbClr val="B26C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50944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473D58-5039-41EF-864C-3D4C67531A20}"/>
              </a:ext>
            </a:extLst>
          </p:cNvPr>
          <p:cNvSpPr txBox="1">
            <a:spLocks/>
          </p:cNvSpPr>
          <p:nvPr/>
        </p:nvSpPr>
        <p:spPr>
          <a:xfrm>
            <a:off x="392063" y="378780"/>
            <a:ext cx="9916883" cy="64206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200" b="1">
                <a:solidFill>
                  <a:srgbClr val="B36C15"/>
                </a:solidFill>
                <a:latin typeface="+mn-lt"/>
              </a:rPr>
              <a:t>Importancia de la </a:t>
            </a:r>
            <a:r>
              <a:rPr lang="es-MX" sz="3200" b="1" i="1">
                <a:solidFill>
                  <a:srgbClr val="B36C15"/>
                </a:solidFill>
                <a:latin typeface="+mn-lt"/>
              </a:rPr>
              <a:t>planeación participativa</a:t>
            </a:r>
            <a:endParaRPr lang="es-MX" sz="3200" b="1" i="1" dirty="0">
              <a:solidFill>
                <a:srgbClr val="B36C15"/>
              </a:solidFill>
              <a:latin typeface="+mn-l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3F1302-8072-4F85-8733-8343C8B05E7E}"/>
              </a:ext>
            </a:extLst>
          </p:cNvPr>
          <p:cNvSpPr txBox="1">
            <a:spLocks/>
          </p:cNvSpPr>
          <p:nvPr/>
        </p:nvSpPr>
        <p:spPr>
          <a:xfrm>
            <a:off x="1149347" y="1441440"/>
            <a:ext cx="9335813" cy="173602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600"/>
              </a:lnSpc>
              <a:spcBef>
                <a:spcPts val="0"/>
              </a:spcBef>
            </a:pPr>
            <a:r>
              <a:rPr lang="es-MX" dirty="0">
                <a:solidFill>
                  <a:srgbClr val="575756"/>
                </a:solidFill>
              </a:rPr>
              <a:t>Significa la democratización directa en la toma de decisiones principales de los gobiernos estatal y municipales.</a:t>
            </a:r>
          </a:p>
          <a:p>
            <a:pPr algn="just">
              <a:lnSpc>
                <a:spcPts val="1800"/>
              </a:lnSpc>
              <a:spcBef>
                <a:spcPts val="0"/>
              </a:spcBef>
            </a:pPr>
            <a:endParaRPr lang="es-MX" dirty="0">
              <a:solidFill>
                <a:srgbClr val="575756"/>
              </a:solidFill>
            </a:endParaRPr>
          </a:p>
          <a:p>
            <a:pPr algn="just">
              <a:lnSpc>
                <a:spcPts val="2600"/>
              </a:lnSpc>
              <a:spcBef>
                <a:spcPts val="0"/>
              </a:spcBef>
            </a:pPr>
            <a:r>
              <a:rPr lang="es-MX" dirty="0">
                <a:solidFill>
                  <a:srgbClr val="575756"/>
                </a:solidFill>
              </a:rPr>
              <a:t>Mediante la Planeación para el Desarrollo, se decide, entre otros asuntos trascendentes:</a:t>
            </a:r>
          </a:p>
        </p:txBody>
      </p:sp>
      <p:grpSp>
        <p:nvGrpSpPr>
          <p:cNvPr id="9" name="Agrupar 8"/>
          <p:cNvGrpSpPr/>
          <p:nvPr/>
        </p:nvGrpSpPr>
        <p:grpSpPr>
          <a:xfrm>
            <a:off x="2260200" y="3253662"/>
            <a:ext cx="8005017" cy="1854581"/>
            <a:chOff x="2260200" y="3096494"/>
            <a:chExt cx="8005017" cy="1854581"/>
          </a:xfrm>
        </p:grpSpPr>
        <p:sp>
          <p:nvSpPr>
            <p:cNvPr id="4" name="Marcador de contenido 2">
              <a:extLst>
                <a:ext uri="{FF2B5EF4-FFF2-40B4-BE49-F238E27FC236}">
                  <a16:creationId xmlns:a16="http://schemas.microsoft.com/office/drawing/2014/main" id="{023F1302-8072-4F85-8733-8343C8B05E7E}"/>
                </a:ext>
              </a:extLst>
            </p:cNvPr>
            <p:cNvSpPr txBox="1">
              <a:spLocks/>
            </p:cNvSpPr>
            <p:nvPr/>
          </p:nvSpPr>
          <p:spPr>
            <a:xfrm>
              <a:off x="2536688" y="3096494"/>
              <a:ext cx="7728529" cy="1736020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7312" algn="l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B84849"/>
                </a:buClr>
              </a:pPr>
              <a:r>
                <a:rPr lang="es-MX" dirty="0">
                  <a:solidFill>
                    <a:srgbClr val="575756"/>
                  </a:solidFill>
                </a:rPr>
                <a:t>cuáles objetivos generales y sectoriales se persiguen;</a:t>
              </a:r>
            </a:p>
            <a:p>
              <a:pPr marL="87312" algn="l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B84849"/>
                </a:buClr>
              </a:pPr>
              <a:r>
                <a:rPr lang="es-MX" dirty="0">
                  <a:solidFill>
                    <a:srgbClr val="575756"/>
                  </a:solidFill>
                </a:rPr>
                <a:t>qué obras y acciones se harán para alcanzar esos objetivos;</a:t>
              </a:r>
            </a:p>
            <a:p>
              <a:pPr marL="87312" algn="l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B84849"/>
                </a:buClr>
              </a:pPr>
              <a:r>
                <a:rPr lang="es-MX" dirty="0">
                  <a:solidFill>
                    <a:srgbClr val="575756"/>
                  </a:solidFill>
                </a:rPr>
                <a:t>cómo se aplicarán los recursos públicos; y</a:t>
              </a:r>
            </a:p>
            <a:p>
              <a:pPr marL="87312" algn="l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B84849"/>
                </a:buClr>
              </a:pPr>
              <a:r>
                <a:rPr lang="es-MX" dirty="0">
                  <a:solidFill>
                    <a:srgbClr val="575756"/>
                  </a:solidFill>
                </a:rPr>
                <a:t>cómo se evaluarán los resultados.</a:t>
              </a:r>
            </a:p>
          </p:txBody>
        </p:sp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0200" y="3222301"/>
              <a:ext cx="303823" cy="303823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0200" y="3684159"/>
              <a:ext cx="303823" cy="303823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0200" y="4173486"/>
              <a:ext cx="303823" cy="303823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0200" y="4647252"/>
              <a:ext cx="303823" cy="303823"/>
            </a:xfrm>
            <a:prstGeom prst="rect">
              <a:avLst/>
            </a:prstGeom>
          </p:spPr>
        </p:pic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617BEB48-4E8C-8641-A118-656FC31F8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39" y="59779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778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5A5A53C-E1B0-4876-A32A-D7A7763DA6B5}"/>
              </a:ext>
            </a:extLst>
          </p:cNvPr>
          <p:cNvSpPr/>
          <p:nvPr/>
        </p:nvSpPr>
        <p:spPr>
          <a:xfrm>
            <a:off x="8699876" y="6049085"/>
            <a:ext cx="311359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500" dirty="0">
                <a:solidFill>
                  <a:srgbClr val="D290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74, LPC</a:t>
            </a:r>
            <a:endParaRPr lang="es-MX" sz="1500" dirty="0">
              <a:solidFill>
                <a:srgbClr val="D29022"/>
              </a:solidFill>
            </a:endParaRPr>
          </a:p>
        </p:txBody>
      </p:sp>
      <p:grpSp>
        <p:nvGrpSpPr>
          <p:cNvPr id="2" name="Agrupar 1"/>
          <p:cNvGrpSpPr/>
          <p:nvPr/>
        </p:nvGrpSpPr>
        <p:grpSpPr>
          <a:xfrm>
            <a:off x="1565058" y="2800583"/>
            <a:ext cx="2298258" cy="903410"/>
            <a:chOff x="1565058" y="2800583"/>
            <a:chExt cx="2298258" cy="903410"/>
          </a:xfrm>
        </p:grpSpPr>
        <p:sp>
          <p:nvSpPr>
            <p:cNvPr id="7" name="Rectángulo redondeado 6"/>
            <p:cNvSpPr/>
            <p:nvPr/>
          </p:nvSpPr>
          <p:spPr>
            <a:xfrm>
              <a:off x="1565058" y="2800583"/>
              <a:ext cx="2298258" cy="903410"/>
            </a:xfrm>
            <a:prstGeom prst="roundRect">
              <a:avLst>
                <a:gd name="adj" fmla="val 7445"/>
              </a:avLst>
            </a:prstGeom>
            <a:solidFill>
              <a:srgbClr val="E9B3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1572921" y="2855910"/>
              <a:ext cx="2290395" cy="837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900"/>
                </a:lnSpc>
              </a:pPr>
              <a:r>
                <a:rPr lang="es-MX" sz="2800" b="1" i="1" dirty="0">
                  <a:solidFill>
                    <a:schemeClr val="bg1"/>
                  </a:solidFill>
                </a:rPr>
                <a:t>Planeación</a:t>
              </a:r>
            </a:p>
            <a:p>
              <a:pPr algn="ctr">
                <a:lnSpc>
                  <a:spcPts val="2900"/>
                </a:lnSpc>
              </a:pPr>
              <a:r>
                <a:rPr lang="es-MX" sz="2800" b="1" i="1" dirty="0">
                  <a:solidFill>
                    <a:schemeClr val="bg1"/>
                  </a:solidFill>
                </a:rPr>
                <a:t>participativa</a:t>
              </a:r>
            </a:p>
          </p:txBody>
        </p:sp>
      </p:grpSp>
      <p:sp>
        <p:nvSpPr>
          <p:cNvPr id="9" name="Abrir llave 8"/>
          <p:cNvSpPr/>
          <p:nvPr/>
        </p:nvSpPr>
        <p:spPr>
          <a:xfrm>
            <a:off x="4148854" y="1866337"/>
            <a:ext cx="301752" cy="2770318"/>
          </a:xfrm>
          <a:prstGeom prst="leftBrace">
            <a:avLst/>
          </a:prstGeom>
          <a:noFill/>
          <a:ln w="28575">
            <a:solidFill>
              <a:srgbClr val="E9B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" name="CuadroTexto 9"/>
          <p:cNvSpPr txBox="1"/>
          <p:nvPr/>
        </p:nvSpPr>
        <p:spPr>
          <a:xfrm>
            <a:off x="4539749" y="2362211"/>
            <a:ext cx="610018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dirty="0">
                <a:solidFill>
                  <a:srgbClr val="575756"/>
                </a:solidFill>
              </a:rPr>
              <a:t>Instrumento de participación social mediante el cual las y los habitantes del estado y los municipios participan en la elaboración, actualización, vigilancia y evaluación de la planeación del desarrollo del Estado y sus municipios.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832F309-C9D8-6C46-85DE-69291B439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39" y="59779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632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8C099797-678E-49BE-88A8-FD769395CC79}"/>
              </a:ext>
            </a:extLst>
          </p:cNvPr>
          <p:cNvSpPr/>
          <p:nvPr/>
        </p:nvSpPr>
        <p:spPr>
          <a:xfrm>
            <a:off x="3208771" y="5112033"/>
            <a:ext cx="580441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s-MX" sz="2200" dirty="0">
                <a:solidFill>
                  <a:schemeClr val="bg2">
                    <a:lumMod val="50000"/>
                  </a:schemeClr>
                </a:solidFill>
              </a:rPr>
              <a:t>Ingrese a la página web oficial del Instituto:</a:t>
            </a:r>
          </a:p>
          <a:p>
            <a:pPr algn="ctr">
              <a:lnSpc>
                <a:spcPct val="150000"/>
              </a:lnSpc>
            </a:pPr>
            <a:r>
              <a:rPr lang="es-MX" sz="2000" dirty="0">
                <a:solidFill>
                  <a:srgbClr val="CF9023"/>
                </a:solidFill>
              </a:rPr>
              <a:t>www.ieechihuahua.org.mx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2383354" y="3555742"/>
            <a:ext cx="3605529" cy="1052049"/>
          </a:xfrm>
          <a:prstGeom prst="roundRect">
            <a:avLst>
              <a:gd name="adj" fmla="val 11308"/>
            </a:avLst>
          </a:prstGeom>
          <a:solidFill>
            <a:srgbClr val="B36C15">
              <a:alpha val="70000"/>
            </a:srgbClr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2200"/>
              </a:lnSpc>
              <a:defRPr/>
            </a:pPr>
            <a:r>
              <a:rPr lang="es-MX" sz="2000" b="1" kern="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Reglamento de la Ley de Participación Ciudadana de Chihuahua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2383354" y="2368358"/>
            <a:ext cx="3605529" cy="1052049"/>
          </a:xfrm>
          <a:prstGeom prst="roundRect">
            <a:avLst>
              <a:gd name="adj" fmla="val 11308"/>
            </a:avLst>
          </a:prstGeom>
          <a:solidFill>
            <a:srgbClr val="B36C15">
              <a:alpha val="90000"/>
            </a:srgbClr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2200"/>
              </a:lnSpc>
              <a:defRPr/>
            </a:pPr>
            <a:r>
              <a:rPr lang="es-MX" sz="2000" b="1" i="1" kern="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Cursos de capacitación</a:t>
            </a:r>
          </a:p>
          <a:p>
            <a:pPr lvl="0" algn="ctr">
              <a:lnSpc>
                <a:spcPts val="2200"/>
              </a:lnSpc>
              <a:defRPr/>
            </a:pPr>
            <a:r>
              <a:rPr lang="es-MX" sz="2000" b="1" kern="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Ley de Participación Ciudadana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6203116" y="2368358"/>
            <a:ext cx="3605529" cy="1052049"/>
          </a:xfrm>
          <a:prstGeom prst="roundRect">
            <a:avLst>
              <a:gd name="adj" fmla="val 11308"/>
            </a:avLst>
          </a:prstGeom>
          <a:solidFill>
            <a:srgbClr val="B36C15">
              <a:alpha val="80000"/>
            </a:srgbClr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2200"/>
              </a:lnSpc>
              <a:defRPr/>
            </a:pPr>
            <a:r>
              <a:rPr lang="es-MX" sz="2000" b="1" kern="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Ley de Participación Ciudadana de Chihuahua</a:t>
            </a:r>
          </a:p>
        </p:txBody>
      </p:sp>
      <p:grpSp>
        <p:nvGrpSpPr>
          <p:cNvPr id="12" name="Agrupar 11"/>
          <p:cNvGrpSpPr/>
          <p:nvPr/>
        </p:nvGrpSpPr>
        <p:grpSpPr>
          <a:xfrm>
            <a:off x="2735319" y="1354235"/>
            <a:ext cx="7164767" cy="873346"/>
            <a:chOff x="2735319" y="1354235"/>
            <a:chExt cx="7164767" cy="873346"/>
          </a:xfrm>
          <a:solidFill>
            <a:srgbClr val="B77317"/>
          </a:solidFill>
        </p:grpSpPr>
        <p:sp>
          <p:nvSpPr>
            <p:cNvPr id="13" name="Rectángulo redondeado 12"/>
            <p:cNvSpPr/>
            <p:nvPr/>
          </p:nvSpPr>
          <p:spPr>
            <a:xfrm>
              <a:off x="2735319" y="1354235"/>
              <a:ext cx="7073326" cy="873346"/>
            </a:xfrm>
            <a:prstGeom prst="roundRect">
              <a:avLst>
                <a:gd name="adj" fmla="val 11308"/>
              </a:avLst>
            </a:prstGeom>
            <a:grpFill/>
            <a:ln w="190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3679474" y="1393752"/>
              <a:ext cx="6220612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" b="1" dirty="0">
                  <a:solidFill>
                    <a:srgbClr val="FFFFFF"/>
                  </a:solidFill>
                </a:rPr>
                <a:t>Para mayor </a:t>
              </a:r>
              <a:r>
                <a:rPr lang="en-US" sz="2300" b="1" dirty="0" err="1">
                  <a:solidFill>
                    <a:srgbClr val="FFFFFF"/>
                  </a:solidFill>
                </a:rPr>
                <a:t>información</a:t>
              </a:r>
              <a:r>
                <a:rPr lang="en-US" sz="2300" b="1" dirty="0">
                  <a:solidFill>
                    <a:srgbClr val="FFFFFF"/>
                  </a:solidFill>
                </a:rPr>
                <a:t> </a:t>
              </a:r>
              <a:r>
                <a:rPr lang="en-US" sz="2300" b="1" dirty="0" err="1">
                  <a:solidFill>
                    <a:srgbClr val="FFFFFF"/>
                  </a:solidFill>
                </a:rPr>
                <a:t>sobre</a:t>
              </a:r>
              <a:r>
                <a:rPr lang="en-US" sz="2300" b="1" dirty="0">
                  <a:solidFill>
                    <a:srgbClr val="FFFFFF"/>
                  </a:solidFill>
                </a:rPr>
                <a:t> las </a:t>
              </a:r>
              <a:r>
                <a:rPr lang="en-US" sz="2300" b="1" i="1" dirty="0" err="1">
                  <a:solidFill>
                    <a:srgbClr val="FFFFFF"/>
                  </a:solidFill>
                </a:rPr>
                <a:t>Planeación</a:t>
              </a:r>
              <a:r>
                <a:rPr lang="en-US" sz="2300" b="1" i="1" dirty="0">
                  <a:solidFill>
                    <a:srgbClr val="FFFFFF"/>
                  </a:solidFill>
                </a:rPr>
                <a:t> </a:t>
              </a:r>
              <a:r>
                <a:rPr lang="en-US" sz="2300" b="1" i="1" dirty="0" err="1">
                  <a:solidFill>
                    <a:srgbClr val="FFFFFF"/>
                  </a:solidFill>
                </a:rPr>
                <a:t>Participativa</a:t>
              </a:r>
              <a:r>
                <a:rPr lang="en-US" sz="2300" b="1" dirty="0">
                  <a:solidFill>
                    <a:srgbClr val="FFFFFF"/>
                  </a:solidFill>
                </a:rPr>
                <a:t>, </a:t>
              </a:r>
              <a:r>
                <a:rPr lang="en-US" sz="2300" b="1" dirty="0" err="1">
                  <a:solidFill>
                    <a:srgbClr val="FFFFFF"/>
                  </a:solidFill>
                </a:rPr>
                <a:t>consulte</a:t>
              </a:r>
              <a:r>
                <a:rPr lang="en-US" sz="2300" b="1" dirty="0">
                  <a:solidFill>
                    <a:srgbClr val="FFFFFF"/>
                  </a:solidFill>
                </a:rPr>
                <a:t>:</a:t>
              </a:r>
              <a:endParaRPr lang="es-ES_tradnl" sz="2300" dirty="0"/>
            </a:p>
          </p:txBody>
        </p:sp>
      </p:grpSp>
      <p:pic>
        <p:nvPicPr>
          <p:cNvPr id="15" name="Imagen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123" y="477430"/>
            <a:ext cx="2321961" cy="2471765"/>
          </a:xfrm>
          <a:prstGeom prst="rect">
            <a:avLst/>
          </a:prstGeom>
        </p:spPr>
      </p:pic>
      <p:sp>
        <p:nvSpPr>
          <p:cNvPr id="16" name="Rectángulo redondeado 15"/>
          <p:cNvSpPr/>
          <p:nvPr/>
        </p:nvSpPr>
        <p:spPr>
          <a:xfrm>
            <a:off x="6203115" y="3555742"/>
            <a:ext cx="3605529" cy="1052049"/>
          </a:xfrm>
          <a:prstGeom prst="roundRect">
            <a:avLst>
              <a:gd name="adj" fmla="val 11308"/>
            </a:avLst>
          </a:prstGeom>
          <a:solidFill>
            <a:srgbClr val="B36C15">
              <a:alpha val="60000"/>
            </a:srgbClr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2200"/>
              </a:lnSpc>
              <a:defRPr/>
            </a:pPr>
            <a:r>
              <a:rPr lang="es-MX" sz="2000" b="1" kern="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Código Municipal para el Estado de Chihuahua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5E30E2E2-79C6-0C4B-89D1-8742C17A6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39" y="59779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23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F936717-8E4D-409E-B74B-15CA8C1A9B42}"/>
              </a:ext>
            </a:extLst>
          </p:cNvPr>
          <p:cNvSpPr txBox="1"/>
          <p:nvPr/>
        </p:nvSpPr>
        <p:spPr>
          <a:xfrm>
            <a:off x="6210730" y="5866481"/>
            <a:ext cx="5607874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600"/>
              </a:lnSpc>
            </a:pPr>
            <a:r>
              <a:rPr lang="es-MX" sz="1500" dirty="0">
                <a:solidFill>
                  <a:srgbClr val="D29022"/>
                </a:solidFill>
              </a:rPr>
              <a:t>Ley de Planeación del Estado de Chihuahua,</a:t>
            </a:r>
          </a:p>
          <a:p>
            <a:pPr algn="r">
              <a:lnSpc>
                <a:spcPts val="1600"/>
              </a:lnSpc>
            </a:pPr>
            <a:r>
              <a:rPr lang="es-MX" sz="1500" dirty="0">
                <a:solidFill>
                  <a:srgbClr val="D29022"/>
                </a:solidFill>
              </a:rPr>
              <a:t>Arts. 1 fracciones IV y V; 3, 6 fracción II, 7, 9, y otros.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82411" y="465648"/>
            <a:ext cx="861909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000" b="1" dirty="0">
                <a:solidFill>
                  <a:srgbClr val="B36C15"/>
                </a:solidFill>
              </a:rPr>
              <a:t>Principales instrumentos de planeación democrática:</a:t>
            </a:r>
          </a:p>
        </p:txBody>
      </p:sp>
      <p:grpSp>
        <p:nvGrpSpPr>
          <p:cNvPr id="11" name="Agrupar 10"/>
          <p:cNvGrpSpPr/>
          <p:nvPr/>
        </p:nvGrpSpPr>
        <p:grpSpPr>
          <a:xfrm>
            <a:off x="1396818" y="1632285"/>
            <a:ext cx="8051564" cy="1887696"/>
            <a:chOff x="1284524" y="1503949"/>
            <a:chExt cx="8051564" cy="1887696"/>
          </a:xfrm>
        </p:grpSpPr>
        <p:sp>
          <p:nvSpPr>
            <p:cNvPr id="5" name="CuadroTexto 4"/>
            <p:cNvSpPr txBox="1"/>
            <p:nvPr/>
          </p:nvSpPr>
          <p:spPr>
            <a:xfrm>
              <a:off x="1708484" y="1503949"/>
              <a:ext cx="7627604" cy="1887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2400"/>
                </a:lnSpc>
                <a:buClr>
                  <a:srgbClr val="B84849"/>
                </a:buClr>
                <a:buSzPct val="90000"/>
              </a:pPr>
              <a:r>
                <a:rPr lang="es-MX" sz="2200" dirty="0">
                  <a:solidFill>
                    <a:srgbClr val="575756"/>
                  </a:solidFill>
                </a:rPr>
                <a:t>Plan Estatal de Desarrollo (sexenal) y los programas del ámbito estatal; </a:t>
              </a:r>
            </a:p>
            <a:p>
              <a:pPr algn="just">
                <a:lnSpc>
                  <a:spcPts val="1000"/>
                </a:lnSpc>
                <a:buClr>
                  <a:srgbClr val="B84849"/>
                </a:buClr>
                <a:buSzPct val="90000"/>
              </a:pPr>
              <a:endParaRPr lang="es-MX" sz="2200" dirty="0">
                <a:solidFill>
                  <a:srgbClr val="575756"/>
                </a:solidFill>
              </a:endParaRPr>
            </a:p>
            <a:p>
              <a:pPr algn="just">
                <a:lnSpc>
                  <a:spcPts val="2400"/>
                </a:lnSpc>
                <a:buClr>
                  <a:srgbClr val="B84849"/>
                </a:buClr>
                <a:buSzPct val="90000"/>
              </a:pPr>
              <a:r>
                <a:rPr lang="es-MX" sz="2200" dirty="0">
                  <a:solidFill>
                    <a:srgbClr val="575756"/>
                  </a:solidFill>
                </a:rPr>
                <a:t>Planes Municipales de Desarrollo (trianual) y los programas que de éste se deriven; y</a:t>
              </a:r>
            </a:p>
            <a:p>
              <a:pPr algn="just">
                <a:lnSpc>
                  <a:spcPts val="1000"/>
                </a:lnSpc>
                <a:buClr>
                  <a:srgbClr val="B84849"/>
                </a:buClr>
                <a:buSzPct val="90000"/>
              </a:pPr>
              <a:endParaRPr lang="es-MX" sz="2200" dirty="0">
                <a:solidFill>
                  <a:srgbClr val="575756"/>
                </a:solidFill>
              </a:endParaRPr>
            </a:p>
            <a:p>
              <a:pPr algn="just">
                <a:lnSpc>
                  <a:spcPts val="2400"/>
                </a:lnSpc>
                <a:buClr>
                  <a:srgbClr val="B84849"/>
                </a:buClr>
                <a:buSzPct val="90000"/>
              </a:pPr>
              <a:r>
                <a:rPr lang="es-MX" sz="2200" dirty="0">
                  <a:solidFill>
                    <a:srgbClr val="575756"/>
                  </a:solidFill>
                </a:rPr>
                <a:t>presupuestos estatales y municipales anuales.</a:t>
              </a:r>
            </a:p>
          </p:txBody>
        </p: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4524" y="1516141"/>
              <a:ext cx="345381" cy="345381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4524" y="2262914"/>
              <a:ext cx="345381" cy="345381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4524" y="3032937"/>
              <a:ext cx="345381" cy="345381"/>
            </a:xfrm>
            <a:prstGeom prst="rect">
              <a:avLst/>
            </a:prstGeom>
          </p:spPr>
        </p:pic>
      </p:grpSp>
      <p:grpSp>
        <p:nvGrpSpPr>
          <p:cNvPr id="12" name="Agrupar 11"/>
          <p:cNvGrpSpPr/>
          <p:nvPr/>
        </p:nvGrpSpPr>
        <p:grpSpPr>
          <a:xfrm>
            <a:off x="2311542" y="3952914"/>
            <a:ext cx="7570033" cy="841875"/>
            <a:chOff x="1974660" y="3824578"/>
            <a:chExt cx="7570033" cy="841875"/>
          </a:xfrm>
        </p:grpSpPr>
        <p:sp>
          <p:nvSpPr>
            <p:cNvPr id="2" name="Marcador de contenido 2">
              <a:extLst>
                <a:ext uri="{FF2B5EF4-FFF2-40B4-BE49-F238E27FC236}">
                  <a16:creationId xmlns:a16="http://schemas.microsoft.com/office/drawing/2014/main" id="{9C915900-6C80-4277-83C9-7ABD8A2A2C5F}"/>
                </a:ext>
              </a:extLst>
            </p:cNvPr>
            <p:cNvSpPr txBox="1">
              <a:spLocks/>
            </p:cNvSpPr>
            <p:nvPr/>
          </p:nvSpPr>
          <p:spPr>
            <a:xfrm>
              <a:off x="2111821" y="3824578"/>
              <a:ext cx="7432872" cy="841875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s-MX" sz="2200" dirty="0">
                  <a:solidFill>
                    <a:srgbClr val="575756"/>
                  </a:solidFill>
                </a:rPr>
                <a:t>Regulados por la Ley de Planeación del Estado de Chihuahua. </a:t>
              </a:r>
            </a:p>
            <a:p>
              <a:pPr algn="just"/>
              <a:r>
                <a:rPr lang="es-MX" sz="2200" dirty="0">
                  <a:solidFill>
                    <a:srgbClr val="575756"/>
                  </a:solidFill>
                </a:rPr>
                <a:t>En ellos procede la </a:t>
              </a:r>
              <a:r>
                <a:rPr lang="es-MX" sz="2200" i="1" dirty="0">
                  <a:solidFill>
                    <a:srgbClr val="575756"/>
                  </a:solidFill>
                </a:rPr>
                <a:t>planeación participativa</a:t>
              </a:r>
              <a:r>
                <a:rPr lang="es-MX" sz="2200" dirty="0">
                  <a:solidFill>
                    <a:srgbClr val="575756"/>
                  </a:solidFill>
                </a:rPr>
                <a:t> estatal y municipal.</a:t>
              </a:r>
            </a:p>
            <a:p>
              <a:pPr algn="just">
                <a:lnSpc>
                  <a:spcPct val="100000"/>
                </a:lnSpc>
              </a:pPr>
              <a:endParaRPr lang="es-MX" sz="2200" b="1" dirty="0">
                <a:solidFill>
                  <a:srgbClr val="575756"/>
                </a:solidFill>
              </a:endParaRPr>
            </a:p>
            <a:p>
              <a:pPr algn="just">
                <a:lnSpc>
                  <a:spcPct val="100000"/>
                </a:lnSpc>
              </a:pPr>
              <a:endParaRPr lang="es-MX" sz="2200" dirty="0">
                <a:solidFill>
                  <a:srgbClr val="575756"/>
                </a:solidFill>
              </a:endParaRPr>
            </a:p>
          </p:txBody>
        </p:sp>
        <p:sp>
          <p:nvSpPr>
            <p:cNvPr id="9" name="Elipse 8"/>
            <p:cNvSpPr/>
            <p:nvPr/>
          </p:nvSpPr>
          <p:spPr>
            <a:xfrm>
              <a:off x="1974660" y="3951812"/>
              <a:ext cx="104686" cy="104686"/>
            </a:xfrm>
            <a:prstGeom prst="ellipse">
              <a:avLst/>
            </a:prstGeom>
            <a:solidFill>
              <a:srgbClr val="F399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" name="Elipse 9"/>
            <p:cNvSpPr/>
            <p:nvPr/>
          </p:nvSpPr>
          <p:spPr>
            <a:xfrm>
              <a:off x="1974660" y="4381580"/>
              <a:ext cx="104686" cy="104686"/>
            </a:xfrm>
            <a:prstGeom prst="ellipse">
              <a:avLst/>
            </a:prstGeom>
            <a:solidFill>
              <a:srgbClr val="F399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8B678A20-B5E7-034E-B873-1D982296DA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39" y="59779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721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5964388" y="1388490"/>
            <a:ext cx="46642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D29022"/>
                </a:solidFill>
              </a:rPr>
              <a:t>¿Qué es la </a:t>
            </a:r>
            <a:r>
              <a:rPr lang="es-MX" sz="2800" b="1" i="1" dirty="0">
                <a:solidFill>
                  <a:srgbClr val="EAB32E"/>
                </a:solidFill>
              </a:rPr>
              <a:t>planeación</a:t>
            </a:r>
          </a:p>
          <a:p>
            <a:pPr algn="ctr"/>
            <a:r>
              <a:rPr lang="es-MX" sz="2800" b="1" i="1" dirty="0">
                <a:solidFill>
                  <a:srgbClr val="EAB32E"/>
                </a:solidFill>
              </a:rPr>
              <a:t>del desarrollo</a:t>
            </a:r>
            <a:r>
              <a:rPr lang="es-MX" sz="2800" b="1" i="1" dirty="0">
                <a:solidFill>
                  <a:srgbClr val="D29022"/>
                </a:solidFill>
              </a:rPr>
              <a:t>?</a:t>
            </a:r>
            <a:endParaRPr lang="es-MX" sz="2800" b="1" dirty="0">
              <a:solidFill>
                <a:srgbClr val="D29022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36B1476-9C1F-AE48-9603-E8FB9E556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404" y="1196890"/>
            <a:ext cx="3489613" cy="414981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AB444ED-94DE-6546-85A0-53395584FA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9" t="42352" r="3676" b="6817"/>
          <a:stretch/>
        </p:blipFill>
        <p:spPr>
          <a:xfrm>
            <a:off x="5073805" y="2712093"/>
            <a:ext cx="7118195" cy="372940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B2298BB-2795-4B49-B8EC-9DC83490FD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39" y="59779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0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92475AD1-C611-452D-8A6C-025291C658D7}"/>
              </a:ext>
            </a:extLst>
          </p:cNvPr>
          <p:cNvSpPr txBox="1">
            <a:spLocks/>
          </p:cNvSpPr>
          <p:nvPr/>
        </p:nvSpPr>
        <p:spPr>
          <a:xfrm>
            <a:off x="4935427" y="2591457"/>
            <a:ext cx="5583953" cy="1929775"/>
          </a:xfrm>
          <a:prstGeom prst="rect">
            <a:avLst/>
          </a:prstGeom>
          <a:noFill/>
        </p:spPr>
        <p:txBody>
          <a:bodyPr vert="horz" lIns="396000" tIns="45720" rIns="36000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400"/>
              </a:lnSpc>
              <a:spcBef>
                <a:spcPts val="0"/>
              </a:spcBef>
            </a:pPr>
            <a:r>
              <a:rPr lang="es-MX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Orden racional y sistemático de las acciones de gobierno, </a:t>
            </a:r>
            <a:r>
              <a:rPr lang="es-MX" sz="2200" b="1" i="1" dirty="0">
                <a:solidFill>
                  <a:srgbClr val="D29022"/>
                </a:solidFill>
              </a:rPr>
              <a:t>con la participación de los sectores social y privado</a:t>
            </a:r>
            <a:r>
              <a:rPr lang="es-MX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para transformar la realidad socioeconómica de la entidad y elevar la calidad de vida de su población.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85661" y="450890"/>
            <a:ext cx="44823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b="1" i="1" dirty="0">
                <a:solidFill>
                  <a:srgbClr val="B36C15"/>
                </a:solidFill>
              </a:rPr>
              <a:t>Planeación del desarrollo</a:t>
            </a:r>
            <a:endParaRPr lang="es-MX" sz="3200" i="1" dirty="0">
              <a:solidFill>
                <a:srgbClr val="B36C15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5A5A53C-E1B0-4876-A32A-D7A7763DA6B5}"/>
              </a:ext>
            </a:extLst>
          </p:cNvPr>
          <p:cNvSpPr/>
          <p:nvPr/>
        </p:nvSpPr>
        <p:spPr>
          <a:xfrm>
            <a:off x="6760910" y="6043667"/>
            <a:ext cx="508000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500" dirty="0">
                <a:solidFill>
                  <a:srgbClr val="D290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3, Ley de Planeación del Estado de Chihuahua.</a:t>
            </a:r>
            <a:endParaRPr lang="es-MX" sz="1500" dirty="0">
              <a:solidFill>
                <a:srgbClr val="D29022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32" y="1950317"/>
            <a:ext cx="3576639" cy="308745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53C503F-77E7-914E-8F93-AC5FBF9B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39" y="59779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7460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5964388" y="1388490"/>
            <a:ext cx="46642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D29022"/>
                </a:solidFill>
              </a:rPr>
              <a:t>¿Por qué se le denomina </a:t>
            </a:r>
            <a:r>
              <a:rPr lang="es-MX" sz="2800" b="1" i="1" dirty="0">
                <a:solidFill>
                  <a:srgbClr val="EAB32E"/>
                </a:solidFill>
              </a:rPr>
              <a:t>planeación democrática</a:t>
            </a:r>
            <a:r>
              <a:rPr lang="es-MX" sz="2800" b="1" dirty="0">
                <a:solidFill>
                  <a:srgbClr val="D29022"/>
                </a:solidFill>
              </a:rPr>
              <a:t>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19F0F15-E32B-B245-A8DC-26B357F3D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404" y="1196890"/>
            <a:ext cx="3489613" cy="414981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BA70813-0B33-B246-93B9-27E27CF3F0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9" t="42352" r="3676" b="6817"/>
          <a:stretch/>
        </p:blipFill>
        <p:spPr>
          <a:xfrm>
            <a:off x="5073805" y="2712093"/>
            <a:ext cx="7118195" cy="372940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6BEA9E8-4A92-C34F-8B42-359311FFA3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39" y="59779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585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25A5A53C-E1B0-4876-A32A-D7A7763DA6B5}"/>
              </a:ext>
            </a:extLst>
          </p:cNvPr>
          <p:cNvSpPr/>
          <p:nvPr/>
        </p:nvSpPr>
        <p:spPr>
          <a:xfrm>
            <a:off x="8687211" y="6049983"/>
            <a:ext cx="311359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500" dirty="0">
                <a:solidFill>
                  <a:srgbClr val="D290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74, LPC</a:t>
            </a:r>
            <a:endParaRPr lang="es-MX" sz="1500" dirty="0">
              <a:solidFill>
                <a:srgbClr val="D29022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5A5A53C-E1B0-4876-A32A-D7A7763DA6B5}"/>
              </a:ext>
            </a:extLst>
          </p:cNvPr>
          <p:cNvSpPr/>
          <p:nvPr/>
        </p:nvSpPr>
        <p:spPr>
          <a:xfrm>
            <a:off x="6744256" y="2515105"/>
            <a:ext cx="508000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500" dirty="0">
                <a:solidFill>
                  <a:srgbClr val="D290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1, Ley de Planeación del Estado de Chihuahua.</a:t>
            </a:r>
            <a:endParaRPr lang="es-MX" sz="1500" dirty="0">
              <a:solidFill>
                <a:srgbClr val="D29022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89047" y="452065"/>
            <a:ext cx="46541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i="1" dirty="0">
                <a:solidFill>
                  <a:srgbClr val="B36C15"/>
                </a:solidFill>
              </a:rPr>
              <a:t>Planeación democrática …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765233" y="1475296"/>
            <a:ext cx="86713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i="1" dirty="0">
                <a:solidFill>
                  <a:srgbClr val="575756"/>
                </a:solidFill>
              </a:rPr>
              <a:t>… </a:t>
            </a:r>
            <a:r>
              <a:rPr lang="es-MX" sz="2200" dirty="0">
                <a:solidFill>
                  <a:srgbClr val="575756"/>
                </a:solidFill>
              </a:rPr>
              <a:t>porque debe </a:t>
            </a:r>
            <a:r>
              <a:rPr lang="es-MX" sz="22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promover y garantizar la participación democrática de los sectores social y privado, en la elaboración de los planes y programas</a:t>
            </a:r>
            <a:r>
              <a:rPr lang="es-MX" sz="2200" i="1" dirty="0">
                <a:solidFill>
                  <a:srgbClr val="575756"/>
                </a:solidFill>
              </a:rPr>
              <a:t>.</a:t>
            </a:r>
          </a:p>
        </p:txBody>
      </p:sp>
      <p:grpSp>
        <p:nvGrpSpPr>
          <p:cNvPr id="2" name="Agrupar 1"/>
          <p:cNvGrpSpPr/>
          <p:nvPr/>
        </p:nvGrpSpPr>
        <p:grpSpPr>
          <a:xfrm>
            <a:off x="1579258" y="3698696"/>
            <a:ext cx="9047178" cy="1150395"/>
            <a:chOff x="1579258" y="3698696"/>
            <a:chExt cx="9047178" cy="1150395"/>
          </a:xfrm>
        </p:grpSpPr>
        <p:sp>
          <p:nvSpPr>
            <p:cNvPr id="8" name="CuadroTexto 7"/>
            <p:cNvSpPr txBox="1"/>
            <p:nvPr/>
          </p:nvSpPr>
          <p:spPr>
            <a:xfrm>
              <a:off x="1760306" y="3801436"/>
              <a:ext cx="8671388" cy="939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2200"/>
                </a:lnSpc>
                <a:spcBef>
                  <a:spcPts val="0"/>
                </a:spcBef>
              </a:pPr>
              <a:r>
                <a:rPr lang="es-MX" sz="2100" dirty="0">
                  <a:solidFill>
                    <a:srgbClr val="575756"/>
                  </a:solidFill>
                </a:rPr>
                <a:t>El Estado y cada ayuntamiento regularán los procedimientos para la participación de la ciudadanía, garantizando la pluralidad, transparencia e imparcialidad</a:t>
              </a:r>
              <a:r>
                <a:rPr lang="es-MX" sz="2100" b="1" dirty="0">
                  <a:solidFill>
                    <a:srgbClr val="575756"/>
                  </a:solidFill>
                </a:rPr>
                <a:t> </a:t>
              </a:r>
              <a:r>
                <a:rPr lang="es-MX" sz="2100" dirty="0">
                  <a:solidFill>
                    <a:srgbClr val="575756"/>
                  </a:solidFill>
                </a:rPr>
                <a:t>de los procesos de toma de decisiones.</a:t>
              </a:r>
            </a:p>
          </p:txBody>
        </p:sp>
        <p:sp>
          <p:nvSpPr>
            <p:cNvPr id="9" name="Rectángulo redondeado 8"/>
            <p:cNvSpPr/>
            <p:nvPr/>
          </p:nvSpPr>
          <p:spPr>
            <a:xfrm>
              <a:off x="1579258" y="3698696"/>
              <a:ext cx="9047178" cy="1150395"/>
            </a:xfrm>
            <a:prstGeom prst="roundRect">
              <a:avLst>
                <a:gd name="adj" fmla="val 8399"/>
              </a:avLst>
            </a:prstGeom>
            <a:noFill/>
            <a:ln w="38100">
              <a:solidFill>
                <a:srgbClr val="F0BB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8B5B562F-9CA0-1248-9556-66EF175F8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39" y="59779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866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92475AD1-C611-452D-8A6C-025291C658D7}"/>
              </a:ext>
            </a:extLst>
          </p:cNvPr>
          <p:cNvSpPr txBox="1">
            <a:spLocks/>
          </p:cNvSpPr>
          <p:nvPr/>
        </p:nvSpPr>
        <p:spPr>
          <a:xfrm>
            <a:off x="5271001" y="2664221"/>
            <a:ext cx="5003514" cy="1951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200" dirty="0">
                <a:solidFill>
                  <a:srgbClr val="575756"/>
                </a:solidFill>
              </a:rPr>
              <a:t>… los ayuntamientos deben formular el Plan Municipal de Desarrollo, por conducto de los Comités Regionales del Comité de Planeación para el Desarrollo del Estado, </a:t>
            </a:r>
            <a:r>
              <a:rPr lang="es-MX" sz="2200" b="1" i="1" dirty="0">
                <a:solidFill>
                  <a:srgbClr val="D29022"/>
                </a:solidFill>
              </a:rPr>
              <a:t>con participación de los sectores social y privado</a:t>
            </a:r>
            <a:r>
              <a:rPr lang="es-MX" sz="2200" dirty="0">
                <a:solidFill>
                  <a:srgbClr val="575756"/>
                </a:solidFill>
              </a:rPr>
              <a:t>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5A5A53C-E1B0-4876-A32A-D7A7763DA6B5}"/>
              </a:ext>
            </a:extLst>
          </p:cNvPr>
          <p:cNvSpPr/>
          <p:nvPr/>
        </p:nvSpPr>
        <p:spPr>
          <a:xfrm>
            <a:off x="3938102" y="6067149"/>
            <a:ext cx="788865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500" dirty="0">
                <a:solidFill>
                  <a:srgbClr val="D290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8, fracción II, inciso b), numeral 1, Ley de Planeación del Estado de Chihuahua.</a:t>
            </a:r>
            <a:endParaRPr lang="es-MX" sz="1500" dirty="0">
              <a:solidFill>
                <a:srgbClr val="D29022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67071" y="451815"/>
            <a:ext cx="26339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>
                <a:solidFill>
                  <a:srgbClr val="B36C15"/>
                </a:solidFill>
              </a:rPr>
              <a:t>Por ejemplo …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002" y="1518627"/>
            <a:ext cx="3188482" cy="407888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EA78D7A-9B28-C444-8823-51EA5A640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39" y="59779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913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5354789" y="1388490"/>
            <a:ext cx="58834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D29022"/>
                </a:solidFill>
              </a:rPr>
              <a:t>¿Quiénes promoverán la </a:t>
            </a:r>
            <a:r>
              <a:rPr lang="es-MX" sz="2800" b="1" dirty="0">
                <a:solidFill>
                  <a:srgbClr val="EAB32E"/>
                </a:solidFill>
              </a:rPr>
              <a:t>participación de la población del Estado</a:t>
            </a:r>
            <a:r>
              <a:rPr lang="es-MX" sz="2800" b="1" dirty="0">
                <a:solidFill>
                  <a:srgbClr val="D29022"/>
                </a:solidFill>
              </a:rPr>
              <a:t>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EE2D096-9ABB-7748-B5D7-1226666C8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404" y="1196890"/>
            <a:ext cx="3489613" cy="414981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EDEF426-9874-3D4C-8616-474D089277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9" t="42352" r="3676" b="6817"/>
          <a:stretch/>
        </p:blipFill>
        <p:spPr>
          <a:xfrm>
            <a:off x="5073805" y="2712093"/>
            <a:ext cx="7118195" cy="372940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08AFF12-50F8-DC4E-BA3A-2FC1EB4386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39" y="59779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975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94eee30-2451-49be-a996-92a27f6a2e89">7QDC35W4DDSW-919843043-1595</_dlc_DocId>
    <_dlc_DocIdUrl xmlns="d94eee30-2451-49be-a996-92a27f6a2e89">
      <Url>https://ieechihuahuaorgmx.sharepoint.com/sites/CapacitacionEC/_layouts/15/DocIdRedir.aspx?ID=7QDC35W4DDSW-919843043-1595</Url>
      <Description>7QDC35W4DDSW-919843043-1595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B6DC06B843E7A4AB8897DB027741A77" ma:contentTypeVersion="12" ma:contentTypeDescription="Crear nuevo documento." ma:contentTypeScope="" ma:versionID="9c8e9e0b93a0820a97fd35cc4f75ee73">
  <xsd:schema xmlns:xsd="http://www.w3.org/2001/XMLSchema" xmlns:xs="http://www.w3.org/2001/XMLSchema" xmlns:p="http://schemas.microsoft.com/office/2006/metadata/properties" xmlns:ns2="d94eee30-2451-49be-a996-92a27f6a2e89" xmlns:ns3="bc7938c3-7aea-44d1-84f7-bfbe73a548fb" targetNamespace="http://schemas.microsoft.com/office/2006/metadata/properties" ma:root="true" ma:fieldsID="c3ceae8fb7d71dac7fd305632d586cdc" ns2:_="" ns3:_="">
    <xsd:import namespace="d94eee30-2451-49be-a996-92a27f6a2e89"/>
    <xsd:import namespace="bc7938c3-7aea-44d1-84f7-bfbe73a548f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4eee30-2451-49be-a996-92a27f6a2e8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7938c3-7aea-44d1-84f7-bfbe73a548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64BB0C-908F-41FC-9272-9A67FDBBC75D}">
  <ds:schemaRefs>
    <ds:schemaRef ds:uri="http://schemas.microsoft.com/office/2006/metadata/properties"/>
    <ds:schemaRef ds:uri="http://schemas.microsoft.com/office/infopath/2007/PartnerControls"/>
    <ds:schemaRef ds:uri="d94eee30-2451-49be-a996-92a27f6a2e89"/>
  </ds:schemaRefs>
</ds:datastoreItem>
</file>

<file path=customXml/itemProps2.xml><?xml version="1.0" encoding="utf-8"?>
<ds:datastoreItem xmlns:ds="http://schemas.openxmlformats.org/officeDocument/2006/customXml" ds:itemID="{BF401F6B-CEC1-48E4-8DF4-28BE417D70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96160A-0C0E-415A-B40D-5C323A6BFA9B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086F536-3BC8-47C6-9752-D4D890E8EF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4eee30-2451-49be-a996-92a27f6a2e89"/>
    <ds:schemaRef ds:uri="bc7938c3-7aea-44d1-84f7-bfbe73a548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1376</TotalTime>
  <Words>1148</Words>
  <Application>Microsoft Office PowerPoint</Application>
  <PresentationFormat>Panorámica</PresentationFormat>
  <Paragraphs>94</Paragraphs>
  <Slides>20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Helvetica Neue Medium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Marcela Oropesa Martínez</cp:lastModifiedBy>
  <cp:revision>125</cp:revision>
  <dcterms:created xsi:type="dcterms:W3CDTF">2021-08-19T00:19:55Z</dcterms:created>
  <dcterms:modified xsi:type="dcterms:W3CDTF">2022-06-09T20:33:10Z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0x0101008B6DC06B843E7A4AB8897DB027741A77</vt:lpwstr>
  </property>
  <property fmtid="{D5CDD505-2E9C-101B-9397-08002B2CF9AE}" pid="3" name="_dlc_DocIdItemGuid">
    <vt:lpwstr>2b28db95-19c4-40ec-9438-bf1b3292c168</vt:lpwstr>
  </property>
</Properties>
</file>