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sldIdLst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02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7" orient="horz" pos="550" userDrawn="1">
          <p15:clr>
            <a:srgbClr val="A4A3A4"/>
          </p15:clr>
        </p15:guide>
        <p15:guide id="8" orient="horz" pos="3952" userDrawn="1">
          <p15:clr>
            <a:srgbClr val="A4A3A4"/>
          </p15:clr>
        </p15:guide>
        <p15:guide id="9" orient="horz" pos="1139" userDrawn="1">
          <p15:clr>
            <a:srgbClr val="A4A3A4"/>
          </p15:clr>
        </p15:guide>
        <p15:guide id="10" pos="1186" userDrawn="1">
          <p15:clr>
            <a:srgbClr val="A4A3A4"/>
          </p15:clr>
        </p15:guide>
        <p15:guide id="1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pos="64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B12"/>
    <a:srgbClr val="CF9023"/>
    <a:srgbClr val="B26C15"/>
    <a:srgbClr val="EAB32E"/>
    <a:srgbClr val="F09433"/>
    <a:srgbClr val="923D02"/>
    <a:srgbClr val="DF2D2D"/>
    <a:srgbClr val="BF2825"/>
    <a:srgbClr val="18BCBF"/>
    <a:srgbClr val="B773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009F4C-85BE-1605-D25C-07FF4F411BCD}" v="7" dt="2022-03-14T17:41:47.261"/>
    <p1510:client id="{30DA2EBC-B3DB-5B12-4700-D5051E2685BF}" v="38" dt="2022-03-11T19:58:33.812"/>
    <p1510:client id="{B5D8E3BC-E6A6-0957-E5F6-6611DCC32ADE}" v="53" dt="2022-05-06T19:21:44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95"/>
    <p:restoredTop sz="74019" autoAdjust="0"/>
  </p:normalViewPr>
  <p:slideViewPr>
    <p:cSldViewPr snapToGrid="0" snapToObjects="1" showGuides="1">
      <p:cViewPr varScale="1">
        <p:scale>
          <a:sx n="67" d="100"/>
          <a:sy n="67" d="100"/>
        </p:scale>
        <p:origin x="1188" y="60"/>
      </p:cViewPr>
      <p:guideLst>
        <p:guide pos="302"/>
        <p:guide pos="7378"/>
        <p:guide orient="horz" pos="550"/>
        <p:guide orient="horz" pos="3952"/>
        <p:guide orient="horz" pos="1139"/>
        <p:guide pos="1186"/>
        <p:guide pos="3840"/>
        <p:guide orient="horz" pos="2160"/>
        <p:guide pos="64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042D2-D01A-4934-9ED3-839A6BADDCB8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31219-7200-48D1-8ADE-B1AC4EF470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6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31219-7200-48D1-8ADE-B1AC4EF470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7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681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279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86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282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407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925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588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6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597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81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803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04CC4-5E1C-0E41-8DE9-8AF0F632657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787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B207643-E91B-CE4A-AE60-A97D76F6CDE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3573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8C1BD62-0A49-2A4F-A1D9-23910A029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928" y="1670590"/>
            <a:ext cx="4651060" cy="181726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4974524-BF26-A248-948D-D3A392D2F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237" y="1790782"/>
            <a:ext cx="4057373" cy="1551611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9AAAB614-3C81-7D41-883E-A9CCA3AF0898}"/>
              </a:ext>
            </a:extLst>
          </p:cNvPr>
          <p:cNvGrpSpPr/>
          <p:nvPr/>
        </p:nvGrpSpPr>
        <p:grpSpPr>
          <a:xfrm>
            <a:off x="-368299" y="-586979"/>
            <a:ext cx="12928598" cy="5368134"/>
            <a:chOff x="-203201" y="-538955"/>
            <a:chExt cx="12928598" cy="5368134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64FEFC2-D310-4545-80E6-7ECAD230F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03201" y="211802"/>
              <a:ext cx="3609730" cy="1741905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9CE274D1-4AB4-4545-96B4-1EFFE83A7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33112" y="114300"/>
              <a:ext cx="2224901" cy="1201447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65F21863-40E9-F14F-AAB7-3CAAC775D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61849" y="-538955"/>
              <a:ext cx="4363548" cy="1843087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C8919A68-C5A9-DE4F-88CC-370137C44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6681" y="2349495"/>
              <a:ext cx="3463518" cy="1714499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C604B0DD-21AE-5A47-9956-25A96D180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012476" y="4112630"/>
              <a:ext cx="1322024" cy="636530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CD9E3CA2-44E3-594E-9EE2-21CD163A2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58012" y="3828517"/>
              <a:ext cx="2446064" cy="1000662"/>
            </a:xfrm>
            <a:prstGeom prst="rect">
              <a:avLst/>
            </a:prstGeom>
          </p:spPr>
        </p:pic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6E93C88F-A785-6E47-92D7-48F707B608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188928"/>
            <a:ext cx="12192000" cy="669072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BAA056DA-35E4-BE48-ADED-951C4F63FEC7}"/>
              </a:ext>
            </a:extLst>
          </p:cNvPr>
          <p:cNvGrpSpPr/>
          <p:nvPr/>
        </p:nvGrpSpPr>
        <p:grpSpPr>
          <a:xfrm>
            <a:off x="6539839" y="5086073"/>
            <a:ext cx="6176037" cy="728658"/>
            <a:chOff x="6539839" y="5086073"/>
            <a:chExt cx="6176037" cy="728658"/>
          </a:xfrm>
        </p:grpSpPr>
        <p:sp>
          <p:nvSpPr>
            <p:cNvPr id="22" name="Rectángulo redondeado 21">
              <a:extLst>
                <a:ext uri="{FF2B5EF4-FFF2-40B4-BE49-F238E27FC236}">
                  <a16:creationId xmlns:a16="http://schemas.microsoft.com/office/drawing/2014/main" id="{B68D6403-99E4-D943-A721-87D1027D2EE3}"/>
                </a:ext>
              </a:extLst>
            </p:cNvPr>
            <p:cNvSpPr/>
            <p:nvPr/>
          </p:nvSpPr>
          <p:spPr>
            <a:xfrm>
              <a:off x="6539839" y="5086073"/>
              <a:ext cx="6176037" cy="728658"/>
            </a:xfrm>
            <a:prstGeom prst="roundRect">
              <a:avLst/>
            </a:prstGeom>
            <a:solidFill>
              <a:srgbClr val="923D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9512259B-AFAC-D54E-84F6-1011495BB81A}"/>
                </a:ext>
              </a:extLst>
            </p:cNvPr>
            <p:cNvSpPr txBox="1"/>
            <p:nvPr/>
          </p:nvSpPr>
          <p:spPr>
            <a:xfrm>
              <a:off x="7002469" y="5273751"/>
              <a:ext cx="4843463" cy="375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s-MX" sz="2100" b="1" dirty="0">
                  <a:solidFill>
                    <a:schemeClr val="bg1"/>
                  </a:solidFill>
                </a:rPr>
                <a:t>CONSULTAS PÚBLICAS</a:t>
              </a:r>
            </a:p>
          </p:txBody>
        </p:sp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id="{75FAE2B1-B5A4-B44A-B2DB-594ED341FC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57126" y="270567"/>
            <a:ext cx="2618937" cy="602557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945585AF-3E44-2448-AA71-6A7041E04FD3}"/>
              </a:ext>
            </a:extLst>
          </p:cNvPr>
          <p:cNvSpPr txBox="1"/>
          <p:nvPr/>
        </p:nvSpPr>
        <p:spPr>
          <a:xfrm>
            <a:off x="8068568" y="2786061"/>
            <a:ext cx="1830950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MX" sz="2200" dirty="0">
                <a:solidFill>
                  <a:schemeClr val="bg1"/>
                </a:solidFill>
                <a:latin typeface="Helvetica Neue Medium"/>
                <a:ea typeface="Helvetica Neue Medium" panose="02000503000000020004" pitchFamily="2" charset="0"/>
                <a:cs typeface="Helvetica Neue Medium" panose="02000503000000020004" pitchFamily="2" charset="0"/>
              </a:rPr>
              <a:t>CURSO #4.2</a:t>
            </a:r>
            <a:endParaRPr lang="es-MX" sz="2200" dirty="0">
              <a:solidFill>
                <a:schemeClr val="bg1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4AFDEB3-D4C4-9245-A867-1066A0899D4D}"/>
              </a:ext>
            </a:extLst>
          </p:cNvPr>
          <p:cNvSpPr txBox="1"/>
          <p:nvPr/>
        </p:nvSpPr>
        <p:spPr>
          <a:xfrm>
            <a:off x="6409776" y="1572321"/>
            <a:ext cx="1589658" cy="20159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12000" b="1" spc="-500" dirty="0">
                <a:solidFill>
                  <a:schemeClr val="bg1"/>
                </a:solidFill>
              </a:rPr>
              <a:t>II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C191A91E-C317-3649-A4EC-89D851C77C1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800000">
            <a:off x="-74220" y="6188138"/>
            <a:ext cx="12362072" cy="72865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335EAB0-94DD-FA4E-A76A-AD8F86B983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91981" y="597124"/>
            <a:ext cx="3506694" cy="4170123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F52368F3-1536-304E-B3A0-F0B52CAE28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8408" y="3427520"/>
            <a:ext cx="6381146" cy="334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6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6024C32-5012-480C-A2DE-A93A697DD41F}"/>
              </a:ext>
            </a:extLst>
          </p:cNvPr>
          <p:cNvSpPr/>
          <p:nvPr/>
        </p:nvSpPr>
        <p:spPr>
          <a:xfrm>
            <a:off x="7896789" y="6053553"/>
            <a:ext cx="38976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CF902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48, Reglamento de la LPC</a:t>
            </a:r>
            <a:endParaRPr lang="es-MX" sz="1500" dirty="0">
              <a:solidFill>
                <a:srgbClr val="CF9023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888923" y="1028484"/>
            <a:ext cx="2374843" cy="996585"/>
          </a:xfrm>
          <a:prstGeom prst="roundRect">
            <a:avLst/>
          </a:prstGeom>
          <a:solidFill>
            <a:srgbClr val="CF9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100"/>
              </a:lnSpc>
            </a:pPr>
            <a:r>
              <a:rPr lang="es-MX" sz="2000" b="1" dirty="0">
                <a:solidFill>
                  <a:schemeClr val="bg1"/>
                </a:solidFill>
              </a:rPr>
              <a:t>Publicación de la convocatoria.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1645009" y="2205130"/>
            <a:ext cx="2374843" cy="996585"/>
          </a:xfrm>
          <a:prstGeom prst="roundRect">
            <a:avLst/>
          </a:prstGeom>
          <a:solidFill>
            <a:srgbClr val="B77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100"/>
              </a:lnSpc>
            </a:pPr>
            <a:r>
              <a:rPr lang="es-MX" sz="2000" b="1" dirty="0">
                <a:solidFill>
                  <a:schemeClr val="bg1"/>
                </a:solidFill>
              </a:rPr>
              <a:t>Envío de opiniones, propuestas y comentarios.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2411853" y="3388474"/>
            <a:ext cx="2374843" cy="996585"/>
          </a:xfrm>
          <a:prstGeom prst="roundRect">
            <a:avLst/>
          </a:prstGeom>
          <a:solidFill>
            <a:srgbClr val="CF9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100"/>
              </a:lnSpc>
            </a:pPr>
            <a:r>
              <a:rPr lang="es-MX" sz="2000" b="1" dirty="0">
                <a:solidFill>
                  <a:schemeClr val="bg1"/>
                </a:solidFill>
              </a:rPr>
              <a:t>Publicación de opiniones.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3178697" y="4579246"/>
            <a:ext cx="2374843" cy="996585"/>
          </a:xfrm>
          <a:prstGeom prst="roundRect">
            <a:avLst/>
          </a:prstGeom>
          <a:solidFill>
            <a:srgbClr val="B77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100"/>
              </a:lnSpc>
            </a:pPr>
            <a:r>
              <a:rPr lang="es-MX" sz="2000" b="1" dirty="0">
                <a:solidFill>
                  <a:schemeClr val="bg1"/>
                </a:solidFill>
              </a:rPr>
              <a:t>La autoridad emitirá informe.</a:t>
            </a:r>
          </a:p>
        </p:txBody>
      </p:sp>
      <p:sp>
        <p:nvSpPr>
          <p:cNvPr id="17" name="Flecha doblada hacia arriba 16"/>
          <p:cNvSpPr/>
          <p:nvPr/>
        </p:nvSpPr>
        <p:spPr>
          <a:xfrm rot="5400000">
            <a:off x="1005090" y="2259275"/>
            <a:ext cx="685540" cy="395430"/>
          </a:xfrm>
          <a:prstGeom prst="bentUpArrow">
            <a:avLst/>
          </a:prstGeom>
          <a:solidFill>
            <a:srgbClr val="EAB32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Flecha doblada hacia arriba 17"/>
          <p:cNvSpPr/>
          <p:nvPr/>
        </p:nvSpPr>
        <p:spPr>
          <a:xfrm rot="5400000">
            <a:off x="1750414" y="3432834"/>
            <a:ext cx="685540" cy="395430"/>
          </a:xfrm>
          <a:prstGeom prst="bentUpArrow">
            <a:avLst/>
          </a:prstGeom>
          <a:solidFill>
            <a:srgbClr val="EAB32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Flecha doblada hacia arriba 18"/>
          <p:cNvSpPr/>
          <p:nvPr/>
        </p:nvSpPr>
        <p:spPr>
          <a:xfrm rot="5400000">
            <a:off x="2517258" y="4615464"/>
            <a:ext cx="685540" cy="395430"/>
          </a:xfrm>
          <a:prstGeom prst="bentUpArrow">
            <a:avLst/>
          </a:prstGeom>
          <a:solidFill>
            <a:srgbClr val="EAB32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4" name="Agrupar 3"/>
          <p:cNvGrpSpPr/>
          <p:nvPr/>
        </p:nvGrpSpPr>
        <p:grpSpPr>
          <a:xfrm>
            <a:off x="3404770" y="1195453"/>
            <a:ext cx="4541325" cy="631327"/>
            <a:chOff x="3561938" y="1052829"/>
            <a:chExt cx="4541325" cy="631327"/>
          </a:xfrm>
        </p:grpSpPr>
        <p:sp>
          <p:nvSpPr>
            <p:cNvPr id="7" name="CuadroTexto 6"/>
            <p:cNvSpPr txBox="1"/>
            <p:nvPr/>
          </p:nvSpPr>
          <p:spPr>
            <a:xfrm>
              <a:off x="3660355" y="1052829"/>
              <a:ext cx="4442908" cy="631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ts val="2100"/>
                </a:lnSpc>
              </a:pPr>
              <a:r>
                <a:rPr lang="es-MX" sz="2000" dirty="0">
                  <a:solidFill>
                    <a:srgbClr val="575756"/>
                  </a:solidFill>
                </a:rPr>
                <a:t>Dentro de los 5  días hábiles siguientes a la presentación de la solicitud.</a:t>
              </a:r>
            </a:p>
          </p:txBody>
        </p:sp>
        <p:sp>
          <p:nvSpPr>
            <p:cNvPr id="20" name="Elipse 19"/>
            <p:cNvSpPr/>
            <p:nvPr/>
          </p:nvSpPr>
          <p:spPr>
            <a:xfrm>
              <a:off x="3561938" y="1166751"/>
              <a:ext cx="104686" cy="104686"/>
            </a:xfrm>
            <a:prstGeom prst="ellipse">
              <a:avLst/>
            </a:prstGeom>
            <a:solidFill>
              <a:srgbClr val="EAB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5" name="Agrupar 4"/>
          <p:cNvGrpSpPr/>
          <p:nvPr/>
        </p:nvGrpSpPr>
        <p:grpSpPr>
          <a:xfrm>
            <a:off x="4161615" y="2243312"/>
            <a:ext cx="5605563" cy="900631"/>
            <a:chOff x="4175903" y="2100688"/>
            <a:chExt cx="5605563" cy="900631"/>
          </a:xfrm>
        </p:grpSpPr>
        <p:sp>
          <p:nvSpPr>
            <p:cNvPr id="9" name="CuadroTexto 8"/>
            <p:cNvSpPr txBox="1"/>
            <p:nvPr/>
          </p:nvSpPr>
          <p:spPr>
            <a:xfrm>
              <a:off x="4273561" y="2100688"/>
              <a:ext cx="5507905" cy="9006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lvl="0" algn="just">
                <a:lnSpc>
                  <a:spcPts val="2100"/>
                </a:lnSpc>
              </a:pPr>
              <a:r>
                <a:rPr lang="es-MX" sz="2000" dirty="0">
                  <a:solidFill>
                    <a:srgbClr val="575756"/>
                  </a:solidFill>
                </a:rPr>
                <a:t>Deberán ser enviadas por las personas afectadas o interesadas, en un plazo de 15 días, a partir del día siguiente al de la publicación de la convocatoria.</a:t>
              </a:r>
            </a:p>
          </p:txBody>
        </p:sp>
        <p:sp>
          <p:nvSpPr>
            <p:cNvPr id="21" name="Elipse 20"/>
            <p:cNvSpPr/>
            <p:nvPr/>
          </p:nvSpPr>
          <p:spPr>
            <a:xfrm>
              <a:off x="4175903" y="2209680"/>
              <a:ext cx="104686" cy="104686"/>
            </a:xfrm>
            <a:prstGeom prst="ellipse">
              <a:avLst/>
            </a:prstGeom>
            <a:solidFill>
              <a:srgbClr val="EAB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4922126" y="3432694"/>
            <a:ext cx="5605563" cy="900631"/>
            <a:chOff x="4793534" y="3290070"/>
            <a:chExt cx="5605563" cy="900631"/>
          </a:xfrm>
        </p:grpSpPr>
        <p:sp>
          <p:nvSpPr>
            <p:cNvPr id="12" name="CuadroTexto 11"/>
            <p:cNvSpPr txBox="1"/>
            <p:nvPr/>
          </p:nvSpPr>
          <p:spPr>
            <a:xfrm>
              <a:off x="4891192" y="3290070"/>
              <a:ext cx="5507905" cy="900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ts val="2100"/>
                </a:lnSpc>
              </a:pPr>
              <a:r>
                <a:rPr lang="es-MX" sz="2000" dirty="0">
                  <a:solidFill>
                    <a:srgbClr val="575756"/>
                  </a:solidFill>
                </a:rPr>
                <a:t>La autoridad tendrá un plazo de 2 días hábiles para publicar en su página web institucional las opiniones, propuestas y comentarios recibidos.</a:t>
              </a:r>
            </a:p>
          </p:txBody>
        </p:sp>
        <p:sp>
          <p:nvSpPr>
            <p:cNvPr id="22" name="Elipse 21"/>
            <p:cNvSpPr/>
            <p:nvPr/>
          </p:nvSpPr>
          <p:spPr>
            <a:xfrm>
              <a:off x="4793534" y="3408973"/>
              <a:ext cx="104686" cy="104686"/>
            </a:xfrm>
            <a:prstGeom prst="ellipse">
              <a:avLst/>
            </a:prstGeom>
            <a:solidFill>
              <a:srgbClr val="EAB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5688970" y="4624744"/>
            <a:ext cx="5605563" cy="900631"/>
            <a:chOff x="5417498" y="4482120"/>
            <a:chExt cx="5605563" cy="900631"/>
          </a:xfrm>
        </p:grpSpPr>
        <p:sp>
          <p:nvSpPr>
            <p:cNvPr id="14" name="CuadroTexto 13"/>
            <p:cNvSpPr txBox="1"/>
            <p:nvPr/>
          </p:nvSpPr>
          <p:spPr>
            <a:xfrm>
              <a:off x="5515156" y="4482120"/>
              <a:ext cx="5507905" cy="900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ts val="2100"/>
                </a:lnSpc>
              </a:pPr>
              <a:r>
                <a:rPr lang="es-MX" sz="2000" dirty="0">
                  <a:solidFill>
                    <a:srgbClr val="575756"/>
                  </a:solidFill>
                </a:rPr>
                <a:t>Se publicará y comunicará a solicitantes, transcurridos 10 días hábiles siguientes a la realización de la consulta.</a:t>
              </a:r>
            </a:p>
          </p:txBody>
        </p:sp>
        <p:sp>
          <p:nvSpPr>
            <p:cNvPr id="23" name="Elipse 22"/>
            <p:cNvSpPr/>
            <p:nvPr/>
          </p:nvSpPr>
          <p:spPr>
            <a:xfrm>
              <a:off x="5417498" y="4598673"/>
              <a:ext cx="104686" cy="104686"/>
            </a:xfrm>
            <a:prstGeom prst="ellipse">
              <a:avLst/>
            </a:prstGeom>
            <a:solidFill>
              <a:srgbClr val="EAB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id="{783E8761-A2F8-DC46-802C-BED2CD5DA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985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590761" y="1398320"/>
            <a:ext cx="5421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CF9023"/>
                </a:solidFill>
              </a:rPr>
              <a:t>¿Qué debe contener la convocatoria a  la </a:t>
            </a:r>
            <a:r>
              <a:rPr lang="es-MX" sz="2800" b="1" i="1" dirty="0">
                <a:solidFill>
                  <a:srgbClr val="EAB32E"/>
                </a:solidFill>
              </a:rPr>
              <a:t>consulta pública</a:t>
            </a:r>
            <a:r>
              <a:rPr lang="es-MX" sz="2800" b="1" dirty="0">
                <a:solidFill>
                  <a:srgbClr val="CF9023"/>
                </a:solidFill>
              </a:rPr>
              <a:t>?</a:t>
            </a:r>
          </a:p>
        </p:txBody>
      </p:sp>
      <p:sp>
        <p:nvSpPr>
          <p:cNvPr id="9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254752"/>
            <a:ext cx="2743200" cy="365125"/>
          </a:xfrm>
        </p:spPr>
        <p:txBody>
          <a:bodyPr/>
          <a:lstStyle/>
          <a:p>
            <a:fld id="{746DB236-016F-47E8-895F-69041B184347}" type="slidenum">
              <a:rPr lang="es-MX" smtClean="0"/>
              <a:t>11</a:t>
            </a:fld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572874-6CD9-1B44-B84C-9B860D272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04" y="1196890"/>
            <a:ext cx="3489613" cy="414981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BC80DDF-F0F8-644C-8D52-D110D3F65B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2352" r="3676" b="6817"/>
          <a:stretch/>
        </p:blipFill>
        <p:spPr>
          <a:xfrm>
            <a:off x="5073805" y="2712093"/>
            <a:ext cx="7118195" cy="37294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339170C-50C3-6949-93FB-5D24A0C4B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59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73907" y="494627"/>
            <a:ext cx="9789862" cy="5314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3200" b="1" dirty="0">
                <a:solidFill>
                  <a:srgbClr val="B77317"/>
                </a:solidFill>
                <a:latin typeface="+mn-lt"/>
                <a:cs typeface="Arial" panose="020B0604020202020204" pitchFamily="34" charset="0"/>
              </a:rPr>
              <a:t>En la convocatoria, deberá constar, como mínimo: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8683376" y="6054536"/>
            <a:ext cx="31135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CF902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49, Reglamento de la  LPC</a:t>
            </a:r>
            <a:endParaRPr lang="es-MX" sz="1500" dirty="0">
              <a:solidFill>
                <a:srgbClr val="CF9023"/>
              </a:solidFill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1520994" y="1516566"/>
            <a:ext cx="8797923" cy="2913618"/>
            <a:chOff x="1482148" y="1773238"/>
            <a:chExt cx="8797923" cy="2913618"/>
          </a:xfrm>
        </p:grpSpPr>
        <p:sp>
          <p:nvSpPr>
            <p:cNvPr id="6" name="CuadroTexto 5"/>
            <p:cNvSpPr txBox="1"/>
            <p:nvPr/>
          </p:nvSpPr>
          <p:spPr>
            <a:xfrm>
              <a:off x="1939635" y="1773238"/>
              <a:ext cx="8340436" cy="291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400"/>
                </a:lnSpc>
                <a:buClr>
                  <a:srgbClr val="B84849"/>
                </a:buClr>
              </a:pPr>
              <a:r>
                <a:rPr lang="es-MX" sz="2200" dirty="0">
                  <a:solidFill>
                    <a:srgbClr val="575756"/>
                  </a:solidFill>
                </a:rPr>
                <a:t>opinión o propuesta para resolución de problemáticas sociales;</a:t>
              </a:r>
            </a:p>
            <a:p>
              <a:pPr algn="just">
                <a:lnSpc>
                  <a:spcPts val="1800"/>
                </a:lnSpc>
                <a:buClr>
                  <a:srgbClr val="B84849"/>
                </a:buClr>
              </a:pPr>
              <a:endParaRPr lang="es-MX" sz="2200" dirty="0">
                <a:solidFill>
                  <a:srgbClr val="575756"/>
                </a:solidFill>
              </a:endParaRPr>
            </a:p>
            <a:p>
              <a:pPr algn="just">
                <a:lnSpc>
                  <a:spcPts val="2400"/>
                </a:lnSpc>
                <a:buClr>
                  <a:srgbClr val="B84849"/>
                </a:buClr>
              </a:pPr>
              <a:r>
                <a:rPr lang="es-MX" sz="2200" dirty="0">
                  <a:solidFill>
                    <a:srgbClr val="575756"/>
                  </a:solidFill>
                </a:rPr>
                <a:t>fecha y hora de inicio del periodo en el cual la autoridad recibirá opiniones, recomendaciones y comentarios del proyecto específico;</a:t>
              </a:r>
            </a:p>
            <a:p>
              <a:pPr algn="just">
                <a:lnSpc>
                  <a:spcPts val="1800"/>
                </a:lnSpc>
                <a:buClr>
                  <a:srgbClr val="B84849"/>
                </a:buClr>
              </a:pPr>
              <a:endParaRPr lang="es-MX" sz="2200" dirty="0">
                <a:solidFill>
                  <a:srgbClr val="575756"/>
                </a:solidFill>
              </a:endParaRPr>
            </a:p>
            <a:p>
              <a:pPr algn="just">
                <a:lnSpc>
                  <a:spcPts val="2400"/>
                </a:lnSpc>
                <a:buClr>
                  <a:srgbClr val="B84849"/>
                </a:buClr>
              </a:pPr>
              <a:r>
                <a:rPr lang="es-MX" sz="2200" dirty="0">
                  <a:solidFill>
                    <a:srgbClr val="575756"/>
                  </a:solidFill>
                </a:rPr>
                <a:t>fecha y hora de fin del periodo para la recepción de opiniones, recomendaciones y comentarios; y </a:t>
              </a:r>
            </a:p>
            <a:p>
              <a:pPr algn="just">
                <a:lnSpc>
                  <a:spcPts val="1800"/>
                </a:lnSpc>
                <a:buClr>
                  <a:srgbClr val="B84849"/>
                </a:buClr>
              </a:pPr>
              <a:endParaRPr lang="es-MX" sz="2200" dirty="0">
                <a:solidFill>
                  <a:srgbClr val="575756"/>
                </a:solidFill>
              </a:endParaRPr>
            </a:p>
            <a:p>
              <a:pPr algn="just">
                <a:lnSpc>
                  <a:spcPts val="2400"/>
                </a:lnSpc>
                <a:buClr>
                  <a:srgbClr val="B84849"/>
                </a:buClr>
              </a:pPr>
              <a:r>
                <a:rPr lang="es-MX" sz="2200" dirty="0">
                  <a:solidFill>
                    <a:srgbClr val="575756"/>
                  </a:solidFill>
                </a:rPr>
                <a:t>mecanismos para el envío de opiniones, recomendaciones y comentarios.</a:t>
              </a:r>
              <a:endParaRPr lang="es-ES_tradnl" sz="2200" dirty="0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1482148" y="1773238"/>
              <a:ext cx="544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400"/>
                </a:lnSpc>
                <a:buClr>
                  <a:srgbClr val="B84849"/>
                </a:buClr>
              </a:pPr>
              <a:r>
                <a:rPr lang="es-MX" sz="2200" b="1">
                  <a:solidFill>
                    <a:srgbClr val="EAB32E"/>
                  </a:solidFill>
                </a:rPr>
                <a:t>I.</a:t>
              </a:r>
              <a:endParaRPr lang="es-MX" sz="2200" b="1" dirty="0">
                <a:solidFill>
                  <a:srgbClr val="EAB32E"/>
                </a:solidFill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1482148" y="2310757"/>
              <a:ext cx="544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400"/>
                </a:lnSpc>
                <a:buClr>
                  <a:srgbClr val="B84849"/>
                </a:buClr>
              </a:pPr>
              <a:r>
                <a:rPr lang="es-MX" sz="2200" b="1">
                  <a:solidFill>
                    <a:srgbClr val="EAB32E"/>
                  </a:solidFill>
                </a:rPr>
                <a:t>II.</a:t>
              </a:r>
              <a:endParaRPr lang="es-MX" sz="2200" b="1" dirty="0">
                <a:solidFill>
                  <a:srgbClr val="EAB32E"/>
                </a:solidFill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1482148" y="3144838"/>
              <a:ext cx="544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400"/>
                </a:lnSpc>
                <a:buClr>
                  <a:srgbClr val="B84849"/>
                </a:buClr>
              </a:pPr>
              <a:r>
                <a:rPr lang="es-MX" sz="2200" b="1">
                  <a:solidFill>
                    <a:srgbClr val="EAB32E"/>
                  </a:solidFill>
                </a:rPr>
                <a:t>III.</a:t>
              </a:r>
              <a:endParaRPr lang="es-MX" sz="2200" b="1" dirty="0">
                <a:solidFill>
                  <a:srgbClr val="EAB32E"/>
                </a:solidFill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1482148" y="3985098"/>
              <a:ext cx="544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400"/>
                </a:lnSpc>
                <a:buClr>
                  <a:srgbClr val="B84849"/>
                </a:buClr>
              </a:pPr>
              <a:r>
                <a:rPr lang="es-MX" sz="2200" b="1" dirty="0">
                  <a:solidFill>
                    <a:srgbClr val="EAB32E"/>
                  </a:solidFill>
                </a:rPr>
                <a:t>IV.</a:t>
              </a:r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D38A43C0-4B8E-8F4C-BAE0-3A467AAB7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757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590761" y="1300000"/>
            <a:ext cx="5421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CF9023"/>
                </a:solidFill>
              </a:rPr>
              <a:t>¿Qué mecanismos se utilizarán para la recepción de </a:t>
            </a:r>
            <a:r>
              <a:rPr lang="es-MX" sz="2800" b="1" dirty="0">
                <a:solidFill>
                  <a:srgbClr val="EAB32E"/>
                </a:solidFill>
              </a:rPr>
              <a:t>opiniones</a:t>
            </a:r>
            <a:r>
              <a:rPr lang="es-MX" sz="2800" b="1" dirty="0">
                <a:solidFill>
                  <a:srgbClr val="CF9023"/>
                </a:solidFill>
              </a:rPr>
              <a:t>, </a:t>
            </a:r>
            <a:r>
              <a:rPr lang="es-MX" sz="2800" b="1" dirty="0">
                <a:solidFill>
                  <a:srgbClr val="EAB32E"/>
                </a:solidFill>
              </a:rPr>
              <a:t>propuestas</a:t>
            </a:r>
            <a:r>
              <a:rPr lang="es-MX" sz="2800" b="1" dirty="0">
                <a:solidFill>
                  <a:srgbClr val="CF9023"/>
                </a:solidFill>
              </a:rPr>
              <a:t> y </a:t>
            </a:r>
            <a:r>
              <a:rPr lang="es-MX" sz="2800" b="1" dirty="0">
                <a:solidFill>
                  <a:srgbClr val="EAB32E"/>
                </a:solidFill>
              </a:rPr>
              <a:t>comentarios</a:t>
            </a:r>
            <a:r>
              <a:rPr lang="es-MX" sz="2800" b="1" dirty="0">
                <a:solidFill>
                  <a:srgbClr val="CF9023"/>
                </a:solidFill>
              </a:rPr>
              <a:t>?</a:t>
            </a:r>
          </a:p>
        </p:txBody>
      </p:sp>
      <p:sp>
        <p:nvSpPr>
          <p:cNvPr id="9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254752"/>
            <a:ext cx="2743200" cy="365125"/>
          </a:xfrm>
        </p:spPr>
        <p:txBody>
          <a:bodyPr/>
          <a:lstStyle/>
          <a:p>
            <a:fld id="{746DB236-016F-47E8-895F-69041B184347}" type="slidenum">
              <a:rPr lang="es-MX" smtClean="0"/>
              <a:t>13</a:t>
            </a:fld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A44A88-7318-BA45-A1C4-061D9ED40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04" y="1196890"/>
            <a:ext cx="3489613" cy="414981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1352B00-1378-3743-8706-1AD5EC797F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2352" r="3676" b="6817"/>
          <a:stretch/>
        </p:blipFill>
        <p:spPr>
          <a:xfrm>
            <a:off x="5073805" y="2712093"/>
            <a:ext cx="7118195" cy="37294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1AB5B19-E32B-6A4C-8239-CCF1658B8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99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715964" y="3886211"/>
            <a:ext cx="3662816" cy="1528755"/>
          </a:xfrm>
          <a:prstGeom prst="roundRect">
            <a:avLst>
              <a:gd name="adj" fmla="val 4990"/>
            </a:avLst>
          </a:prstGeom>
          <a:solidFill>
            <a:srgbClr val="B7731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redondeado 8"/>
          <p:cNvSpPr/>
          <p:nvPr/>
        </p:nvSpPr>
        <p:spPr>
          <a:xfrm>
            <a:off x="4607386" y="3886211"/>
            <a:ext cx="3358016" cy="1528755"/>
          </a:xfrm>
          <a:prstGeom prst="roundRect">
            <a:avLst>
              <a:gd name="adj" fmla="val 4990"/>
            </a:avLst>
          </a:prstGeom>
          <a:solidFill>
            <a:srgbClr val="CF902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ectángulo redondeado 10"/>
          <p:cNvSpPr/>
          <p:nvPr/>
        </p:nvSpPr>
        <p:spPr>
          <a:xfrm>
            <a:off x="8215780" y="3886211"/>
            <a:ext cx="3358016" cy="1528755"/>
          </a:xfrm>
          <a:prstGeom prst="roundRect">
            <a:avLst>
              <a:gd name="adj" fmla="val 4990"/>
            </a:avLst>
          </a:prstGeom>
          <a:solidFill>
            <a:srgbClr val="EAB32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79381" y="323412"/>
            <a:ext cx="10481125" cy="11124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3300"/>
              </a:lnSpc>
            </a:pPr>
            <a:r>
              <a:rPr lang="es-MX" sz="3200" b="1" dirty="0">
                <a:solidFill>
                  <a:srgbClr val="B77317"/>
                </a:solidFill>
                <a:latin typeface="+mn-lt"/>
                <a:cs typeface="Arial"/>
              </a:rPr>
              <a:t>El envío de opiniones, propuestas y comentarios, se realizará por medio de los siguientes mecanismos: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8679195" y="6041976"/>
            <a:ext cx="31135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CF902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50, Reglamento de la  LPC</a:t>
            </a:r>
            <a:endParaRPr lang="es-MX" sz="1500" dirty="0">
              <a:solidFill>
                <a:srgbClr val="CF9023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96127" y="4046193"/>
            <a:ext cx="3526651" cy="1314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900"/>
              </a:lnSpc>
            </a:pPr>
            <a:r>
              <a:rPr lang="es-MX" sz="1850" b="1" dirty="0">
                <a:solidFill>
                  <a:schemeClr val="bg1"/>
                </a:solidFill>
              </a:rPr>
              <a:t>formulario publicado en línea en el sitio web institucional de la autoridad, identificado en la convocatoria por medio del enlace correspondiente;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607386" y="4312209"/>
            <a:ext cx="3332847" cy="581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900"/>
              </a:lnSpc>
            </a:pPr>
            <a:r>
              <a:rPr lang="es-MX" sz="1850" b="1" dirty="0">
                <a:solidFill>
                  <a:schemeClr val="bg1"/>
                </a:solidFill>
              </a:rPr>
              <a:t>dirección de correo electrónico implementada para tal efecto; 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313752" y="4397937"/>
            <a:ext cx="3227828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900"/>
              </a:lnSpc>
            </a:pPr>
            <a:r>
              <a:rPr lang="es-MX" sz="1850" b="1" dirty="0">
                <a:solidFill>
                  <a:schemeClr val="bg1"/>
                </a:solidFill>
              </a:rPr>
              <a:t>por escrito en el domicilio de la autoridad convocante.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4B6BF88-DA0E-D749-AD4C-F32C6DC14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6ACC5F6-3191-E143-9661-DAFE88BF5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462" y="2211733"/>
            <a:ext cx="1450724" cy="145072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1BBB6BE-4B60-E148-B4B5-97F7B90DB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824" y="2201904"/>
            <a:ext cx="1343264" cy="134326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D32C53C-B54B-544E-A460-897B68BE9E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0796" y="2059104"/>
            <a:ext cx="1489104" cy="147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625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718581" y="1388490"/>
            <a:ext cx="5155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CF9023"/>
                </a:solidFill>
              </a:rPr>
              <a:t>¿Cómo se conoce el resultado de la </a:t>
            </a:r>
            <a:r>
              <a:rPr lang="es-MX" sz="2800" b="1" i="1" dirty="0">
                <a:solidFill>
                  <a:srgbClr val="EAB32E"/>
                </a:solidFill>
              </a:rPr>
              <a:t>consulta pública</a:t>
            </a:r>
            <a:r>
              <a:rPr lang="es-MX" sz="2800" b="1" dirty="0">
                <a:solidFill>
                  <a:srgbClr val="CF9023"/>
                </a:solidFill>
              </a:rPr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CE9338-5867-8644-9636-248145F09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04" y="1196890"/>
            <a:ext cx="3489613" cy="41498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B39F1A7-DB16-B64A-8764-9C437D2BCF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2352" r="3676" b="6817"/>
          <a:stretch/>
        </p:blipFill>
        <p:spPr>
          <a:xfrm>
            <a:off x="5073805" y="2712093"/>
            <a:ext cx="7118195" cy="37294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AD381E6-3011-0C48-94BA-F7E5CDD52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83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86931" y="220629"/>
            <a:ext cx="10953107" cy="1556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900"/>
              </a:lnSpc>
            </a:pPr>
            <a:r>
              <a:rPr lang="es-MX" sz="2800" b="1" dirty="0">
                <a:solidFill>
                  <a:srgbClr val="B77317"/>
                </a:solidFill>
                <a:latin typeface="+mn-lt"/>
                <a:cs typeface="Arial" panose="020B0604020202020204" pitchFamily="34" charset="0"/>
              </a:rPr>
              <a:t>La autoridad responsable deberá emitir informe sobre el resultado de la </a:t>
            </a:r>
            <a:r>
              <a:rPr lang="es-MX" sz="2800" b="1" i="1" dirty="0">
                <a:solidFill>
                  <a:srgbClr val="B77317"/>
                </a:solidFill>
                <a:latin typeface="+mn-lt"/>
                <a:cs typeface="Arial" panose="020B0604020202020204" pitchFamily="34" charset="0"/>
              </a:rPr>
              <a:t>consulta pública</a:t>
            </a:r>
            <a:r>
              <a:rPr lang="es-MX" sz="2800" b="1" dirty="0">
                <a:solidFill>
                  <a:srgbClr val="B77317"/>
                </a:solidFill>
                <a:latin typeface="+mn-lt"/>
                <a:cs typeface="Arial" panose="020B0604020202020204" pitchFamily="34" charset="0"/>
              </a:rPr>
              <a:t>, en plazo máximo de 10 días hábiles a partir de la realización: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861498" y="6116014"/>
            <a:ext cx="10935109" cy="3635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Clr>
                <a:srgbClr val="B84849"/>
              </a:buClr>
              <a:buFont typeface="+mj-lt"/>
              <a:buAutoNum type="romanUcPeriod"/>
            </a:pPr>
            <a:endParaRPr lang="es-MX" dirty="0">
              <a:solidFill>
                <a:srgbClr val="575756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8683017" y="6053548"/>
            <a:ext cx="31135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CF902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69, LPC</a:t>
            </a:r>
            <a:endParaRPr lang="es-MX" sz="1500" dirty="0">
              <a:solidFill>
                <a:srgbClr val="CF9023"/>
              </a:solidFill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1530274" y="2125372"/>
            <a:ext cx="8797923" cy="3016210"/>
            <a:chOff x="1482148" y="2013078"/>
            <a:chExt cx="8797923" cy="3016210"/>
          </a:xfrm>
        </p:grpSpPr>
        <p:sp>
          <p:nvSpPr>
            <p:cNvPr id="6" name="CuadroTexto 5"/>
            <p:cNvSpPr txBox="1"/>
            <p:nvPr/>
          </p:nvSpPr>
          <p:spPr>
            <a:xfrm>
              <a:off x="1939635" y="2013078"/>
              <a:ext cx="8340436" cy="301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400"/>
                </a:lnSpc>
                <a:buClr>
                  <a:srgbClr val="B84849"/>
                </a:buClr>
              </a:pPr>
              <a:r>
                <a:rPr lang="es-MX" sz="2200" dirty="0">
                  <a:solidFill>
                    <a:srgbClr val="575756"/>
                  </a:solidFill>
                </a:rPr>
                <a:t>número de habitantes del estado, si es consulta estatal, o del municipio si es municipal;</a:t>
              </a:r>
            </a:p>
            <a:p>
              <a:pPr algn="just">
                <a:lnSpc>
                  <a:spcPts val="2000"/>
                </a:lnSpc>
                <a:buClr>
                  <a:srgbClr val="B84849"/>
                </a:buClr>
              </a:pPr>
              <a:endParaRPr lang="es-MX" sz="2200" dirty="0">
                <a:solidFill>
                  <a:srgbClr val="575756"/>
                </a:solidFill>
              </a:endParaRPr>
            </a:p>
            <a:p>
              <a:pPr algn="just">
                <a:lnSpc>
                  <a:spcPts val="2400"/>
                </a:lnSpc>
                <a:buClr>
                  <a:srgbClr val="B84849"/>
                </a:buClr>
              </a:pPr>
              <a:r>
                <a:rPr lang="es-MX" sz="2200" dirty="0">
                  <a:solidFill>
                    <a:srgbClr val="575756"/>
                  </a:solidFill>
                </a:rPr>
                <a:t>número de participantes efectivos en la consulta;</a:t>
              </a:r>
            </a:p>
            <a:p>
              <a:pPr algn="just">
                <a:lnSpc>
                  <a:spcPts val="2000"/>
                </a:lnSpc>
                <a:buClr>
                  <a:srgbClr val="B84849"/>
                </a:buClr>
              </a:pPr>
              <a:endParaRPr lang="es-MX" sz="2200" dirty="0">
                <a:solidFill>
                  <a:srgbClr val="575756"/>
                </a:solidFill>
              </a:endParaRPr>
            </a:p>
            <a:p>
              <a:pPr algn="just">
                <a:lnSpc>
                  <a:spcPts val="2400"/>
                </a:lnSpc>
                <a:buClr>
                  <a:srgbClr val="B84849"/>
                </a:buClr>
              </a:pPr>
              <a:r>
                <a:rPr lang="es-MX" sz="2200" dirty="0">
                  <a:solidFill>
                    <a:srgbClr val="575756"/>
                  </a:solidFill>
                </a:rPr>
                <a:t>resumen de las opiniones expresadas en cada sentido del tema que se consultó; y </a:t>
              </a:r>
            </a:p>
            <a:p>
              <a:pPr algn="just">
                <a:lnSpc>
                  <a:spcPts val="2000"/>
                </a:lnSpc>
                <a:buClr>
                  <a:srgbClr val="B84849"/>
                </a:buClr>
              </a:pPr>
              <a:endParaRPr lang="es-MX" sz="2200" dirty="0">
                <a:solidFill>
                  <a:srgbClr val="575756"/>
                </a:solidFill>
              </a:endParaRPr>
            </a:p>
            <a:p>
              <a:pPr algn="just">
                <a:lnSpc>
                  <a:spcPts val="2400"/>
                </a:lnSpc>
                <a:buClr>
                  <a:srgbClr val="B84849"/>
                </a:buClr>
              </a:pPr>
              <a:r>
                <a:rPr lang="es-MX" sz="2200" dirty="0">
                  <a:solidFill>
                    <a:srgbClr val="575756"/>
                  </a:solidFill>
                </a:rPr>
                <a:t>la demás información que sirva a las y los habitantes para conocer y valorar el resultado de la </a:t>
              </a:r>
              <a:r>
                <a:rPr lang="es-MX" sz="2200" i="1" dirty="0">
                  <a:solidFill>
                    <a:srgbClr val="575756"/>
                  </a:solidFill>
                </a:rPr>
                <a:t>consulta</a:t>
              </a:r>
              <a:r>
                <a:rPr lang="es-MX" sz="2200" dirty="0">
                  <a:solidFill>
                    <a:srgbClr val="575756"/>
                  </a:solidFill>
                </a:rPr>
                <a:t>.</a:t>
              </a: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1482148" y="2013078"/>
              <a:ext cx="544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400"/>
                </a:lnSpc>
                <a:buClr>
                  <a:srgbClr val="B84849"/>
                </a:buClr>
              </a:pPr>
              <a:r>
                <a:rPr lang="es-MX" sz="2200" b="1">
                  <a:solidFill>
                    <a:srgbClr val="EAB32E"/>
                  </a:solidFill>
                </a:rPr>
                <a:t>I.</a:t>
              </a:r>
              <a:endParaRPr lang="es-MX" sz="2200" b="1" dirty="0">
                <a:solidFill>
                  <a:srgbClr val="EAB32E"/>
                </a:solidFill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1482148" y="2878481"/>
              <a:ext cx="544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400"/>
                </a:lnSpc>
                <a:buClr>
                  <a:srgbClr val="B84849"/>
                </a:buClr>
              </a:pPr>
              <a:r>
                <a:rPr lang="es-MX" sz="2200" b="1">
                  <a:solidFill>
                    <a:srgbClr val="EAB32E"/>
                  </a:solidFill>
                </a:rPr>
                <a:t>II.</a:t>
              </a:r>
              <a:endParaRPr lang="es-MX" sz="2200" b="1" dirty="0">
                <a:solidFill>
                  <a:srgbClr val="EAB32E"/>
                </a:solidFill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1482148" y="3440518"/>
              <a:ext cx="544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400"/>
                </a:lnSpc>
                <a:buClr>
                  <a:srgbClr val="B84849"/>
                </a:buClr>
              </a:pPr>
              <a:r>
                <a:rPr lang="es-MX" sz="2200" b="1">
                  <a:solidFill>
                    <a:srgbClr val="EAB32E"/>
                  </a:solidFill>
                </a:rPr>
                <a:t>III.</a:t>
              </a:r>
              <a:endParaRPr lang="es-MX" sz="2200" b="1" dirty="0">
                <a:solidFill>
                  <a:srgbClr val="EAB32E"/>
                </a:solidFill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1482148" y="4294738"/>
              <a:ext cx="544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400"/>
                </a:lnSpc>
                <a:buClr>
                  <a:srgbClr val="B84849"/>
                </a:buClr>
              </a:pPr>
              <a:r>
                <a:rPr lang="es-MX" sz="2200" b="1" dirty="0">
                  <a:solidFill>
                    <a:srgbClr val="EAB32E"/>
                  </a:solidFill>
                </a:rPr>
                <a:t>IV.</a:t>
              </a: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12C92207-9412-4D41-84C5-B27ADBF22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736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EBE45F9-EE01-465F-A4F4-10DB5B2CC6B0}"/>
              </a:ext>
            </a:extLst>
          </p:cNvPr>
          <p:cNvSpPr/>
          <p:nvPr/>
        </p:nvSpPr>
        <p:spPr>
          <a:xfrm>
            <a:off x="181617" y="444735"/>
            <a:ext cx="6190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3888" indent="-449263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3200" b="1" dirty="0">
                <a:solidFill>
                  <a:srgbClr val="B77317"/>
                </a:solidFill>
              </a:rPr>
              <a:t>Importancia de la </a:t>
            </a:r>
            <a:r>
              <a:rPr lang="es-MX" sz="3200" b="1" i="1" dirty="0">
                <a:solidFill>
                  <a:srgbClr val="B77317"/>
                </a:solidFill>
              </a:rPr>
              <a:t>consulta pública</a:t>
            </a:r>
            <a:endParaRPr lang="es-MX" sz="3200" b="1" dirty="0">
              <a:solidFill>
                <a:srgbClr val="B77317"/>
              </a:solidFill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1431554" y="1886716"/>
            <a:ext cx="9563557" cy="2844915"/>
            <a:chOff x="1333292" y="1966926"/>
            <a:chExt cx="9563557" cy="2844915"/>
          </a:xfrm>
        </p:grpSpPr>
        <p:sp>
          <p:nvSpPr>
            <p:cNvPr id="3" name="Marcador de contenido 2"/>
            <p:cNvSpPr txBox="1">
              <a:spLocks/>
            </p:cNvSpPr>
            <p:nvPr/>
          </p:nvSpPr>
          <p:spPr>
            <a:xfrm>
              <a:off x="1706304" y="1966926"/>
              <a:ext cx="9190545" cy="28449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108000" tIns="36000" rIns="144000" bIns="10800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ts val="2500"/>
                </a:lnSpc>
                <a:spcBef>
                  <a:spcPts val="0"/>
                </a:spcBef>
                <a:buNone/>
              </a:pPr>
              <a:r>
                <a:rPr lang="es-MX" sz="2400" dirty="0">
                  <a:solidFill>
                    <a:srgbClr val="575756"/>
                  </a:solidFill>
                </a:rPr>
                <a:t>Pueden conocerse las opiniones de las y los habitantes sobre un tema trascendente, en consulta directa.</a:t>
              </a:r>
            </a:p>
            <a:p>
              <a:pPr marL="0" indent="0" algn="just">
                <a:lnSpc>
                  <a:spcPts val="1600"/>
                </a:lnSpc>
                <a:spcBef>
                  <a:spcPts val="0"/>
                </a:spcBef>
                <a:buNone/>
              </a:pPr>
              <a:endParaRPr lang="es-MX" sz="2400" dirty="0">
                <a:solidFill>
                  <a:srgbClr val="575756"/>
                </a:solidFill>
              </a:endParaRPr>
            </a:p>
            <a:p>
              <a:pPr marL="0" indent="0" algn="just">
                <a:lnSpc>
                  <a:spcPts val="2500"/>
                </a:lnSpc>
                <a:spcBef>
                  <a:spcPts val="0"/>
                </a:spcBef>
                <a:buNone/>
              </a:pPr>
              <a:r>
                <a:rPr lang="es-MX" sz="2400" dirty="0">
                  <a:solidFill>
                    <a:srgbClr val="575756"/>
                  </a:solidFill>
                </a:rPr>
                <a:t>La </a:t>
              </a:r>
              <a:r>
                <a:rPr lang="es-MX" sz="2400" i="1" dirty="0">
                  <a:solidFill>
                    <a:srgbClr val="575756"/>
                  </a:solidFill>
                </a:rPr>
                <a:t>consulta</a:t>
              </a:r>
              <a:r>
                <a:rPr lang="es-MX" sz="2400" dirty="0">
                  <a:solidFill>
                    <a:srgbClr val="575756"/>
                  </a:solidFill>
                </a:rPr>
                <a:t> puede modificar una decisión o respaldarla, al valorarse las opiniones, tanto las mayoritarias como las no mayoritarias.</a:t>
              </a:r>
            </a:p>
            <a:p>
              <a:pPr marL="0" indent="0" algn="just">
                <a:lnSpc>
                  <a:spcPts val="1600"/>
                </a:lnSpc>
                <a:spcBef>
                  <a:spcPts val="0"/>
                </a:spcBef>
                <a:buNone/>
              </a:pPr>
              <a:endParaRPr lang="es-MX" sz="2400" dirty="0">
                <a:solidFill>
                  <a:srgbClr val="575756"/>
                </a:solidFill>
              </a:endParaRPr>
            </a:p>
            <a:p>
              <a:pPr marL="0" indent="0" algn="just">
                <a:lnSpc>
                  <a:spcPts val="2500"/>
                </a:lnSpc>
                <a:spcBef>
                  <a:spcPts val="0"/>
                </a:spcBef>
                <a:buNone/>
              </a:pPr>
              <a:r>
                <a:rPr lang="es-MX" sz="2400" dirty="0">
                  <a:solidFill>
                    <a:srgbClr val="575756"/>
                  </a:solidFill>
                </a:rPr>
                <a:t>En la </a:t>
              </a:r>
              <a:r>
                <a:rPr lang="es-MX" sz="2400" i="1" dirty="0">
                  <a:solidFill>
                    <a:srgbClr val="575756"/>
                  </a:solidFill>
                </a:rPr>
                <a:t>consulta pública</a:t>
              </a:r>
              <a:r>
                <a:rPr lang="es-MX" sz="2400" dirty="0">
                  <a:solidFill>
                    <a:srgbClr val="575756"/>
                  </a:solidFill>
                </a:rPr>
                <a:t>, como en la </a:t>
              </a:r>
              <a:r>
                <a:rPr lang="es-MX" sz="2400" i="1" dirty="0">
                  <a:solidFill>
                    <a:srgbClr val="575756"/>
                  </a:solidFill>
                </a:rPr>
                <a:t>audiencia pública </a:t>
              </a:r>
              <a:r>
                <a:rPr lang="es-MX" sz="2400" dirty="0">
                  <a:solidFill>
                    <a:srgbClr val="575756"/>
                  </a:solidFill>
                </a:rPr>
                <a:t>y otras figuras de participación social, no se trata de vencer, sino de exponer argumentos, peticiones y propuestas para llegar a acuerdos o consensos.</a:t>
              </a: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292" y="2003658"/>
              <a:ext cx="345381" cy="3453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292" y="2839326"/>
              <a:ext cx="345381" cy="345381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292" y="3663110"/>
              <a:ext cx="345381" cy="345381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C00B7443-2844-C449-BFF0-17CFCAC4B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63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5"/>
          <p:cNvSpPr txBox="1">
            <a:spLocks/>
          </p:cNvSpPr>
          <p:nvPr/>
        </p:nvSpPr>
        <p:spPr>
          <a:xfrm>
            <a:off x="1330094" y="1474269"/>
            <a:ext cx="9549123" cy="15117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600"/>
              </a:lnSpc>
              <a:spcBef>
                <a:spcPts val="0"/>
              </a:spcBef>
            </a:pPr>
            <a:r>
              <a:rPr lang="es-MX" dirty="0">
                <a:solidFill>
                  <a:srgbClr val="575756"/>
                </a:solidFill>
              </a:rPr>
              <a:t>Una </a:t>
            </a:r>
            <a:r>
              <a:rPr lang="es-MX" sz="3200" i="1" dirty="0">
                <a:solidFill>
                  <a:srgbClr val="EA8B12"/>
                </a:solidFill>
              </a:rPr>
              <a:t>consulta</a:t>
            </a:r>
            <a:r>
              <a:rPr lang="es-MX" sz="2000" i="1" dirty="0">
                <a:solidFill>
                  <a:srgbClr val="EA8B12"/>
                </a:solidFill>
              </a:rPr>
              <a:t> </a:t>
            </a:r>
            <a:r>
              <a:rPr lang="es-MX" sz="3200" i="1" dirty="0">
                <a:solidFill>
                  <a:srgbClr val="EA8B12"/>
                </a:solidFill>
              </a:rPr>
              <a:t>pública</a:t>
            </a:r>
            <a:r>
              <a:rPr lang="es-MX" i="1" dirty="0">
                <a:solidFill>
                  <a:srgbClr val="575756"/>
                </a:solidFill>
              </a:rPr>
              <a:t> </a:t>
            </a:r>
            <a:r>
              <a:rPr lang="es-MX" dirty="0">
                <a:solidFill>
                  <a:srgbClr val="575756"/>
                </a:solidFill>
              </a:rPr>
              <a:t>que posee características especiales por la forma de efectuarse y por sus efectos sobre las actividades públicas y privadas, es la </a:t>
            </a:r>
            <a:r>
              <a:rPr lang="es-MX" b="1" i="1" dirty="0">
                <a:solidFill>
                  <a:srgbClr val="EAB32E"/>
                </a:solidFill>
              </a:rPr>
              <a:t>consulta indígena</a:t>
            </a:r>
            <a:r>
              <a:rPr lang="es-MX" dirty="0">
                <a:solidFill>
                  <a:srgbClr val="575756"/>
                </a:solidFill>
              </a:rPr>
              <a:t>, regida por ordenamientos nacionales y tratados internacionales específicos.     </a:t>
            </a:r>
          </a:p>
          <a:p>
            <a:endParaRPr lang="es-MX" sz="3200" dirty="0">
              <a:solidFill>
                <a:srgbClr val="575756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3949339" y="4609474"/>
            <a:ext cx="5997259" cy="746296"/>
          </a:xfrm>
          <a:prstGeom prst="roundRect">
            <a:avLst>
              <a:gd name="adj" fmla="val 11308"/>
            </a:avLst>
          </a:prstGeom>
          <a:solidFill>
            <a:srgbClr val="EAB32E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5000"/>
              </a:lnSpc>
              <a:defRPr/>
            </a:pPr>
            <a:r>
              <a:rPr lang="es-MX" sz="2200" b="1" kern="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Curso 12.1 </a:t>
            </a:r>
          </a:p>
          <a:p>
            <a:pPr lvl="0" algn="ctr">
              <a:lnSpc>
                <a:spcPts val="2400"/>
              </a:lnSpc>
              <a:defRPr/>
            </a:pPr>
            <a:r>
              <a:rPr lang="es-MX" sz="2200" b="1" kern="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Consulta Indígena</a:t>
            </a:r>
            <a:endParaRPr lang="es-MX" sz="2200" kern="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3949339" y="3754962"/>
            <a:ext cx="6005267" cy="769441"/>
            <a:chOff x="2735319" y="1352573"/>
            <a:chExt cx="7073326" cy="886625"/>
          </a:xfrm>
          <a:solidFill>
            <a:srgbClr val="B77317"/>
          </a:solidFill>
        </p:grpSpPr>
        <p:sp>
          <p:nvSpPr>
            <p:cNvPr id="14" name="Rectángulo redondeado 13"/>
            <p:cNvSpPr/>
            <p:nvPr/>
          </p:nvSpPr>
          <p:spPr>
            <a:xfrm>
              <a:off x="2735319" y="1354235"/>
              <a:ext cx="7073326" cy="873346"/>
            </a:xfrm>
            <a:prstGeom prst="roundRect">
              <a:avLst>
                <a:gd name="adj" fmla="val 11308"/>
              </a:avLst>
            </a:prstGeom>
            <a:grpFill/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2837895" y="1352573"/>
              <a:ext cx="6871526" cy="88662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86995" algn="ctr"/>
              <a:r>
                <a:rPr lang="en-US" sz="2200" b="1" dirty="0">
                  <a:solidFill>
                    <a:srgbClr val="FFFFFF"/>
                  </a:solidFill>
                </a:rPr>
                <a:t> </a:t>
              </a:r>
              <a:r>
                <a:rPr lang="es-MX" sz="2200" b="1" dirty="0">
                  <a:solidFill>
                    <a:srgbClr val="FEF9E2"/>
                  </a:solidFill>
                </a:rPr>
                <a:t>Para mayor información, sobre consulta indígena, vea:</a:t>
              </a:r>
              <a:endParaRPr lang="es-ES"/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561" y="3301064"/>
            <a:ext cx="2079094" cy="22132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38DE11E-B308-3447-9762-74F586A8E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089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8683661" y="6046712"/>
            <a:ext cx="31135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EAB32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67, LPC</a:t>
            </a:r>
            <a:endParaRPr lang="es-MX" sz="1500" dirty="0">
              <a:solidFill>
                <a:srgbClr val="EAB32E"/>
              </a:solidFill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2B261035-5671-B243-983F-40FCA2633969}"/>
              </a:ext>
            </a:extLst>
          </p:cNvPr>
          <p:cNvGrpSpPr/>
          <p:nvPr/>
        </p:nvGrpSpPr>
        <p:grpSpPr>
          <a:xfrm>
            <a:off x="1649455" y="2343439"/>
            <a:ext cx="8910253" cy="2168012"/>
            <a:chOff x="1681539" y="2118851"/>
            <a:chExt cx="8910253" cy="2168012"/>
          </a:xfrm>
        </p:grpSpPr>
        <p:grpSp>
          <p:nvGrpSpPr>
            <p:cNvPr id="3" name="Agrupar 2"/>
            <p:cNvGrpSpPr/>
            <p:nvPr/>
          </p:nvGrpSpPr>
          <p:grpSpPr>
            <a:xfrm>
              <a:off x="1681539" y="2772264"/>
              <a:ext cx="2100758" cy="903410"/>
              <a:chOff x="1424867" y="2772264"/>
              <a:chExt cx="2100758" cy="90341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1424867" y="2772264"/>
                <a:ext cx="2100758" cy="903410"/>
              </a:xfrm>
              <a:prstGeom prst="roundRect">
                <a:avLst>
                  <a:gd name="adj" fmla="val 7445"/>
                </a:avLst>
              </a:prstGeom>
              <a:solidFill>
                <a:srgbClr val="E9B3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>
                <a:off x="1571918" y="2837751"/>
                <a:ext cx="1821731" cy="837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900"/>
                  </a:lnSpc>
                </a:pPr>
                <a:r>
                  <a:rPr lang="es-MX" sz="2800" b="1" i="1" dirty="0">
                    <a:solidFill>
                      <a:schemeClr val="bg1"/>
                    </a:solidFill>
                  </a:rPr>
                  <a:t>Consulta</a:t>
                </a:r>
              </a:p>
              <a:p>
                <a:pPr algn="ctr">
                  <a:lnSpc>
                    <a:spcPts val="2900"/>
                  </a:lnSpc>
                </a:pPr>
                <a:r>
                  <a:rPr lang="es-MX" sz="2800" b="1" i="1" dirty="0">
                    <a:solidFill>
                      <a:schemeClr val="bg1"/>
                    </a:solidFill>
                  </a:rPr>
                  <a:t>Pública</a:t>
                </a:r>
              </a:p>
            </p:txBody>
          </p:sp>
        </p:grpSp>
        <p:sp>
          <p:nvSpPr>
            <p:cNvPr id="9" name="Abrir llave 8"/>
            <p:cNvSpPr/>
            <p:nvPr/>
          </p:nvSpPr>
          <p:spPr>
            <a:xfrm>
              <a:off x="4128795" y="2118851"/>
              <a:ext cx="301752" cy="2168012"/>
            </a:xfrm>
            <a:prstGeom prst="leftBrace">
              <a:avLst/>
            </a:prstGeom>
            <a:noFill/>
            <a:ln w="28575">
              <a:solidFill>
                <a:srgbClr val="E9B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4634052" y="2541137"/>
              <a:ext cx="59577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just">
                <a:lnSpc>
                  <a:spcPts val="2400"/>
                </a:lnSpc>
              </a:pPr>
              <a:r>
                <a:rPr lang="es-MX" sz="2200" dirty="0">
                  <a:solidFill>
                    <a:srgbClr val="575756"/>
                  </a:solidFill>
                </a:rPr>
                <a:t>Instrumento de participación social mediante el cual las y los habitantes del estado expresan sus opiniones y formulan propuestas para la resolución de problemáticas sociales. </a:t>
              </a:r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2D8C410F-065D-1C46-9CF6-B4EF441E1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86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02392" y="289500"/>
            <a:ext cx="9703617" cy="7233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i="1" dirty="0">
                <a:solidFill>
                  <a:srgbClr val="B77317"/>
                </a:solidFill>
                <a:latin typeface="+mn-lt"/>
              </a:rPr>
              <a:t>Consulta pública estatal o municipal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293A372-1700-D546-9B79-D0D03FFB8DBD}"/>
              </a:ext>
            </a:extLst>
          </p:cNvPr>
          <p:cNvGrpSpPr/>
          <p:nvPr/>
        </p:nvGrpSpPr>
        <p:grpSpPr>
          <a:xfrm>
            <a:off x="1941857" y="1710913"/>
            <a:ext cx="8324572" cy="3487967"/>
            <a:chOff x="1941857" y="1454241"/>
            <a:chExt cx="8324572" cy="3487967"/>
          </a:xfrm>
        </p:grpSpPr>
        <p:sp>
          <p:nvSpPr>
            <p:cNvPr id="7" name="Rectángulo redondeado 6"/>
            <p:cNvSpPr/>
            <p:nvPr/>
          </p:nvSpPr>
          <p:spPr>
            <a:xfrm>
              <a:off x="1941857" y="1454241"/>
              <a:ext cx="8324572" cy="421338"/>
            </a:xfrm>
            <a:prstGeom prst="roundRect">
              <a:avLst/>
            </a:prstGeom>
            <a:solidFill>
              <a:srgbClr val="CF90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400" b="1" i="1" dirty="0"/>
                <a:t>Consulta pública estatal:</a:t>
              </a:r>
            </a:p>
          </p:txBody>
        </p:sp>
        <p:sp>
          <p:nvSpPr>
            <p:cNvPr id="8" name="Rectángulo redondeado 7"/>
            <p:cNvSpPr/>
            <p:nvPr/>
          </p:nvSpPr>
          <p:spPr>
            <a:xfrm>
              <a:off x="1941857" y="3373421"/>
              <a:ext cx="8324572" cy="421338"/>
            </a:xfrm>
            <a:prstGeom prst="roundRect">
              <a:avLst/>
            </a:prstGeom>
            <a:solidFill>
              <a:srgbClr val="CF90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400" b="1" i="1" dirty="0"/>
                <a:t>Consulta pública municipal:</a:t>
              </a: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055733" y="2011682"/>
              <a:ext cx="80887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400"/>
                </a:lnSpc>
              </a:pPr>
              <a:r>
                <a:rPr lang="es-MX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asuntos que competen al Gobierno del Estado u otro órgano público estatal;  convoca una autoridad estatal y pueden participar las y los habitantes del estado.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2055733" y="3926545"/>
              <a:ext cx="80887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400"/>
                </a:lnSpc>
              </a:pPr>
              <a:r>
                <a:rPr lang="es-MX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asuntos que interesan en particular a un municipio; convoca el Ayuntamiento respectivo y pueden participar las y los habitantes del municipio.</a:t>
              </a: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14AE76DE-74E0-3D42-9516-5F82684D0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2443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5669279" y="1398320"/>
            <a:ext cx="5264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CF9023"/>
                </a:solidFill>
              </a:rPr>
              <a:t>¿Quién puede solicitar una </a:t>
            </a:r>
            <a:r>
              <a:rPr lang="es-MX" sz="2800" b="1" i="1" dirty="0">
                <a:solidFill>
                  <a:srgbClr val="EAB32E"/>
                </a:solidFill>
              </a:rPr>
              <a:t>consulta pública</a:t>
            </a:r>
            <a:r>
              <a:rPr lang="es-MX" sz="2800" b="1" dirty="0">
                <a:solidFill>
                  <a:srgbClr val="CF9023"/>
                </a:solidFill>
              </a:rPr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8F64F6-005A-F24F-BDAA-76578C516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04" y="1196890"/>
            <a:ext cx="3489613" cy="41498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B4F18D1-337F-D242-BEF8-1E501A412C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2352" r="3676" b="6817"/>
          <a:stretch/>
        </p:blipFill>
        <p:spPr>
          <a:xfrm>
            <a:off x="5073805" y="2712093"/>
            <a:ext cx="7118195" cy="37294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3E1CF03-1BBC-8047-ACB1-B335C803D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7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5430789" y="3464521"/>
            <a:ext cx="4948521" cy="886667"/>
            <a:chOff x="5430789" y="3416395"/>
            <a:chExt cx="4948521" cy="886667"/>
          </a:xfrm>
        </p:grpSpPr>
        <p:sp>
          <p:nvSpPr>
            <p:cNvPr id="11" name="CuadroTexto 10"/>
            <p:cNvSpPr txBox="1"/>
            <p:nvPr/>
          </p:nvSpPr>
          <p:spPr>
            <a:xfrm>
              <a:off x="5430789" y="3498888"/>
              <a:ext cx="4948521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7313"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200" b="1" i="1" dirty="0">
                  <a:solidFill>
                    <a:srgbClr val="CF9023"/>
                  </a:solidFill>
                </a:rPr>
                <a:t>Consulta pública municipal</a:t>
              </a:r>
              <a:r>
                <a:rPr lang="es-MX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las y los habitantes del municipio respectivo.</a:t>
              </a:r>
            </a:p>
          </p:txBody>
        </p:sp>
        <p:sp>
          <p:nvSpPr>
            <p:cNvPr id="12" name="Rectángulo redondeado 11"/>
            <p:cNvSpPr/>
            <p:nvPr/>
          </p:nvSpPr>
          <p:spPr>
            <a:xfrm>
              <a:off x="5604219" y="3416395"/>
              <a:ext cx="4775091" cy="886667"/>
            </a:xfrm>
            <a:prstGeom prst="roundRect">
              <a:avLst>
                <a:gd name="adj" fmla="val 6835"/>
              </a:avLst>
            </a:prstGeom>
            <a:noFill/>
            <a:ln w="28575">
              <a:solidFill>
                <a:srgbClr val="E9B3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endPara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Agrupar 4"/>
          <p:cNvGrpSpPr/>
          <p:nvPr/>
        </p:nvGrpSpPr>
        <p:grpSpPr>
          <a:xfrm>
            <a:off x="5516853" y="2324766"/>
            <a:ext cx="4862457" cy="886667"/>
            <a:chOff x="5516853" y="2324766"/>
            <a:chExt cx="4862457" cy="886667"/>
          </a:xfrm>
        </p:grpSpPr>
        <p:sp>
          <p:nvSpPr>
            <p:cNvPr id="10" name="CuadroTexto 9"/>
            <p:cNvSpPr txBox="1"/>
            <p:nvPr/>
          </p:nvSpPr>
          <p:spPr>
            <a:xfrm>
              <a:off x="5516853" y="2355928"/>
              <a:ext cx="48624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MX" sz="2200" b="1" i="1" dirty="0">
                  <a:solidFill>
                    <a:srgbClr val="CF9023"/>
                  </a:solidFill>
                </a:rPr>
                <a:t>Consulta pública estatal</a:t>
              </a:r>
              <a:r>
                <a:rPr lang="es-MX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 las y los habitantes de la entidad.</a:t>
              </a:r>
              <a:endParaRPr lang="es-ES_tradnl" sz="2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Rectángulo redondeado 12"/>
            <p:cNvSpPr/>
            <p:nvPr/>
          </p:nvSpPr>
          <p:spPr>
            <a:xfrm>
              <a:off x="5604219" y="2324766"/>
              <a:ext cx="4775091" cy="886667"/>
            </a:xfrm>
            <a:prstGeom prst="roundRect">
              <a:avLst>
                <a:gd name="adj" fmla="val 6835"/>
              </a:avLst>
            </a:prstGeom>
            <a:noFill/>
            <a:ln w="28575">
              <a:solidFill>
                <a:srgbClr val="E9B3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endPara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69" y="1395663"/>
            <a:ext cx="4211172" cy="39541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03E3970-728B-4C4D-A06D-55213555A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01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669279" y="1398320"/>
            <a:ext cx="5264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CF9023"/>
                </a:solidFill>
              </a:rPr>
              <a:t>¿Cómo se solicita una</a:t>
            </a:r>
          </a:p>
          <a:p>
            <a:pPr algn="ctr"/>
            <a:r>
              <a:rPr lang="es-MX" sz="2800" b="1" i="1" dirty="0">
                <a:solidFill>
                  <a:srgbClr val="EAB32E"/>
                </a:solidFill>
              </a:rPr>
              <a:t>consulta pública</a:t>
            </a:r>
            <a:r>
              <a:rPr lang="es-MX" sz="2800" b="1" dirty="0">
                <a:solidFill>
                  <a:srgbClr val="CF9023"/>
                </a:solidFill>
              </a:rPr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FDFFDFB-89B6-784C-8B4E-65448A691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04" y="1196890"/>
            <a:ext cx="3489613" cy="41498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06ECB6-2421-B045-B907-C4C3C155B6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2352" r="3676" b="6817"/>
          <a:stretch/>
        </p:blipFill>
        <p:spPr>
          <a:xfrm>
            <a:off x="5073805" y="2712093"/>
            <a:ext cx="7118195" cy="37294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FDE81A3-C20A-0045-BDBE-912640AB1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1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372165" y="4285685"/>
            <a:ext cx="75577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2200" b="1" i="1" dirty="0">
                <a:solidFill>
                  <a:srgbClr val="CF9023"/>
                </a:solidFill>
              </a:rPr>
              <a:t>Solicitud debe contener: </a:t>
            </a:r>
            <a:r>
              <a:rPr lang="es-MX" sz="2200" dirty="0">
                <a:solidFill>
                  <a:srgbClr val="575756"/>
                </a:solidFill>
              </a:rPr>
              <a:t>tema o temas de la consulta y el ámbito de </a:t>
            </a:r>
            <a:r>
              <a:rPr lang="es-MX" sz="2200" b="1" i="1" dirty="0">
                <a:solidFill>
                  <a:srgbClr val="CF9023"/>
                </a:solidFill>
              </a:rPr>
              <a:t>la consulta pública: </a:t>
            </a: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estatal o municipal.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8693053" y="6061208"/>
            <a:ext cx="31135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CF902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67, LPC</a:t>
            </a:r>
            <a:endParaRPr lang="es-MX" sz="1500" dirty="0">
              <a:solidFill>
                <a:srgbClr val="CF9023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B572BD9-AE96-4677-8AA8-70180A90DDDF}"/>
              </a:ext>
            </a:extLst>
          </p:cNvPr>
          <p:cNvSpPr/>
          <p:nvPr/>
        </p:nvSpPr>
        <p:spPr>
          <a:xfrm>
            <a:off x="385973" y="483420"/>
            <a:ext cx="114527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3000" b="1" dirty="0">
                <a:solidFill>
                  <a:srgbClr val="B77317"/>
                </a:solidFill>
              </a:rPr>
              <a:t>La </a:t>
            </a:r>
            <a:r>
              <a:rPr lang="es-MX" sz="3000" b="1" i="1" dirty="0">
                <a:solidFill>
                  <a:srgbClr val="B77317"/>
                </a:solidFill>
              </a:rPr>
              <a:t>consulta</a:t>
            </a:r>
            <a:r>
              <a:rPr lang="es-MX" sz="3000" b="1" dirty="0">
                <a:solidFill>
                  <a:srgbClr val="B77317"/>
                </a:solidFill>
              </a:rPr>
              <a:t> puede iniciar de oficio o por petición ciudadana.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0CB3BCF-2E18-4199-B3C8-E33F17E42C90}"/>
              </a:ext>
            </a:extLst>
          </p:cNvPr>
          <p:cNvSpPr/>
          <p:nvPr/>
        </p:nvSpPr>
        <p:spPr>
          <a:xfrm>
            <a:off x="8698370" y="1044071"/>
            <a:ext cx="3113590" cy="3231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CF902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46, Reglamento de la LPC</a:t>
            </a:r>
            <a:endParaRPr lang="es-MX" sz="1500" dirty="0">
              <a:solidFill>
                <a:srgbClr val="CF9023"/>
              </a:solidFill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1011802" y="2163846"/>
            <a:ext cx="4862456" cy="886667"/>
            <a:chOff x="1027844" y="2147804"/>
            <a:chExt cx="4862456" cy="886667"/>
          </a:xfrm>
        </p:grpSpPr>
        <p:sp>
          <p:nvSpPr>
            <p:cNvPr id="10" name="CuadroTexto 9"/>
            <p:cNvSpPr txBox="1"/>
            <p:nvPr/>
          </p:nvSpPr>
          <p:spPr>
            <a:xfrm>
              <a:off x="1027844" y="2178966"/>
              <a:ext cx="47167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lvl="0" algn="ctr"/>
              <a:r>
                <a:rPr lang="es-MX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solicitud al Instituto Estatal Electoral de Chihuahua</a:t>
              </a:r>
            </a:p>
          </p:txBody>
        </p:sp>
        <p:sp>
          <p:nvSpPr>
            <p:cNvPr id="11" name="Rectángulo redondeado 10"/>
            <p:cNvSpPr/>
            <p:nvPr/>
          </p:nvSpPr>
          <p:spPr>
            <a:xfrm>
              <a:off x="1115209" y="2147804"/>
              <a:ext cx="4775091" cy="886667"/>
            </a:xfrm>
            <a:prstGeom prst="roundRect">
              <a:avLst>
                <a:gd name="adj" fmla="val 6835"/>
              </a:avLst>
            </a:prstGeom>
            <a:noFill/>
            <a:ln w="28575">
              <a:solidFill>
                <a:srgbClr val="E9B3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endPara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6240015" y="2163846"/>
            <a:ext cx="4862456" cy="886667"/>
            <a:chOff x="6256057" y="2147804"/>
            <a:chExt cx="4862456" cy="886667"/>
          </a:xfrm>
        </p:grpSpPr>
        <p:sp>
          <p:nvSpPr>
            <p:cNvPr id="12" name="CuadroTexto 11"/>
            <p:cNvSpPr txBox="1"/>
            <p:nvPr/>
          </p:nvSpPr>
          <p:spPr>
            <a:xfrm>
              <a:off x="6256057" y="2178966"/>
              <a:ext cx="47167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7313" lvl="0" algn="ctr"/>
              <a:r>
                <a:rPr lang="es-MX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solicitud al ayuntamiento del municipio respectivo</a:t>
              </a:r>
            </a:p>
          </p:txBody>
        </p:sp>
        <p:sp>
          <p:nvSpPr>
            <p:cNvPr id="13" name="Rectángulo redondeado 12"/>
            <p:cNvSpPr/>
            <p:nvPr/>
          </p:nvSpPr>
          <p:spPr>
            <a:xfrm>
              <a:off x="6343422" y="2147804"/>
              <a:ext cx="4775091" cy="886667"/>
            </a:xfrm>
            <a:prstGeom prst="roundRect">
              <a:avLst>
                <a:gd name="adj" fmla="val 6835"/>
              </a:avLst>
            </a:prstGeom>
            <a:noFill/>
            <a:ln w="28575">
              <a:solidFill>
                <a:srgbClr val="E9B3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endPara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ángulo redondeado 13"/>
          <p:cNvSpPr/>
          <p:nvPr/>
        </p:nvSpPr>
        <p:spPr>
          <a:xfrm>
            <a:off x="1099167" y="1631651"/>
            <a:ext cx="4775091" cy="421338"/>
          </a:xfrm>
          <a:prstGeom prst="roundRect">
            <a:avLst/>
          </a:prstGeom>
          <a:solidFill>
            <a:srgbClr val="CF9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i="1" dirty="0"/>
              <a:t>Consulta pública estatal: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6327380" y="1631651"/>
            <a:ext cx="4775091" cy="421338"/>
          </a:xfrm>
          <a:prstGeom prst="roundRect">
            <a:avLst/>
          </a:prstGeom>
          <a:solidFill>
            <a:srgbClr val="CF9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i="1" dirty="0"/>
              <a:t>Consulta pública municipal: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72" y="3429033"/>
            <a:ext cx="2050883" cy="214309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EB5E0A9-AA7C-DE4B-90CC-7BF27B9D8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949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6024C32-5012-480C-A2DE-A93A697DD41F}"/>
              </a:ext>
            </a:extLst>
          </p:cNvPr>
          <p:cNvSpPr/>
          <p:nvPr/>
        </p:nvSpPr>
        <p:spPr>
          <a:xfrm>
            <a:off x="7911137" y="6045790"/>
            <a:ext cx="38976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CF902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Arts. 46 y 47, Reglamento de la LPC</a:t>
            </a:r>
            <a:endParaRPr lang="es-MX" sz="1500" dirty="0">
              <a:solidFill>
                <a:srgbClr val="CF9023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221882" y="2194335"/>
            <a:ext cx="5977502" cy="1506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2200"/>
              </a:lnSpc>
            </a:pPr>
            <a:r>
              <a:rPr lang="es-MX" sz="2200" dirty="0">
                <a:solidFill>
                  <a:srgbClr val="575756"/>
                </a:solidFill>
              </a:rPr>
              <a:t>La autoridad deberá proporcionar un número de folio para que las o los solicitantes tengan acceso al estatus de su solicitud, estén en contacto con el IEE o Ayuntamiento y se involucren directamente en la </a:t>
            </a:r>
            <a:r>
              <a:rPr lang="es-MX" sz="2200" i="1" dirty="0">
                <a:solidFill>
                  <a:srgbClr val="575756"/>
                </a:solidFill>
              </a:rPr>
              <a:t>consulta</a:t>
            </a:r>
            <a:r>
              <a:rPr lang="es-MX" sz="2200" dirty="0">
                <a:solidFill>
                  <a:srgbClr val="575756"/>
                </a:solidFill>
              </a:rPr>
              <a:t>, de así desearlo.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5066318" y="2070748"/>
            <a:ext cx="6296587" cy="1716853"/>
          </a:xfrm>
          <a:prstGeom prst="roundRect">
            <a:avLst>
              <a:gd name="adj" fmla="val 4990"/>
            </a:avLst>
          </a:prstGeom>
          <a:noFill/>
          <a:ln w="38100">
            <a:solidFill>
              <a:srgbClr val="F3B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CuadroTexto 7"/>
          <p:cNvSpPr txBox="1"/>
          <p:nvPr/>
        </p:nvSpPr>
        <p:spPr>
          <a:xfrm>
            <a:off x="5253966" y="4071072"/>
            <a:ext cx="5977502" cy="942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2200"/>
              </a:lnSpc>
            </a:pPr>
            <a:r>
              <a:rPr lang="es-MX" sz="2200" dirty="0">
                <a:solidFill>
                  <a:srgbClr val="575756"/>
                </a:solidFill>
              </a:rPr>
              <a:t>Las personas solicitantes podrán estar presentes en la realización de la </a:t>
            </a:r>
            <a:r>
              <a:rPr lang="es-MX" sz="2200" i="1" dirty="0">
                <a:solidFill>
                  <a:srgbClr val="575756"/>
                </a:solidFill>
              </a:rPr>
              <a:t>consulta</a:t>
            </a:r>
            <a:r>
              <a:rPr lang="es-MX" sz="2200" dirty="0">
                <a:solidFill>
                  <a:srgbClr val="575756"/>
                </a:solidFill>
              </a:rPr>
              <a:t> y dar seguimiento a sus resultados.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5066318" y="4017377"/>
            <a:ext cx="6296587" cy="1055857"/>
          </a:xfrm>
          <a:prstGeom prst="roundRect">
            <a:avLst>
              <a:gd name="adj" fmla="val 4990"/>
            </a:avLst>
          </a:prstGeom>
          <a:noFill/>
          <a:ln w="38100">
            <a:solidFill>
              <a:srgbClr val="F3B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E12EAC6-706D-3D4B-8D2A-3EDFF351E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68" y="1332648"/>
            <a:ext cx="4051905" cy="41966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7221E2B-5A2F-1541-82F2-05ECCB1A0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526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669279" y="1398320"/>
            <a:ext cx="5264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CF9023"/>
                </a:solidFill>
              </a:rPr>
              <a:t>¿Cuál es el procedimiento que sigue la </a:t>
            </a:r>
            <a:r>
              <a:rPr lang="es-MX" sz="2800" b="1" i="1" dirty="0">
                <a:solidFill>
                  <a:srgbClr val="EAB32E"/>
                </a:solidFill>
              </a:rPr>
              <a:t>consulta pública</a:t>
            </a:r>
            <a:r>
              <a:rPr lang="es-MX" sz="2800" b="1" dirty="0">
                <a:solidFill>
                  <a:srgbClr val="CF9023"/>
                </a:solidFill>
              </a:rPr>
              <a:t>?</a:t>
            </a:r>
          </a:p>
        </p:txBody>
      </p:sp>
      <p:sp>
        <p:nvSpPr>
          <p:cNvPr id="9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254752"/>
            <a:ext cx="2743200" cy="365125"/>
          </a:xfrm>
        </p:spPr>
        <p:txBody>
          <a:bodyPr/>
          <a:lstStyle/>
          <a:p>
            <a:fld id="{746DB236-016F-47E8-895F-69041B184347}" type="slidenum">
              <a:rPr lang="es-MX" smtClean="0"/>
              <a:t>9</a:t>
            </a:fld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1FFC26-B20A-524C-8F30-44DCA1961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04" y="1196890"/>
            <a:ext cx="3489613" cy="414981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693B997-9C48-1B40-9C21-F6406EBE96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2352" r="3676" b="6817"/>
          <a:stretch/>
        </p:blipFill>
        <p:spPr>
          <a:xfrm>
            <a:off x="5073805" y="2712093"/>
            <a:ext cx="7118195" cy="37294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528B83F-197F-8F48-B66D-4883B0353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01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94eee30-2451-49be-a996-92a27f6a2e89">7QDC35W4DDSW-919843043-1595</_dlc_DocId>
    <_dlc_DocIdUrl xmlns="d94eee30-2451-49be-a996-92a27f6a2e89">
      <Url>https://ieechihuahuaorgmx.sharepoint.com/sites/CapacitacionEC/_layouts/15/DocIdRedir.aspx?ID=7QDC35W4DDSW-919843043-1595</Url>
      <Description>7QDC35W4DDSW-919843043-1595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B6DC06B843E7A4AB8897DB027741A77" ma:contentTypeVersion="12" ma:contentTypeDescription="Crear nuevo documento." ma:contentTypeScope="" ma:versionID="9c8e9e0b93a0820a97fd35cc4f75ee73">
  <xsd:schema xmlns:xsd="http://www.w3.org/2001/XMLSchema" xmlns:xs="http://www.w3.org/2001/XMLSchema" xmlns:p="http://schemas.microsoft.com/office/2006/metadata/properties" xmlns:ns2="d94eee30-2451-49be-a996-92a27f6a2e89" xmlns:ns3="bc7938c3-7aea-44d1-84f7-bfbe73a548fb" targetNamespace="http://schemas.microsoft.com/office/2006/metadata/properties" ma:root="true" ma:fieldsID="c3ceae8fb7d71dac7fd305632d586cdc" ns2:_="" ns3:_="">
    <xsd:import namespace="d94eee30-2451-49be-a996-92a27f6a2e89"/>
    <xsd:import namespace="bc7938c3-7aea-44d1-84f7-bfbe73a548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eee30-2451-49be-a996-92a27f6a2e8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938c3-7aea-44d1-84f7-bfbe73a548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64BB0C-908F-41FC-9272-9A67FDBBC75D}">
  <ds:schemaRefs>
    <ds:schemaRef ds:uri="http://schemas.microsoft.com/office/2006/metadata/properties"/>
    <ds:schemaRef ds:uri="http://schemas.microsoft.com/office/infopath/2007/PartnerControls"/>
    <ds:schemaRef ds:uri="d94eee30-2451-49be-a996-92a27f6a2e89"/>
  </ds:schemaRefs>
</ds:datastoreItem>
</file>

<file path=customXml/itemProps2.xml><?xml version="1.0" encoding="utf-8"?>
<ds:datastoreItem xmlns:ds="http://schemas.openxmlformats.org/officeDocument/2006/customXml" ds:itemID="{BF401F6B-CEC1-48E4-8DF4-28BE417D70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96160A-0C0E-415A-B40D-5C323A6BFA9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086F536-3BC8-47C6-9752-D4D890E8EF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4eee30-2451-49be-a996-92a27f6a2e89"/>
    <ds:schemaRef ds:uri="bc7938c3-7aea-44d1-84f7-bfbe73a548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840</Words>
  <Application>Microsoft Office PowerPoint</Application>
  <PresentationFormat>Panorámica</PresentationFormat>
  <Paragraphs>86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Helvetica Neue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Marcela Oropesa Martínez</cp:lastModifiedBy>
  <cp:revision>125</cp:revision>
  <dcterms:created xsi:type="dcterms:W3CDTF">2021-08-19T00:19:55Z</dcterms:created>
  <dcterms:modified xsi:type="dcterms:W3CDTF">2022-06-09T17:35:38Z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0x0101008B6DC06B843E7A4AB8897DB027741A77</vt:lpwstr>
  </property>
  <property fmtid="{D5CDD505-2E9C-101B-9397-08002B2CF9AE}" pid="3" name="_dlc_DocIdItemGuid">
    <vt:lpwstr>2b28db95-19c4-40ec-9438-bf1b3292c168</vt:lpwstr>
  </property>
</Properties>
</file>