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41"/>
  </p:notesMasterIdLst>
  <p:sldIdLst>
    <p:sldId id="304" r:id="rId6"/>
    <p:sldId id="305" r:id="rId7"/>
    <p:sldId id="306" r:id="rId8"/>
    <p:sldId id="307" r:id="rId9"/>
    <p:sldId id="308" r:id="rId10"/>
    <p:sldId id="309" r:id="rId11"/>
    <p:sldId id="310" r:id="rId12"/>
    <p:sldId id="311" r:id="rId13"/>
    <p:sldId id="312" r:id="rId14"/>
    <p:sldId id="313" r:id="rId15"/>
    <p:sldId id="314" r:id="rId16"/>
    <p:sldId id="315" r:id="rId17"/>
    <p:sldId id="270"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62" r:id="rId37"/>
    <p:sldId id="361" r:id="rId38"/>
    <p:sldId id="360" r:id="rId39"/>
    <p:sldId id="359" r:id="rId4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3" orient="horz" pos="3974" userDrawn="1">
          <p15:clr>
            <a:srgbClr val="A4A3A4"/>
          </p15:clr>
        </p15:guide>
        <p15:guide id="5" orient="horz" pos="550" userDrawn="1">
          <p15:clr>
            <a:srgbClr val="A4A3A4"/>
          </p15:clr>
        </p15:guide>
        <p15:guide id="7" orient="horz" pos="414" userDrawn="1">
          <p15:clr>
            <a:srgbClr val="A4A3A4"/>
          </p15:clr>
        </p15:guide>
        <p15:guide id="14" pos="302" userDrawn="1">
          <p15:clr>
            <a:srgbClr val="A4A3A4"/>
          </p15:clr>
        </p15:guide>
        <p15:guide id="19" pos="7355" userDrawn="1">
          <p15:clr>
            <a:srgbClr val="A4A3A4"/>
          </p15:clr>
        </p15:guide>
        <p15:guide id="20" pos="5586" userDrawn="1">
          <p15:clr>
            <a:srgbClr val="A4A3A4"/>
          </p15:clr>
        </p15:guide>
        <p15:guide id="21" pos="3840" userDrawn="1">
          <p15:clr>
            <a:srgbClr val="A4A3A4"/>
          </p15:clr>
        </p15:guide>
        <p15:guide id="22" pos="2978" userDrawn="1">
          <p15:clr>
            <a:srgbClr val="A4A3A4"/>
          </p15:clr>
        </p15:guide>
        <p15:guide id="23" orient="horz" pos="2364" userDrawn="1">
          <p15:clr>
            <a:srgbClr val="A4A3A4"/>
          </p15:clr>
        </p15:guide>
        <p15:guide id="24" orient="horz" pos="1638" userDrawn="1">
          <p15:clr>
            <a:srgbClr val="A4A3A4"/>
          </p15:clr>
        </p15:guide>
        <p15:guide id="25" pos="7242" userDrawn="1">
          <p15:clr>
            <a:srgbClr val="A4A3A4"/>
          </p15:clr>
        </p15:guide>
        <p15:guide id="26" orient="horz" pos="2954" userDrawn="1">
          <p15:clr>
            <a:srgbClr val="A4A3A4"/>
          </p15:clr>
        </p15:guide>
        <p15:guide id="27" orient="horz" pos="1366" userDrawn="1">
          <p15:clr>
            <a:srgbClr val="A4A3A4"/>
          </p15:clr>
        </p15:guide>
        <p15:guide id="28" orient="horz" pos="2500" userDrawn="1">
          <p15:clr>
            <a:srgbClr val="A4A3A4"/>
          </p15:clr>
        </p15:guide>
        <p15:guide id="29" pos="71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Lariza Leos Vega" initials="VLLV" lastIdx="14" clrIdx="0">
    <p:extLst>
      <p:ext uri="{19B8F6BF-5375-455C-9EA6-DF929625EA0E}">
        <p15:presenceInfo xmlns:p15="http://schemas.microsoft.com/office/powerpoint/2012/main" userId="Virginia Lariza Leos Vega" providerId="None"/>
      </p:ext>
    </p:extLst>
  </p:cmAuthor>
  <p:cmAuthor id="2" name="Marcela Oropesa Martínez" initials="MM" lastIdx="2" clrIdx="1">
    <p:extLst>
      <p:ext uri="{19B8F6BF-5375-455C-9EA6-DF929625EA0E}">
        <p15:presenceInfo xmlns:p15="http://schemas.microsoft.com/office/powerpoint/2012/main" userId="S::moropesam@ieechihuahua.org.mx::cde79fea-4277-48bc-90a0-d5185b74ea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7B9"/>
    <a:srgbClr val="90D7EE"/>
    <a:srgbClr val="A693C1"/>
    <a:srgbClr val="E45831"/>
    <a:srgbClr val="367F36"/>
    <a:srgbClr val="4A9974"/>
    <a:srgbClr val="4E8F00"/>
    <a:srgbClr val="61C3A1"/>
    <a:srgbClr val="54C1EA"/>
    <a:srgbClr val="AFD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02E1A-A193-70E2-2A7C-A4450236A39D}" v="27" dt="2022-03-18T17:28:03.891"/>
    <p1510:client id="{41FC41D7-311A-C51A-E0DA-6C1FD59236CC}" v="3" dt="2022-05-06T19:20:47.874"/>
    <p1510:client id="{7E7528E6-3AA9-4C75-0D99-C8ACE886B6D0}" v="50" dt="2022-05-06T19:29:47.536"/>
    <p1510:client id="{EF3E1FE8-EB51-2B75-9677-0BA5163BABBB}" v="124" dt="2022-03-11T19:45:18.357"/>
    <p1510:client id="{FCB4EBD2-1E9B-7F0F-991C-D26FC5D4C163}" v="4" dt="2022-03-24T20:42:05.71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guide orient="horz" pos="2115"/>
        <p:guide orient="horz" pos="3974"/>
        <p:guide orient="horz" pos="550"/>
        <p:guide orient="horz" pos="414"/>
        <p:guide pos="302"/>
        <p:guide pos="7355"/>
        <p:guide pos="5586"/>
        <p:guide pos="3840"/>
        <p:guide pos="2978"/>
        <p:guide orient="horz" pos="2364"/>
        <p:guide orient="horz" pos="1638"/>
        <p:guide pos="7242"/>
        <p:guide orient="horz" pos="2954"/>
        <p:guide orient="horz" pos="1366"/>
        <p:guide orient="horz" pos="2500"/>
        <p:guide pos="71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429F6-FD56-B64D-8C44-129DED2B57FA}" type="datetimeFigureOut">
              <a:rPr lang="es-ES_tradnl" smtClean="0"/>
              <a:t>03/06/2022</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98B7E-5D29-1B4A-95C5-413F7CBE799E}" type="slidenum">
              <a:rPr lang="es-ES_tradnl" smtClean="0"/>
              <a:t>‹Nº›</a:t>
            </a:fld>
            <a:endParaRPr lang="es-ES_tradnl"/>
          </a:p>
        </p:txBody>
      </p:sp>
    </p:spTree>
    <p:extLst>
      <p:ext uri="{BB962C8B-B14F-4D97-AF65-F5344CB8AC3E}">
        <p14:creationId xmlns:p14="http://schemas.microsoft.com/office/powerpoint/2010/main" val="146404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II.Se</a:t>
            </a:r>
            <a:r>
              <a:rPr lang="en-US" dirty="0">
                <a:cs typeface="Calibri"/>
              </a:rPr>
              <a:t> </a:t>
            </a:r>
            <a:r>
              <a:rPr lang="en-US" dirty="0" err="1">
                <a:cs typeface="Calibri"/>
              </a:rPr>
              <a:t>han</a:t>
            </a:r>
            <a:r>
              <a:rPr lang="en-US" dirty="0">
                <a:cs typeface="Calibri"/>
              </a:rPr>
              <a:t> </a:t>
            </a:r>
            <a:r>
              <a:rPr lang="en-US" dirty="0" err="1">
                <a:cs typeface="Calibri"/>
              </a:rPr>
              <a:t>llevado</a:t>
            </a:r>
            <a:r>
              <a:rPr lang="en-US" dirty="0">
                <a:cs typeface="Calibri"/>
              </a:rPr>
              <a:t> a </a:t>
            </a:r>
            <a:r>
              <a:rPr lang="en-US" dirty="0" err="1">
                <a:cs typeface="Calibri"/>
              </a:rPr>
              <a:t>cabo</a:t>
            </a:r>
            <a:r>
              <a:rPr lang="en-US" dirty="0">
                <a:cs typeface="Calibri"/>
              </a:rPr>
              <a:t> </a:t>
            </a:r>
            <a:r>
              <a:rPr lang="en-US" dirty="0" err="1">
                <a:cs typeface="Calibri"/>
              </a:rPr>
              <a:t>diversos</a:t>
            </a:r>
            <a:r>
              <a:rPr lang="en-US" dirty="0">
                <a:cs typeface="Calibri"/>
              </a:rPr>
              <a:t> </a:t>
            </a:r>
            <a:r>
              <a:rPr lang="en-US" dirty="0" err="1">
                <a:cs typeface="Calibri"/>
              </a:rPr>
              <a:t>foros</a:t>
            </a:r>
            <a:r>
              <a:rPr lang="en-US" dirty="0">
                <a:cs typeface="Calibri"/>
              </a:rPr>
              <a:t> </a:t>
            </a:r>
            <a:r>
              <a:rPr lang="en-US" dirty="0" err="1">
                <a:cs typeface="Calibri"/>
              </a:rPr>
              <a:t>en</a:t>
            </a:r>
            <a:r>
              <a:rPr lang="en-US" dirty="0">
                <a:cs typeface="Calibri"/>
              </a:rPr>
              <a:t> </a:t>
            </a:r>
            <a:r>
              <a:rPr lang="en-US" dirty="0" err="1">
                <a:cs typeface="Calibri"/>
              </a:rPr>
              <a:t>temas</a:t>
            </a:r>
            <a:r>
              <a:rPr lang="en-US" dirty="0">
                <a:cs typeface="Calibri"/>
              </a:rPr>
              <a:t> de </a:t>
            </a:r>
            <a:r>
              <a:rPr lang="en-US" dirty="0" err="1">
                <a:cs typeface="Calibri"/>
              </a:rPr>
              <a:t>participación</a:t>
            </a:r>
            <a:r>
              <a:rPr lang="en-US" dirty="0">
                <a:cs typeface="Calibri"/>
              </a:rPr>
              <a:t> </a:t>
            </a:r>
            <a:r>
              <a:rPr lang="en-US" dirty="0" err="1">
                <a:cs typeface="Calibri"/>
              </a:rPr>
              <a:t>ciudadana</a:t>
            </a:r>
            <a:r>
              <a:rPr lang="en-US" dirty="0">
                <a:cs typeface="Calibri"/>
              </a:rPr>
              <a:t>, </a:t>
            </a:r>
            <a:r>
              <a:rPr lang="en-US" dirty="0" err="1">
                <a:cs typeface="Calibri"/>
              </a:rPr>
              <a:t>dirigidos</a:t>
            </a:r>
            <a:r>
              <a:rPr lang="en-US" dirty="0">
                <a:cs typeface="Calibri"/>
              </a:rPr>
              <a:t> al </a:t>
            </a:r>
            <a:r>
              <a:rPr lang="en-US" dirty="0" err="1">
                <a:cs typeface="Calibri"/>
              </a:rPr>
              <a:t>público</a:t>
            </a:r>
            <a:r>
              <a:rPr lang="en-US" dirty="0">
                <a:cs typeface="Calibri"/>
              </a:rPr>
              <a:t> </a:t>
            </a:r>
            <a:r>
              <a:rPr lang="en-US" dirty="0" err="1">
                <a:cs typeface="Calibri"/>
              </a:rPr>
              <a:t>en</a:t>
            </a:r>
            <a:r>
              <a:rPr lang="en-US" dirty="0">
                <a:cs typeface="Calibri"/>
              </a:rPr>
              <a:t> general, </a:t>
            </a:r>
            <a:r>
              <a:rPr lang="en-US" dirty="0" err="1">
                <a:cs typeface="Calibri"/>
              </a:rPr>
              <a:t>en</a:t>
            </a:r>
            <a:r>
              <a:rPr lang="en-US" dirty="0">
                <a:cs typeface="Calibri"/>
              </a:rPr>
              <a:t> </a:t>
            </a:r>
            <a:r>
              <a:rPr lang="en-US" dirty="0" err="1">
                <a:cs typeface="Calibri"/>
              </a:rPr>
              <a:t>los</a:t>
            </a:r>
            <a:r>
              <a:rPr lang="en-US" dirty="0">
                <a:cs typeface="Calibri"/>
              </a:rPr>
              <a:t> </a:t>
            </a:r>
            <a:r>
              <a:rPr lang="en-US" dirty="0" err="1">
                <a:cs typeface="Calibri"/>
              </a:rPr>
              <a:t>cuales</a:t>
            </a:r>
            <a:r>
              <a:rPr lang="en-US" dirty="0">
                <a:cs typeface="Calibri"/>
              </a:rPr>
              <a:t> </a:t>
            </a:r>
            <a:r>
              <a:rPr lang="en-US" dirty="0" err="1">
                <a:cs typeface="Calibri"/>
              </a:rPr>
              <a:t>en</a:t>
            </a:r>
            <a:r>
              <a:rPr lang="en-US" dirty="0">
                <a:cs typeface="Calibri"/>
              </a:rPr>
              <a:t> </a:t>
            </a:r>
            <a:r>
              <a:rPr lang="en-US" dirty="0" err="1">
                <a:cs typeface="Calibri"/>
              </a:rPr>
              <a:t>colaboración</a:t>
            </a:r>
            <a:r>
              <a:rPr lang="en-US" dirty="0">
                <a:cs typeface="Calibri"/>
              </a:rPr>
              <a:t> entre IEE y CCPC se </a:t>
            </a:r>
            <a:r>
              <a:rPr lang="en-US" dirty="0" err="1">
                <a:cs typeface="Calibri"/>
              </a:rPr>
              <a:t>han</a:t>
            </a:r>
            <a:r>
              <a:rPr lang="en-US" dirty="0">
                <a:cs typeface="Calibri"/>
              </a:rPr>
              <a:t> </a:t>
            </a:r>
            <a:r>
              <a:rPr lang="en-US" dirty="0" err="1">
                <a:cs typeface="Calibri"/>
              </a:rPr>
              <a:t>impartido</a:t>
            </a:r>
            <a:r>
              <a:rPr lang="en-US" dirty="0">
                <a:cs typeface="Calibri"/>
              </a:rPr>
              <a:t> de </a:t>
            </a:r>
            <a:r>
              <a:rPr lang="en-US" dirty="0" err="1">
                <a:cs typeface="Calibri"/>
              </a:rPr>
              <a:t>manera</a:t>
            </a:r>
            <a:r>
              <a:rPr lang="en-US" dirty="0">
                <a:cs typeface="Calibri"/>
              </a:rPr>
              <a:t> virtual.</a:t>
            </a:r>
          </a:p>
          <a:p>
            <a:r>
              <a:rPr lang="en-US" dirty="0" err="1">
                <a:cs typeface="Calibri"/>
              </a:rPr>
              <a:t>III.Su</a:t>
            </a:r>
            <a:r>
              <a:rPr lang="en-US" dirty="0">
                <a:cs typeface="Calibri"/>
              </a:rPr>
              <a:t> </a:t>
            </a:r>
            <a:r>
              <a:rPr lang="en-US" dirty="0" err="1">
                <a:cs typeface="Calibri"/>
              </a:rPr>
              <a:t>reglamento</a:t>
            </a:r>
            <a:r>
              <a:rPr lang="en-US" dirty="0">
                <a:cs typeface="Calibri"/>
              </a:rPr>
              <a:t> interior </a:t>
            </a:r>
            <a:r>
              <a:rPr lang="en-US" dirty="0" err="1">
                <a:cs typeface="Calibri"/>
              </a:rPr>
              <a:t>fue</a:t>
            </a:r>
            <a:r>
              <a:rPr lang="en-US" dirty="0">
                <a:cs typeface="Calibri"/>
              </a:rPr>
              <a:t> </a:t>
            </a:r>
            <a:r>
              <a:rPr lang="en-US" dirty="0" err="1">
                <a:cs typeface="Calibri"/>
              </a:rPr>
              <a:t>expedido</a:t>
            </a:r>
            <a:r>
              <a:rPr lang="en-US" dirty="0">
                <a:cs typeface="Calibri"/>
              </a:rPr>
              <a:t> </a:t>
            </a:r>
            <a:r>
              <a:rPr lang="en-US" dirty="0" err="1">
                <a:cs typeface="Calibri"/>
              </a:rPr>
              <a:t>el</a:t>
            </a:r>
            <a:r>
              <a:rPr lang="en-US" dirty="0">
                <a:cs typeface="Calibri"/>
              </a:rPr>
              <a:t> 22 de </a:t>
            </a:r>
            <a:r>
              <a:rPr lang="en-US" dirty="0" err="1">
                <a:cs typeface="Calibri"/>
              </a:rPr>
              <a:t>abril</a:t>
            </a:r>
            <a:r>
              <a:rPr lang="en-US" dirty="0">
                <a:cs typeface="Calibri"/>
              </a:rPr>
              <a:t> de 2020</a:t>
            </a:r>
          </a:p>
          <a:p>
            <a:r>
              <a:rPr lang="en-US" dirty="0">
                <a:cs typeface="Calibri"/>
              </a:rPr>
              <a:t>V. En </a:t>
            </a:r>
            <a:r>
              <a:rPr lang="en-US" dirty="0" err="1">
                <a:cs typeface="Calibri"/>
              </a:rPr>
              <a:t>cada</a:t>
            </a:r>
            <a:r>
              <a:rPr lang="en-US" dirty="0">
                <a:cs typeface="Calibri"/>
              </a:rPr>
              <a:t> </a:t>
            </a:r>
            <a:r>
              <a:rPr lang="en-US" dirty="0" err="1">
                <a:cs typeface="Calibri"/>
              </a:rPr>
              <a:t>sesión</a:t>
            </a:r>
            <a:r>
              <a:rPr lang="en-US" dirty="0">
                <a:cs typeface="Calibri"/>
              </a:rPr>
              <a:t> </a:t>
            </a:r>
            <a:r>
              <a:rPr lang="en-US" dirty="0" err="1">
                <a:cs typeface="Calibri"/>
              </a:rPr>
              <a:t>celebrada</a:t>
            </a:r>
            <a:r>
              <a:rPr lang="en-US" dirty="0">
                <a:cs typeface="Calibri"/>
              </a:rPr>
              <a:t> </a:t>
            </a:r>
            <a:r>
              <a:rPr lang="en-US" dirty="0" err="1">
                <a:cs typeface="Calibri"/>
              </a:rPr>
              <a:t>por</a:t>
            </a:r>
            <a:r>
              <a:rPr lang="en-US" dirty="0">
                <a:cs typeface="Calibri"/>
              </a:rPr>
              <a:t> </a:t>
            </a:r>
            <a:r>
              <a:rPr lang="en-US" dirty="0" err="1">
                <a:cs typeface="Calibri"/>
              </a:rPr>
              <a:t>el</a:t>
            </a:r>
            <a:r>
              <a:rPr lang="en-US" dirty="0">
                <a:cs typeface="Calibri"/>
              </a:rPr>
              <a:t> CCPC, </a:t>
            </a:r>
            <a:r>
              <a:rPr lang="en-US" dirty="0" err="1">
                <a:cs typeface="Calibri"/>
              </a:rPr>
              <a:t>quien</a:t>
            </a:r>
            <a:r>
              <a:rPr lang="en-US" dirty="0">
                <a:cs typeface="Calibri"/>
              </a:rPr>
              <a:t> </a:t>
            </a:r>
            <a:r>
              <a:rPr lang="en-US" dirty="0" err="1">
                <a:cs typeface="Calibri"/>
              </a:rPr>
              <a:t>representa</a:t>
            </a:r>
            <a:r>
              <a:rPr lang="en-US" dirty="0">
                <a:cs typeface="Calibri"/>
              </a:rPr>
              <a:t> a la CEDH </a:t>
            </a:r>
            <a:r>
              <a:rPr lang="en-US" dirty="0" err="1">
                <a:cs typeface="Calibri"/>
              </a:rPr>
              <a:t>informará</a:t>
            </a:r>
            <a:r>
              <a:rPr lang="en-US" dirty="0">
                <a:cs typeface="Calibri"/>
              </a:rPr>
              <a:t> al Consejo </a:t>
            </a:r>
            <a:r>
              <a:rPr lang="en-US" dirty="0" err="1">
                <a:cs typeface="Calibri"/>
              </a:rPr>
              <a:t>si</a:t>
            </a:r>
            <a:r>
              <a:rPr lang="en-US" dirty="0">
                <a:cs typeface="Calibri"/>
              </a:rPr>
              <a:t> </a:t>
            </a:r>
            <a:r>
              <a:rPr lang="en-US" dirty="0" err="1">
                <a:cs typeface="Calibri"/>
              </a:rPr>
              <a:t>existen</a:t>
            </a:r>
            <a:r>
              <a:rPr lang="en-US" dirty="0">
                <a:cs typeface="Calibri"/>
              </a:rPr>
              <a:t> </a:t>
            </a:r>
            <a:r>
              <a:rPr lang="en-US" dirty="0" err="1">
                <a:cs typeface="Calibri"/>
              </a:rPr>
              <a:t>quejas</a:t>
            </a:r>
            <a:r>
              <a:rPr lang="en-US" dirty="0">
                <a:cs typeface="Calibri"/>
              </a:rPr>
              <a:t> </a:t>
            </a:r>
            <a:r>
              <a:rPr lang="en-US" dirty="0" err="1">
                <a:cs typeface="Calibri"/>
              </a:rPr>
              <a:t>presentadas</a:t>
            </a:r>
            <a:r>
              <a:rPr lang="en-US" dirty="0">
                <a:cs typeface="Calibri"/>
              </a:rPr>
              <a:t> ante </a:t>
            </a:r>
            <a:r>
              <a:rPr lang="en-US" dirty="0" err="1">
                <a:cs typeface="Calibri"/>
              </a:rPr>
              <a:t>dicha</a:t>
            </a:r>
            <a:r>
              <a:rPr lang="en-US" dirty="0">
                <a:cs typeface="Calibri"/>
              </a:rPr>
              <a:t> Comisión </a:t>
            </a:r>
            <a:r>
              <a:rPr lang="en-US" dirty="0" err="1">
                <a:cs typeface="Calibri"/>
              </a:rPr>
              <a:t>en</a:t>
            </a:r>
            <a:r>
              <a:rPr lang="en-US" dirty="0">
                <a:cs typeface="Calibri"/>
              </a:rPr>
              <a:t> </a:t>
            </a:r>
            <a:r>
              <a:rPr lang="en-US" dirty="0" err="1">
                <a:cs typeface="Calibri"/>
              </a:rPr>
              <a:t>materia</a:t>
            </a:r>
            <a:r>
              <a:rPr lang="en-US" dirty="0">
                <a:cs typeface="Calibri"/>
              </a:rPr>
              <a:t> de </a:t>
            </a:r>
            <a:r>
              <a:rPr lang="en-US" dirty="0" err="1">
                <a:cs typeface="Calibri"/>
              </a:rPr>
              <a:t>participación</a:t>
            </a:r>
            <a:r>
              <a:rPr lang="en-US" dirty="0">
                <a:cs typeface="Calibri"/>
              </a:rPr>
              <a:t> </a:t>
            </a:r>
            <a:r>
              <a:rPr lang="en-US" dirty="0" err="1">
                <a:cs typeface="Calibri"/>
              </a:rPr>
              <a:t>ciudadana</a:t>
            </a:r>
            <a:r>
              <a:rPr lang="en-US" dirty="0">
                <a:cs typeface="Calibri"/>
              </a:rPr>
              <a:t>.</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4</a:t>
            </a:fld>
            <a:endParaRPr lang="es-ES_tradnl"/>
          </a:p>
        </p:txBody>
      </p:sp>
    </p:spTree>
    <p:extLst>
      <p:ext uri="{BB962C8B-B14F-4D97-AF65-F5344CB8AC3E}">
        <p14:creationId xmlns:p14="http://schemas.microsoft.com/office/powerpoint/2010/main" val="58988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VII.  El CCPC ha </a:t>
            </a:r>
            <a:r>
              <a:rPr lang="en-US" err="1">
                <a:cs typeface="Calibri"/>
              </a:rPr>
              <a:t>tenido</a:t>
            </a:r>
            <a:r>
              <a:rPr lang="en-US">
                <a:cs typeface="Calibri"/>
              </a:rPr>
              <a:t> </a:t>
            </a:r>
            <a:r>
              <a:rPr lang="en-US" err="1">
                <a:cs typeface="Calibri"/>
              </a:rPr>
              <a:t>varios</a:t>
            </a:r>
            <a:r>
              <a:rPr lang="en-US">
                <a:cs typeface="Calibri"/>
              </a:rPr>
              <a:t> </a:t>
            </a:r>
            <a:r>
              <a:rPr lang="en-US" err="1">
                <a:cs typeface="Calibri"/>
              </a:rPr>
              <a:t>acercamientos</a:t>
            </a:r>
            <a:r>
              <a:rPr lang="en-US">
                <a:cs typeface="Calibri"/>
              </a:rPr>
              <a:t> con los 67 </a:t>
            </a:r>
            <a:r>
              <a:rPr lang="en-US" err="1">
                <a:cs typeface="Calibri"/>
              </a:rPr>
              <a:t>ayuntamientos</a:t>
            </a:r>
            <a:r>
              <a:rPr lang="en-US">
                <a:cs typeface="Calibri"/>
              </a:rPr>
              <a:t> de </a:t>
            </a:r>
            <a:r>
              <a:rPr lang="en-US" err="1">
                <a:cs typeface="Calibri"/>
              </a:rPr>
              <a:t>nuestra</a:t>
            </a:r>
            <a:r>
              <a:rPr lang="en-US">
                <a:cs typeface="Calibri"/>
              </a:rPr>
              <a:t> </a:t>
            </a:r>
            <a:r>
              <a:rPr lang="en-US" err="1">
                <a:cs typeface="Calibri"/>
              </a:rPr>
              <a:t>entidad</a:t>
            </a:r>
            <a:r>
              <a:rPr lang="en-US">
                <a:cs typeface="Calibri"/>
              </a:rPr>
              <a:t>, </a:t>
            </a:r>
            <a:r>
              <a:rPr lang="en-US" err="1">
                <a:cs typeface="Calibri"/>
              </a:rPr>
              <a:t>realizando</a:t>
            </a:r>
            <a:r>
              <a:rPr lang="en-US">
                <a:cs typeface="Calibri"/>
              </a:rPr>
              <a:t> </a:t>
            </a:r>
            <a:r>
              <a:rPr lang="en-US" err="1">
                <a:cs typeface="Calibri"/>
              </a:rPr>
              <a:t>recomendaciones</a:t>
            </a:r>
            <a:r>
              <a:rPr lang="en-US">
                <a:cs typeface="Calibri"/>
              </a:rPr>
              <a:t> </a:t>
            </a:r>
            <a:r>
              <a:rPr lang="en-US" err="1">
                <a:cs typeface="Calibri"/>
              </a:rPr>
              <a:t>dirigidas</a:t>
            </a:r>
            <a:r>
              <a:rPr lang="en-US">
                <a:cs typeface="Calibri"/>
              </a:rPr>
              <a:t> a la </a:t>
            </a:r>
            <a:r>
              <a:rPr lang="en-US" err="1">
                <a:cs typeface="Calibri"/>
              </a:rPr>
              <a:t>mejora</a:t>
            </a:r>
            <a:r>
              <a:rPr lang="en-US">
                <a:cs typeface="Calibri"/>
              </a:rPr>
              <a:t> e </a:t>
            </a:r>
            <a:r>
              <a:rPr lang="en-US" err="1">
                <a:cs typeface="Calibri"/>
              </a:rPr>
              <a:t>implementación</a:t>
            </a:r>
            <a:r>
              <a:rPr lang="en-US">
                <a:cs typeface="Calibri"/>
              </a:rPr>
              <a:t> de </a:t>
            </a:r>
            <a:r>
              <a:rPr lang="en-US" err="1">
                <a:cs typeface="Calibri"/>
              </a:rPr>
              <a:t>actividades</a:t>
            </a:r>
            <a:r>
              <a:rPr lang="en-US">
                <a:cs typeface="Calibri"/>
              </a:rPr>
              <a:t> de </a:t>
            </a:r>
            <a:r>
              <a:rPr lang="en-US" err="1">
                <a:cs typeface="Calibri"/>
              </a:rPr>
              <a:t>participación</a:t>
            </a:r>
            <a:r>
              <a:rPr lang="en-US">
                <a:cs typeface="Calibri"/>
              </a:rPr>
              <a:t> </a:t>
            </a:r>
            <a:r>
              <a:rPr lang="en-US" err="1">
                <a:cs typeface="Calibri"/>
              </a:rPr>
              <a:t>ciudadana</a:t>
            </a:r>
            <a:r>
              <a:rPr lang="en-US">
                <a:cs typeface="Calibri"/>
              </a:rPr>
              <a:t>, </a:t>
            </a:r>
            <a:r>
              <a:rPr lang="en-US" err="1">
                <a:cs typeface="Calibri"/>
              </a:rPr>
              <a:t>como</a:t>
            </a:r>
            <a:r>
              <a:rPr lang="en-US">
                <a:cs typeface="Calibri"/>
              </a:rPr>
              <a:t> la </a:t>
            </a:r>
            <a:r>
              <a:rPr lang="en-US" err="1">
                <a:cs typeface="Calibri"/>
              </a:rPr>
              <a:t>invitación</a:t>
            </a:r>
            <a:r>
              <a:rPr lang="en-US">
                <a:cs typeface="Calibri"/>
              </a:rPr>
              <a:t> a </a:t>
            </a:r>
            <a:r>
              <a:rPr lang="en-US" err="1">
                <a:cs typeface="Calibri"/>
              </a:rPr>
              <a:t>llevar</a:t>
            </a:r>
            <a:r>
              <a:rPr lang="en-US">
                <a:cs typeface="Calibri"/>
              </a:rPr>
              <a:t> a </a:t>
            </a:r>
            <a:r>
              <a:rPr lang="en-US" err="1">
                <a:cs typeface="Calibri"/>
              </a:rPr>
              <a:t>cabo</a:t>
            </a:r>
            <a:r>
              <a:rPr lang="en-US">
                <a:cs typeface="Calibri"/>
              </a:rPr>
              <a:t> </a:t>
            </a:r>
            <a:r>
              <a:rPr lang="en-US" err="1">
                <a:cs typeface="Calibri"/>
              </a:rPr>
              <a:t>varias</a:t>
            </a:r>
            <a:r>
              <a:rPr lang="en-US">
                <a:cs typeface="Calibri"/>
              </a:rPr>
              <a:t> de </a:t>
            </a:r>
            <a:r>
              <a:rPr lang="en-US" err="1">
                <a:cs typeface="Calibri"/>
              </a:rPr>
              <a:t>ellas</a:t>
            </a:r>
            <a:r>
              <a:rPr lang="en-US">
                <a:cs typeface="Calibri"/>
              </a:rPr>
              <a:t>,  la </a:t>
            </a:r>
            <a:r>
              <a:rPr lang="en-US" err="1">
                <a:cs typeface="Calibri"/>
              </a:rPr>
              <a:t>elaboración</a:t>
            </a:r>
            <a:r>
              <a:rPr lang="en-US">
                <a:cs typeface="Calibri"/>
              </a:rPr>
              <a:t> de un manual de </a:t>
            </a:r>
            <a:r>
              <a:rPr lang="en-US" err="1">
                <a:cs typeface="Calibri"/>
              </a:rPr>
              <a:t>buenas</a:t>
            </a:r>
            <a:r>
              <a:rPr lang="en-US">
                <a:cs typeface="Calibri"/>
              </a:rPr>
              <a:t> </a:t>
            </a:r>
            <a:r>
              <a:rPr lang="en-US" err="1">
                <a:cs typeface="Calibri"/>
              </a:rPr>
              <a:t>prácticas</a:t>
            </a:r>
            <a:r>
              <a:rPr lang="en-US">
                <a:cs typeface="Calibri"/>
              </a:rPr>
              <a:t> del </a:t>
            </a:r>
            <a:r>
              <a:rPr lang="en-US" err="1">
                <a:cs typeface="Calibri"/>
              </a:rPr>
              <a:t>Presupuesto</a:t>
            </a:r>
            <a:r>
              <a:rPr lang="en-US">
                <a:cs typeface="Calibri"/>
              </a:rPr>
              <a:t> </a:t>
            </a:r>
            <a:r>
              <a:rPr lang="en-US" err="1">
                <a:cs typeface="Calibri"/>
              </a:rPr>
              <a:t>Participativo</a:t>
            </a:r>
            <a:r>
              <a:rPr lang="en-US">
                <a:cs typeface="Calibri"/>
              </a:rPr>
              <a:t>, entre </a:t>
            </a:r>
            <a:r>
              <a:rPr lang="en-US" err="1">
                <a:cs typeface="Calibri"/>
              </a:rPr>
              <a:t>otros</a:t>
            </a:r>
            <a:r>
              <a:rPr lang="en-US">
                <a:cs typeface="Calibri"/>
              </a:rPr>
              <a:t>.</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5</a:t>
            </a:fld>
            <a:endParaRPr lang="es-ES_tradnl"/>
          </a:p>
        </p:txBody>
      </p:sp>
    </p:spTree>
    <p:extLst>
      <p:ext uri="{BB962C8B-B14F-4D97-AF65-F5344CB8AC3E}">
        <p14:creationId xmlns:p14="http://schemas.microsoft.com/office/powerpoint/2010/main" val="41866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El 27 de </a:t>
            </a:r>
            <a:r>
              <a:rPr lang="en-US" dirty="0" err="1">
                <a:cs typeface="Calibri"/>
              </a:rPr>
              <a:t>noviembre</a:t>
            </a:r>
            <a:r>
              <a:rPr lang="en-US" dirty="0">
                <a:cs typeface="Calibri"/>
              </a:rPr>
              <a:t> de 2021 </a:t>
            </a:r>
            <a:r>
              <a:rPr lang="en-US" dirty="0" err="1">
                <a:cs typeface="Calibri"/>
              </a:rPr>
              <a:t>fue</a:t>
            </a:r>
            <a:r>
              <a:rPr lang="en-US" dirty="0">
                <a:cs typeface="Calibri"/>
              </a:rPr>
              <a:t> </a:t>
            </a:r>
            <a:r>
              <a:rPr lang="en-US" dirty="0" err="1">
                <a:cs typeface="Calibri"/>
              </a:rPr>
              <a:t>publicada</a:t>
            </a:r>
            <a:r>
              <a:rPr lang="en-US" dirty="0">
                <a:cs typeface="Calibri"/>
              </a:rPr>
              <a:t> la </a:t>
            </a:r>
            <a:r>
              <a:rPr lang="en-US" dirty="0" err="1">
                <a:cs typeface="Calibri"/>
              </a:rPr>
              <a:t>convocatoria</a:t>
            </a:r>
            <a:r>
              <a:rPr lang="en-US" dirty="0">
                <a:cs typeface="Calibri"/>
              </a:rPr>
              <a:t> para </a:t>
            </a:r>
            <a:r>
              <a:rPr lang="en-US" dirty="0" err="1">
                <a:cs typeface="Calibri"/>
              </a:rPr>
              <a:t>integrar</a:t>
            </a:r>
            <a:r>
              <a:rPr lang="en-US" dirty="0">
                <a:cs typeface="Calibri"/>
              </a:rPr>
              <a:t> </a:t>
            </a:r>
            <a:r>
              <a:rPr lang="en-US" dirty="0" err="1">
                <a:cs typeface="Calibri"/>
              </a:rPr>
              <a:t>el</a:t>
            </a:r>
            <a:r>
              <a:rPr lang="en-US" dirty="0">
                <a:cs typeface="Calibri"/>
              </a:rPr>
              <a:t> CCPC del Estado, </a:t>
            </a:r>
            <a:r>
              <a:rPr lang="en-US" dirty="0" err="1">
                <a:cs typeface="Calibri"/>
              </a:rPr>
              <a:t>el</a:t>
            </a:r>
            <a:r>
              <a:rPr lang="en-US" dirty="0">
                <a:cs typeface="Calibri"/>
              </a:rPr>
              <a:t> </a:t>
            </a:r>
            <a:r>
              <a:rPr lang="en-US" dirty="0" err="1">
                <a:cs typeface="Calibri"/>
              </a:rPr>
              <a:t>periodo</a:t>
            </a:r>
            <a:r>
              <a:rPr lang="en-US" dirty="0">
                <a:cs typeface="Calibri"/>
              </a:rPr>
              <a:t> de </a:t>
            </a:r>
            <a:r>
              <a:rPr lang="en-US" dirty="0" err="1">
                <a:cs typeface="Calibri"/>
              </a:rPr>
              <a:t>recepción</a:t>
            </a:r>
            <a:r>
              <a:rPr lang="en-US" dirty="0">
                <a:cs typeface="Calibri"/>
              </a:rPr>
              <a:t> de </a:t>
            </a:r>
            <a:r>
              <a:rPr lang="en-US" dirty="0" err="1">
                <a:cs typeface="Calibri"/>
              </a:rPr>
              <a:t>postulaciones</a:t>
            </a:r>
            <a:r>
              <a:rPr lang="en-US" dirty="0">
                <a:cs typeface="Calibri"/>
              </a:rPr>
              <a:t> </a:t>
            </a:r>
            <a:r>
              <a:rPr lang="en-US" dirty="0" err="1">
                <a:cs typeface="Calibri"/>
              </a:rPr>
              <a:t>inició</a:t>
            </a:r>
            <a:r>
              <a:rPr lang="en-US" dirty="0">
                <a:cs typeface="Calibri"/>
              </a:rPr>
              <a:t> </a:t>
            </a:r>
            <a:r>
              <a:rPr lang="en-US" dirty="0" err="1">
                <a:cs typeface="Calibri"/>
              </a:rPr>
              <a:t>el</a:t>
            </a:r>
            <a:r>
              <a:rPr lang="en-US" dirty="0">
                <a:cs typeface="Calibri"/>
              </a:rPr>
              <a:t> 17 de </a:t>
            </a:r>
            <a:r>
              <a:rPr lang="en-US" dirty="0" err="1">
                <a:cs typeface="Calibri"/>
              </a:rPr>
              <a:t>diciembre</a:t>
            </a:r>
            <a:r>
              <a:rPr lang="en-US" dirty="0">
                <a:cs typeface="Calibri"/>
              </a:rPr>
              <a:t> de 2021 y </a:t>
            </a:r>
            <a:r>
              <a:rPr lang="en-US" dirty="0" err="1">
                <a:cs typeface="Calibri"/>
              </a:rPr>
              <a:t>finalizaba</a:t>
            </a:r>
            <a:r>
              <a:rPr lang="en-US" dirty="0">
                <a:cs typeface="Calibri"/>
              </a:rPr>
              <a:t> </a:t>
            </a:r>
            <a:r>
              <a:rPr lang="en-US" dirty="0" err="1">
                <a:cs typeface="Calibri"/>
              </a:rPr>
              <a:t>el</a:t>
            </a:r>
            <a:r>
              <a:rPr lang="en-US" dirty="0">
                <a:cs typeface="Calibri"/>
              </a:rPr>
              <a:t> 14 de </a:t>
            </a:r>
            <a:r>
              <a:rPr lang="en-US" dirty="0" err="1">
                <a:cs typeface="Calibri"/>
              </a:rPr>
              <a:t>enero</a:t>
            </a:r>
            <a:r>
              <a:rPr lang="en-US" dirty="0">
                <a:cs typeface="Calibri"/>
              </a:rPr>
              <a:t> del </a:t>
            </a:r>
            <a:r>
              <a:rPr lang="en-US" dirty="0" err="1">
                <a:cs typeface="Calibri"/>
              </a:rPr>
              <a:t>año</a:t>
            </a:r>
            <a:r>
              <a:rPr lang="en-US" dirty="0">
                <a:cs typeface="Calibri"/>
              </a:rPr>
              <a:t> </a:t>
            </a:r>
            <a:r>
              <a:rPr lang="en-US" dirty="0" err="1">
                <a:cs typeface="Calibri"/>
              </a:rPr>
              <a:t>en</a:t>
            </a:r>
            <a:r>
              <a:rPr lang="en-US" dirty="0">
                <a:cs typeface="Calibri"/>
              </a:rPr>
              <a:t> </a:t>
            </a:r>
            <a:r>
              <a:rPr lang="en-US" dirty="0" err="1">
                <a:cs typeface="Calibri"/>
              </a:rPr>
              <a:t>curso</a:t>
            </a:r>
            <a:r>
              <a:rPr lang="en-US" dirty="0">
                <a:cs typeface="Calibri"/>
              </a:rPr>
              <a:t>.</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20</a:t>
            </a:fld>
            <a:endParaRPr lang="es-ES_tradnl"/>
          </a:p>
        </p:txBody>
      </p:sp>
    </p:spTree>
    <p:extLst>
      <p:ext uri="{BB962C8B-B14F-4D97-AF65-F5344CB8AC3E}">
        <p14:creationId xmlns:p14="http://schemas.microsoft.com/office/powerpoint/2010/main" val="3116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El </a:t>
            </a:r>
            <a:r>
              <a:rPr lang="en-US" err="1">
                <a:cs typeface="Calibri"/>
              </a:rPr>
              <a:t>procedimiento</a:t>
            </a:r>
            <a:r>
              <a:rPr lang="en-US">
                <a:cs typeface="Calibri"/>
              </a:rPr>
              <a:t> que </a:t>
            </a:r>
            <a:r>
              <a:rPr lang="en-US" err="1">
                <a:cs typeface="Calibri"/>
              </a:rPr>
              <a:t>lleva</a:t>
            </a:r>
            <a:r>
              <a:rPr lang="en-US">
                <a:cs typeface="Calibri"/>
              </a:rPr>
              <a:t> a </a:t>
            </a:r>
            <a:r>
              <a:rPr lang="en-US" err="1">
                <a:cs typeface="Calibri"/>
              </a:rPr>
              <a:t>cabo</a:t>
            </a:r>
            <a:r>
              <a:rPr lang="en-US">
                <a:cs typeface="Calibri"/>
              </a:rPr>
              <a:t> </a:t>
            </a:r>
            <a:r>
              <a:rPr lang="en-US" err="1">
                <a:cs typeface="Calibri"/>
              </a:rPr>
              <a:t>el</a:t>
            </a:r>
            <a:r>
              <a:rPr lang="en-US">
                <a:cs typeface="Calibri"/>
              </a:rPr>
              <a:t> IEE, </a:t>
            </a:r>
            <a:r>
              <a:rPr lang="en-US" err="1">
                <a:cs typeface="Calibri"/>
              </a:rPr>
              <a:t>consiste</a:t>
            </a:r>
            <a:r>
              <a:rPr lang="en-US">
                <a:cs typeface="Calibri"/>
              </a:rPr>
              <a:t> </a:t>
            </a:r>
            <a:r>
              <a:rPr lang="en-US" err="1">
                <a:cs typeface="Calibri"/>
              </a:rPr>
              <a:t>en</a:t>
            </a:r>
            <a:r>
              <a:rPr lang="en-US">
                <a:cs typeface="Calibri"/>
              </a:rPr>
              <a:t> </a:t>
            </a:r>
            <a:r>
              <a:rPr lang="en-US" err="1">
                <a:cs typeface="Calibri"/>
              </a:rPr>
              <a:t>emitir</a:t>
            </a:r>
            <a:r>
              <a:rPr lang="en-US">
                <a:cs typeface="Calibri"/>
              </a:rPr>
              <a:t> una </a:t>
            </a:r>
            <a:r>
              <a:rPr lang="en-US" err="1">
                <a:cs typeface="Calibri"/>
              </a:rPr>
              <a:t>convocatoria</a:t>
            </a:r>
            <a:r>
              <a:rPr lang="en-US">
                <a:cs typeface="Calibri"/>
              </a:rPr>
              <a:t> </a:t>
            </a:r>
            <a:r>
              <a:rPr lang="en-US" err="1">
                <a:cs typeface="Calibri"/>
              </a:rPr>
              <a:t>dirigida</a:t>
            </a:r>
            <a:r>
              <a:rPr lang="en-US">
                <a:cs typeface="Calibri"/>
              </a:rPr>
              <a:t> a los </a:t>
            </a:r>
            <a:r>
              <a:rPr lang="en-US" err="1">
                <a:cs typeface="Calibri"/>
              </a:rPr>
              <a:t>ayuntamientos</a:t>
            </a:r>
            <a:r>
              <a:rPr lang="en-US">
                <a:cs typeface="Calibri"/>
              </a:rPr>
              <a:t> que </a:t>
            </a:r>
            <a:r>
              <a:rPr lang="en-US" err="1">
                <a:cs typeface="Calibri"/>
              </a:rPr>
              <a:t>decidan</a:t>
            </a:r>
            <a:r>
              <a:rPr lang="en-US">
                <a:cs typeface="Calibri"/>
              </a:rPr>
              <a:t> </a:t>
            </a:r>
            <a:r>
              <a:rPr lang="en-US" err="1">
                <a:cs typeface="Calibri"/>
              </a:rPr>
              <a:t>participar</a:t>
            </a:r>
            <a:r>
              <a:rPr lang="en-US">
                <a:cs typeface="Calibri"/>
              </a:rPr>
              <a:t>, </a:t>
            </a:r>
            <a:r>
              <a:rPr lang="en-US" err="1">
                <a:cs typeface="Calibri"/>
              </a:rPr>
              <a:t>éstos</a:t>
            </a:r>
            <a:r>
              <a:rPr lang="en-US">
                <a:cs typeface="Calibri"/>
              </a:rPr>
              <a:t> </a:t>
            </a:r>
            <a:r>
              <a:rPr lang="en-US" err="1">
                <a:cs typeface="Calibri"/>
              </a:rPr>
              <a:t>deberán</a:t>
            </a:r>
            <a:r>
              <a:rPr lang="en-US">
                <a:cs typeface="Calibri"/>
              </a:rPr>
              <a:t> </a:t>
            </a:r>
            <a:r>
              <a:rPr lang="en-US" err="1">
                <a:cs typeface="Calibri"/>
              </a:rPr>
              <a:t>enviar</a:t>
            </a:r>
            <a:r>
              <a:rPr lang="en-US">
                <a:cs typeface="Calibri"/>
              </a:rPr>
              <a:t> </a:t>
            </a:r>
            <a:r>
              <a:rPr lang="en-US" err="1">
                <a:cs typeface="Calibri"/>
              </a:rPr>
              <a:t>información</a:t>
            </a:r>
            <a:r>
              <a:rPr lang="en-US">
                <a:cs typeface="Calibri"/>
              </a:rPr>
              <a:t> </a:t>
            </a:r>
            <a:r>
              <a:rPr lang="en-US" err="1">
                <a:cs typeface="Calibri"/>
              </a:rPr>
              <a:t>relativa</a:t>
            </a:r>
            <a:r>
              <a:rPr lang="en-US">
                <a:cs typeface="Calibri"/>
              </a:rPr>
              <a:t> a las </a:t>
            </a:r>
            <a:r>
              <a:rPr lang="en-US" err="1">
                <a:cs typeface="Calibri"/>
              </a:rPr>
              <a:t>actividades</a:t>
            </a:r>
            <a:r>
              <a:rPr lang="en-US">
                <a:cs typeface="Calibri"/>
              </a:rPr>
              <a:t> de </a:t>
            </a:r>
            <a:r>
              <a:rPr lang="en-US" err="1">
                <a:cs typeface="Calibri"/>
              </a:rPr>
              <a:t>participación</a:t>
            </a:r>
            <a:r>
              <a:rPr lang="en-US">
                <a:cs typeface="Calibri"/>
              </a:rPr>
              <a:t> que </a:t>
            </a:r>
            <a:r>
              <a:rPr lang="en-US" err="1">
                <a:cs typeface="Calibri"/>
              </a:rPr>
              <a:t>hayan</a:t>
            </a:r>
            <a:r>
              <a:rPr lang="en-US">
                <a:cs typeface="Calibri"/>
              </a:rPr>
              <a:t> </a:t>
            </a:r>
            <a:r>
              <a:rPr lang="en-US" err="1">
                <a:cs typeface="Calibri"/>
              </a:rPr>
              <a:t>realizado</a:t>
            </a:r>
            <a:r>
              <a:rPr lang="en-US">
                <a:cs typeface="Calibri"/>
              </a:rPr>
              <a:t> </a:t>
            </a:r>
            <a:r>
              <a:rPr lang="en-US" err="1">
                <a:cs typeface="Calibri"/>
              </a:rPr>
              <a:t>durante</a:t>
            </a:r>
            <a:r>
              <a:rPr lang="en-US">
                <a:cs typeface="Calibri"/>
              </a:rPr>
              <a:t> </a:t>
            </a:r>
            <a:r>
              <a:rPr lang="en-US" err="1">
                <a:cs typeface="Calibri"/>
              </a:rPr>
              <a:t>el</a:t>
            </a:r>
            <a:r>
              <a:rPr lang="en-US">
                <a:cs typeface="Calibri"/>
              </a:rPr>
              <a:t> </a:t>
            </a:r>
            <a:r>
              <a:rPr lang="en-US" err="1">
                <a:cs typeface="Calibri"/>
              </a:rPr>
              <a:t>año</a:t>
            </a:r>
            <a:r>
              <a:rPr lang="en-US">
                <a:cs typeface="Calibri"/>
              </a:rPr>
              <a:t> anterior </a:t>
            </a:r>
            <a:r>
              <a:rPr lang="en-US" err="1">
                <a:cs typeface="Calibri"/>
              </a:rPr>
              <a:t>inmediato</a:t>
            </a:r>
            <a:r>
              <a:rPr lang="en-US">
                <a:cs typeface="Calibri"/>
              </a:rPr>
              <a:t>, </a:t>
            </a:r>
            <a:r>
              <a:rPr lang="en-US" err="1">
                <a:cs typeface="Calibri"/>
              </a:rPr>
              <a:t>otorgándosele</a:t>
            </a:r>
            <a:r>
              <a:rPr lang="en-US">
                <a:cs typeface="Calibri"/>
              </a:rPr>
              <a:t> a </a:t>
            </a:r>
            <a:r>
              <a:rPr lang="en-US" err="1">
                <a:cs typeface="Calibri"/>
              </a:rPr>
              <a:t>cada</a:t>
            </a:r>
            <a:r>
              <a:rPr lang="en-US">
                <a:cs typeface="Calibri"/>
              </a:rPr>
              <a:t> una de </a:t>
            </a:r>
            <a:r>
              <a:rPr lang="en-US" err="1">
                <a:cs typeface="Calibri"/>
              </a:rPr>
              <a:t>ellas</a:t>
            </a:r>
            <a:r>
              <a:rPr lang="en-US">
                <a:cs typeface="Calibri"/>
              </a:rPr>
              <a:t> </a:t>
            </a:r>
            <a:r>
              <a:rPr lang="en-US" err="1">
                <a:cs typeface="Calibri"/>
              </a:rPr>
              <a:t>cierta</a:t>
            </a:r>
            <a:r>
              <a:rPr lang="en-US">
                <a:cs typeface="Calibri"/>
              </a:rPr>
              <a:t> </a:t>
            </a:r>
            <a:r>
              <a:rPr lang="en-US" err="1">
                <a:cs typeface="Calibri"/>
              </a:rPr>
              <a:t>ponderación</a:t>
            </a:r>
            <a:r>
              <a:rPr lang="en-US">
                <a:cs typeface="Calibri"/>
              </a:rPr>
              <a:t>; </a:t>
            </a:r>
            <a:r>
              <a:rPr lang="en-US" err="1">
                <a:cs typeface="Calibri"/>
              </a:rPr>
              <a:t>posteriormente</a:t>
            </a:r>
            <a:r>
              <a:rPr lang="en-US">
                <a:cs typeface="Calibri"/>
              </a:rPr>
              <a:t>, la Comisión </a:t>
            </a:r>
            <a:r>
              <a:rPr lang="en-US" err="1">
                <a:cs typeface="Calibri"/>
              </a:rPr>
              <a:t>encargada</a:t>
            </a:r>
            <a:r>
              <a:rPr lang="en-US">
                <a:cs typeface="Calibri"/>
              </a:rPr>
              <a:t> de </a:t>
            </a:r>
            <a:r>
              <a:rPr lang="en-US" err="1">
                <a:cs typeface="Calibri"/>
              </a:rPr>
              <a:t>este</a:t>
            </a:r>
            <a:r>
              <a:rPr lang="en-US">
                <a:cs typeface="Calibri"/>
              </a:rPr>
              <a:t> </a:t>
            </a:r>
            <a:r>
              <a:rPr lang="en-US" err="1">
                <a:cs typeface="Calibri"/>
              </a:rPr>
              <a:t>procedimiento</a:t>
            </a:r>
            <a:r>
              <a:rPr lang="en-US">
                <a:cs typeface="Calibri"/>
              </a:rPr>
              <a:t> </a:t>
            </a:r>
            <a:r>
              <a:rPr lang="en-US" err="1">
                <a:cs typeface="Calibri"/>
              </a:rPr>
              <a:t>elabora</a:t>
            </a:r>
            <a:r>
              <a:rPr lang="en-US">
                <a:cs typeface="Calibri"/>
              </a:rPr>
              <a:t> un Dictamen </a:t>
            </a:r>
            <a:r>
              <a:rPr lang="en-US" err="1">
                <a:cs typeface="Calibri"/>
              </a:rPr>
              <a:t>en</a:t>
            </a:r>
            <a:r>
              <a:rPr lang="en-US">
                <a:cs typeface="Calibri"/>
              </a:rPr>
              <a:t> </a:t>
            </a:r>
            <a:r>
              <a:rPr lang="en-US" err="1">
                <a:cs typeface="Calibri"/>
              </a:rPr>
              <a:t>el</a:t>
            </a:r>
            <a:r>
              <a:rPr lang="en-US">
                <a:cs typeface="Calibri"/>
              </a:rPr>
              <a:t> </a:t>
            </a:r>
            <a:r>
              <a:rPr lang="en-US" err="1">
                <a:cs typeface="Calibri"/>
              </a:rPr>
              <a:t>cual</a:t>
            </a:r>
            <a:r>
              <a:rPr lang="en-US">
                <a:cs typeface="Calibri"/>
              </a:rPr>
              <a:t> se </a:t>
            </a:r>
            <a:r>
              <a:rPr lang="en-US" err="1">
                <a:cs typeface="Calibri"/>
              </a:rPr>
              <a:t>realiza</a:t>
            </a:r>
            <a:r>
              <a:rPr lang="en-US">
                <a:cs typeface="Calibri"/>
              </a:rPr>
              <a:t> la </a:t>
            </a:r>
            <a:r>
              <a:rPr lang="en-US" err="1">
                <a:cs typeface="Calibri"/>
              </a:rPr>
              <a:t>propuesta</a:t>
            </a:r>
            <a:r>
              <a:rPr lang="en-US">
                <a:cs typeface="Calibri"/>
              </a:rPr>
              <a:t> </a:t>
            </a:r>
            <a:r>
              <a:rPr lang="en-US" err="1">
                <a:cs typeface="Calibri"/>
              </a:rPr>
              <a:t>dirigida</a:t>
            </a:r>
            <a:r>
              <a:rPr lang="en-US">
                <a:cs typeface="Calibri"/>
              </a:rPr>
              <a:t> al CCPC, </a:t>
            </a:r>
            <a:r>
              <a:rPr lang="en-US" err="1">
                <a:cs typeface="Calibri"/>
              </a:rPr>
              <a:t>quien</a:t>
            </a:r>
            <a:r>
              <a:rPr lang="en-US">
                <a:cs typeface="Calibri"/>
              </a:rPr>
              <a:t> </a:t>
            </a:r>
            <a:r>
              <a:rPr lang="en-US" err="1">
                <a:cs typeface="Calibri"/>
              </a:rPr>
              <a:t>será</a:t>
            </a:r>
            <a:r>
              <a:rPr lang="en-US">
                <a:cs typeface="Calibri"/>
              </a:rPr>
              <a:t> </a:t>
            </a:r>
            <a:r>
              <a:rPr lang="en-US" err="1">
                <a:cs typeface="Calibri"/>
              </a:rPr>
              <a:t>qioen</a:t>
            </a:r>
            <a:r>
              <a:rPr lang="en-US">
                <a:cs typeface="Calibri"/>
              </a:rPr>
              <a:t> </a:t>
            </a:r>
            <a:r>
              <a:rPr lang="en-US" err="1">
                <a:cs typeface="Calibri"/>
              </a:rPr>
              <a:t>finalmente</a:t>
            </a:r>
            <a:r>
              <a:rPr lang="en-US">
                <a:cs typeface="Calibri"/>
              </a:rPr>
              <a:t> determine </a:t>
            </a:r>
            <a:r>
              <a:rPr lang="en-US" err="1">
                <a:cs typeface="Calibri"/>
              </a:rPr>
              <a:t>quien</a:t>
            </a:r>
            <a:r>
              <a:rPr lang="en-US">
                <a:cs typeface="Calibri"/>
              </a:rPr>
              <a:t> </a:t>
            </a:r>
            <a:r>
              <a:rPr lang="en-US" err="1">
                <a:cs typeface="Calibri"/>
              </a:rPr>
              <a:t>ocupará</a:t>
            </a:r>
            <a:r>
              <a:rPr lang="en-US">
                <a:cs typeface="Calibri"/>
              </a:rPr>
              <a:t> </a:t>
            </a:r>
            <a:r>
              <a:rPr lang="en-US" err="1">
                <a:cs typeface="Calibri"/>
              </a:rPr>
              <a:t>el</a:t>
            </a:r>
            <a:r>
              <a:rPr lang="en-US">
                <a:cs typeface="Calibri"/>
              </a:rPr>
              <a:t> cargo. </a:t>
            </a:r>
            <a:r>
              <a:rPr lang="en-US" err="1">
                <a:cs typeface="Calibri"/>
              </a:rPr>
              <a:t>Actualmente</a:t>
            </a:r>
            <a:r>
              <a:rPr lang="en-US">
                <a:cs typeface="Calibri"/>
              </a:rPr>
              <a:t>, </a:t>
            </a:r>
            <a:r>
              <a:rPr lang="en-US" err="1">
                <a:cs typeface="Calibri"/>
              </a:rPr>
              <a:t>quien</a:t>
            </a:r>
            <a:r>
              <a:rPr lang="en-US">
                <a:cs typeface="Calibri"/>
              </a:rPr>
              <a:t> </a:t>
            </a:r>
            <a:r>
              <a:rPr lang="en-US" err="1">
                <a:cs typeface="Calibri"/>
              </a:rPr>
              <a:t>ocupa</a:t>
            </a:r>
            <a:r>
              <a:rPr lang="en-US">
                <a:cs typeface="Calibri"/>
              </a:rPr>
              <a:t> </a:t>
            </a:r>
            <a:r>
              <a:rPr lang="en-US" err="1">
                <a:cs typeface="Calibri"/>
              </a:rPr>
              <a:t>el</a:t>
            </a:r>
            <a:r>
              <a:rPr lang="en-US">
                <a:cs typeface="Calibri"/>
              </a:rPr>
              <a:t> cargo de </a:t>
            </a:r>
            <a:r>
              <a:rPr lang="en-US" err="1">
                <a:cs typeface="Calibri"/>
              </a:rPr>
              <a:t>Ayuntamiento</a:t>
            </a:r>
            <a:r>
              <a:rPr lang="en-US">
                <a:cs typeface="Calibri"/>
              </a:rPr>
              <a:t> </a:t>
            </a:r>
            <a:r>
              <a:rPr lang="en-US" err="1">
                <a:cs typeface="Calibri"/>
              </a:rPr>
              <a:t>Destacado</a:t>
            </a:r>
            <a:r>
              <a:rPr lang="en-US">
                <a:cs typeface="Calibri"/>
              </a:rPr>
              <a:t> es </a:t>
            </a:r>
            <a:r>
              <a:rPr lang="en-US" err="1">
                <a:cs typeface="Calibri"/>
              </a:rPr>
              <a:t>el</a:t>
            </a:r>
            <a:r>
              <a:rPr lang="en-US">
                <a:cs typeface="Calibri"/>
              </a:rPr>
              <a:t> </a:t>
            </a:r>
            <a:r>
              <a:rPr lang="en-US" err="1">
                <a:cs typeface="Calibri"/>
              </a:rPr>
              <a:t>Ayuntamiento</a:t>
            </a:r>
            <a:r>
              <a:rPr lang="en-US">
                <a:cs typeface="Calibri"/>
              </a:rPr>
              <a:t> de Hidalgo del Parral, </a:t>
            </a:r>
            <a:r>
              <a:rPr lang="en-US" err="1">
                <a:cs typeface="Calibri"/>
              </a:rPr>
              <a:t>quien</a:t>
            </a:r>
            <a:r>
              <a:rPr lang="en-US">
                <a:cs typeface="Calibri"/>
              </a:rPr>
              <a:t> </a:t>
            </a:r>
            <a:r>
              <a:rPr lang="en-US" err="1">
                <a:cs typeface="Calibri"/>
              </a:rPr>
              <a:t>fue</a:t>
            </a:r>
            <a:r>
              <a:rPr lang="en-US">
                <a:cs typeface="Calibri"/>
              </a:rPr>
              <a:t> </a:t>
            </a:r>
            <a:r>
              <a:rPr lang="en-US" err="1">
                <a:cs typeface="Calibri"/>
              </a:rPr>
              <a:t>elegido</a:t>
            </a:r>
            <a:r>
              <a:rPr lang="en-US">
                <a:cs typeface="Calibri"/>
              </a:rPr>
              <a:t> </a:t>
            </a:r>
            <a:r>
              <a:rPr lang="en-US" err="1">
                <a:cs typeface="Calibri"/>
              </a:rPr>
              <a:t>en</a:t>
            </a:r>
            <a:r>
              <a:rPr lang="en-US">
                <a:cs typeface="Calibri"/>
              </a:rPr>
              <a:t> </a:t>
            </a:r>
            <a:r>
              <a:rPr lang="en-US" err="1">
                <a:cs typeface="Calibri"/>
              </a:rPr>
              <a:t>el</a:t>
            </a:r>
            <a:r>
              <a:rPr lang="en-US">
                <a:cs typeface="Calibri"/>
              </a:rPr>
              <a:t> </a:t>
            </a:r>
            <a:r>
              <a:rPr lang="en-US" err="1">
                <a:cs typeface="Calibri"/>
              </a:rPr>
              <a:t>pasado</a:t>
            </a:r>
            <a:r>
              <a:rPr lang="en-US">
                <a:cs typeface="Calibri"/>
              </a:rPr>
              <a:t> </a:t>
            </a:r>
            <a:r>
              <a:rPr lang="en-US" err="1">
                <a:cs typeface="Calibri"/>
              </a:rPr>
              <a:t>mes</a:t>
            </a:r>
            <a:r>
              <a:rPr lang="en-US">
                <a:cs typeface="Calibri"/>
              </a:rPr>
              <a:t> de </a:t>
            </a:r>
            <a:r>
              <a:rPr lang="en-US" err="1">
                <a:cs typeface="Calibri"/>
              </a:rPr>
              <a:t>diciembre</a:t>
            </a:r>
            <a:r>
              <a:rPr lang="en-US">
                <a:cs typeface="Calibri"/>
              </a:rPr>
              <a:t> de 2021,  </a:t>
            </a:r>
            <a:r>
              <a:rPr lang="en-US" err="1">
                <a:cs typeface="Calibri"/>
              </a:rPr>
              <a:t>siendo</a:t>
            </a:r>
            <a:r>
              <a:rPr lang="en-US">
                <a:cs typeface="Calibri"/>
              </a:rPr>
              <a:t> la </a:t>
            </a:r>
            <a:r>
              <a:rPr lang="en-US" err="1">
                <a:cs typeface="Calibri"/>
              </a:rPr>
              <a:t>segunda</a:t>
            </a:r>
            <a:r>
              <a:rPr lang="en-US">
                <a:cs typeface="Calibri"/>
              </a:rPr>
              <a:t> </a:t>
            </a:r>
            <a:r>
              <a:rPr lang="en-US" err="1">
                <a:cs typeface="Calibri"/>
              </a:rPr>
              <a:t>vez</a:t>
            </a:r>
            <a:r>
              <a:rPr lang="en-US">
                <a:cs typeface="Calibri"/>
              </a:rPr>
              <a:t> (no </a:t>
            </a:r>
            <a:r>
              <a:rPr lang="en-US" err="1">
                <a:cs typeface="Calibri"/>
              </a:rPr>
              <a:t>consecutiva</a:t>
            </a:r>
            <a:r>
              <a:rPr lang="en-US">
                <a:cs typeface="Calibri"/>
              </a:rPr>
              <a:t>) que forma </a:t>
            </a:r>
            <a:r>
              <a:rPr lang="en-US" err="1">
                <a:cs typeface="Calibri"/>
              </a:rPr>
              <a:t>parte</a:t>
            </a:r>
            <a:r>
              <a:rPr lang="en-US">
                <a:cs typeface="Calibri"/>
              </a:rPr>
              <a:t> del CCPC.</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22</a:t>
            </a:fld>
            <a:endParaRPr lang="es-ES_tradnl"/>
          </a:p>
        </p:txBody>
      </p:sp>
    </p:spTree>
    <p:extLst>
      <p:ext uri="{BB962C8B-B14F-4D97-AF65-F5344CB8AC3E}">
        <p14:creationId xmlns:p14="http://schemas.microsoft.com/office/powerpoint/2010/main" val="280978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34</a:t>
            </a:fld>
            <a:endParaRPr lang="es-ES_tradnl"/>
          </a:p>
        </p:txBody>
      </p:sp>
    </p:spTree>
    <p:extLst>
      <p:ext uri="{BB962C8B-B14F-4D97-AF65-F5344CB8AC3E}">
        <p14:creationId xmlns:p14="http://schemas.microsoft.com/office/powerpoint/2010/main" val="131283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35</a:t>
            </a:fld>
            <a:endParaRPr lang="es-ES_tradnl"/>
          </a:p>
        </p:txBody>
      </p:sp>
    </p:spTree>
    <p:extLst>
      <p:ext uri="{BB962C8B-B14F-4D97-AF65-F5344CB8AC3E}">
        <p14:creationId xmlns:p14="http://schemas.microsoft.com/office/powerpoint/2010/main" val="388992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355233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174166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292913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16630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125187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224565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98287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160722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33926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257726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697D6C9-A656-2743-BF4E-9F2C2819B03C}" type="datetimeFigureOut">
              <a:rPr lang="es-ES_tradnl" smtClean="0"/>
              <a:t>03/06/2022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20335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7D6C9-A656-2743-BF4E-9F2C2819B03C}" type="datetimeFigureOut">
              <a:rPr lang="es-ES_tradnl" smtClean="0"/>
              <a:t>03/06/2022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D14E1-6D95-5C4D-8FCC-F0E232E1F7C6}" type="slidenum">
              <a:rPr lang="es-ES_tradnl" smtClean="0"/>
              <a:t>‹Nº›</a:t>
            </a:fld>
            <a:endParaRPr lang="es-ES_tradnl"/>
          </a:p>
        </p:txBody>
      </p:sp>
    </p:spTree>
    <p:extLst>
      <p:ext uri="{BB962C8B-B14F-4D97-AF65-F5344CB8AC3E}">
        <p14:creationId xmlns:p14="http://schemas.microsoft.com/office/powerpoint/2010/main" val="1948227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www.ieechihuahua.org.mx/"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20C7F6A-03EF-CE4D-A247-8F22811B79E4}"/>
              </a:ext>
            </a:extLst>
          </p:cNvPr>
          <p:cNvPicPr>
            <a:picLocks noChangeAspect="1"/>
          </p:cNvPicPr>
          <p:nvPr/>
        </p:nvPicPr>
        <p:blipFill>
          <a:blip r:embed="rId2">
            <a:alphaModFix amt="70000"/>
          </a:blip>
          <a:stretch>
            <a:fillRect/>
          </a:stretch>
        </p:blipFill>
        <p:spPr>
          <a:xfrm>
            <a:off x="0" y="0"/>
            <a:ext cx="12192000" cy="6357325"/>
          </a:xfrm>
          <a:prstGeom prst="rect">
            <a:avLst/>
          </a:prstGeom>
        </p:spPr>
      </p:pic>
      <p:pic>
        <p:nvPicPr>
          <p:cNvPr id="15" name="Imagen 14">
            <a:extLst>
              <a:ext uri="{FF2B5EF4-FFF2-40B4-BE49-F238E27FC236}">
                <a16:creationId xmlns:a16="http://schemas.microsoft.com/office/drawing/2014/main" id="{56B71CE9-B220-8245-9973-6EDB935F3539}"/>
              </a:ext>
            </a:extLst>
          </p:cNvPr>
          <p:cNvPicPr>
            <a:picLocks noChangeAspect="1"/>
          </p:cNvPicPr>
          <p:nvPr/>
        </p:nvPicPr>
        <p:blipFill>
          <a:blip r:embed="rId3"/>
          <a:stretch>
            <a:fillRect/>
          </a:stretch>
        </p:blipFill>
        <p:spPr>
          <a:xfrm>
            <a:off x="6678928" y="1670590"/>
            <a:ext cx="4651060" cy="1817261"/>
          </a:xfrm>
          <a:prstGeom prst="rect">
            <a:avLst/>
          </a:prstGeom>
        </p:spPr>
      </p:pic>
      <p:pic>
        <p:nvPicPr>
          <p:cNvPr id="31" name="Imagen 30">
            <a:extLst>
              <a:ext uri="{FF2B5EF4-FFF2-40B4-BE49-F238E27FC236}">
                <a16:creationId xmlns:a16="http://schemas.microsoft.com/office/drawing/2014/main" id="{6A3E4BB9-ADCA-3740-BA66-3B4D21602F9C}"/>
              </a:ext>
            </a:extLst>
          </p:cNvPr>
          <p:cNvPicPr>
            <a:picLocks noChangeAspect="1"/>
          </p:cNvPicPr>
          <p:nvPr/>
        </p:nvPicPr>
        <p:blipFill>
          <a:blip r:embed="rId4"/>
          <a:stretch>
            <a:fillRect/>
          </a:stretch>
        </p:blipFill>
        <p:spPr>
          <a:xfrm>
            <a:off x="6110288" y="1823153"/>
            <a:ext cx="4039322" cy="1544707"/>
          </a:xfrm>
          <a:prstGeom prst="rect">
            <a:avLst/>
          </a:prstGeom>
        </p:spPr>
      </p:pic>
      <p:grpSp>
        <p:nvGrpSpPr>
          <p:cNvPr id="16" name="Grupo 15">
            <a:extLst>
              <a:ext uri="{FF2B5EF4-FFF2-40B4-BE49-F238E27FC236}">
                <a16:creationId xmlns:a16="http://schemas.microsoft.com/office/drawing/2014/main" id="{6B98FF2A-08C1-1A44-9119-8CBEEB78EF8F}"/>
              </a:ext>
            </a:extLst>
          </p:cNvPr>
          <p:cNvGrpSpPr/>
          <p:nvPr/>
        </p:nvGrpSpPr>
        <p:grpSpPr>
          <a:xfrm>
            <a:off x="-368299" y="-586979"/>
            <a:ext cx="12928598" cy="5368134"/>
            <a:chOff x="-203201" y="-538955"/>
            <a:chExt cx="12928598" cy="5368134"/>
          </a:xfrm>
        </p:grpSpPr>
        <p:pic>
          <p:nvPicPr>
            <p:cNvPr id="17" name="Imagen 16">
              <a:extLst>
                <a:ext uri="{FF2B5EF4-FFF2-40B4-BE49-F238E27FC236}">
                  <a16:creationId xmlns:a16="http://schemas.microsoft.com/office/drawing/2014/main" id="{6C832D38-6DD2-2242-9C43-32996005D885}"/>
                </a:ext>
              </a:extLst>
            </p:cNvPr>
            <p:cNvPicPr>
              <a:picLocks noChangeAspect="1"/>
            </p:cNvPicPr>
            <p:nvPr/>
          </p:nvPicPr>
          <p:blipFill>
            <a:blip r:embed="rId5"/>
            <a:stretch>
              <a:fillRect/>
            </a:stretch>
          </p:blipFill>
          <p:spPr>
            <a:xfrm>
              <a:off x="-203201" y="211802"/>
              <a:ext cx="3609730" cy="1741905"/>
            </a:xfrm>
            <a:prstGeom prst="rect">
              <a:avLst/>
            </a:prstGeom>
          </p:spPr>
        </p:pic>
        <p:pic>
          <p:nvPicPr>
            <p:cNvPr id="18" name="Imagen 17">
              <a:extLst>
                <a:ext uri="{FF2B5EF4-FFF2-40B4-BE49-F238E27FC236}">
                  <a16:creationId xmlns:a16="http://schemas.microsoft.com/office/drawing/2014/main" id="{88B79A8B-D6F1-CC4A-A5D1-0C849035DD65}"/>
                </a:ext>
              </a:extLst>
            </p:cNvPr>
            <p:cNvPicPr>
              <a:picLocks noChangeAspect="1"/>
            </p:cNvPicPr>
            <p:nvPr/>
          </p:nvPicPr>
          <p:blipFill>
            <a:blip r:embed="rId6"/>
            <a:stretch>
              <a:fillRect/>
            </a:stretch>
          </p:blipFill>
          <p:spPr>
            <a:xfrm>
              <a:off x="4733112" y="114300"/>
              <a:ext cx="2224901" cy="1201447"/>
            </a:xfrm>
            <a:prstGeom prst="rect">
              <a:avLst/>
            </a:prstGeom>
          </p:spPr>
        </p:pic>
        <p:pic>
          <p:nvPicPr>
            <p:cNvPr id="19" name="Imagen 18">
              <a:extLst>
                <a:ext uri="{FF2B5EF4-FFF2-40B4-BE49-F238E27FC236}">
                  <a16:creationId xmlns:a16="http://schemas.microsoft.com/office/drawing/2014/main" id="{79F7E685-DA0D-EA43-97D4-520CB5B76F3F}"/>
                </a:ext>
              </a:extLst>
            </p:cNvPr>
            <p:cNvPicPr>
              <a:picLocks noChangeAspect="1"/>
            </p:cNvPicPr>
            <p:nvPr/>
          </p:nvPicPr>
          <p:blipFill>
            <a:blip r:embed="rId7"/>
            <a:stretch>
              <a:fillRect/>
            </a:stretch>
          </p:blipFill>
          <p:spPr>
            <a:xfrm>
              <a:off x="8361849" y="-538955"/>
              <a:ext cx="4363548" cy="1843087"/>
            </a:xfrm>
            <a:prstGeom prst="rect">
              <a:avLst/>
            </a:prstGeom>
          </p:spPr>
        </p:pic>
        <p:pic>
          <p:nvPicPr>
            <p:cNvPr id="20" name="Imagen 19">
              <a:extLst>
                <a:ext uri="{FF2B5EF4-FFF2-40B4-BE49-F238E27FC236}">
                  <a16:creationId xmlns:a16="http://schemas.microsoft.com/office/drawing/2014/main" id="{4EF245ED-C245-F749-B787-803051E43B96}"/>
                </a:ext>
              </a:extLst>
            </p:cNvPr>
            <p:cNvPicPr>
              <a:picLocks noChangeAspect="1"/>
            </p:cNvPicPr>
            <p:nvPr/>
          </p:nvPicPr>
          <p:blipFill>
            <a:blip r:embed="rId8"/>
            <a:stretch>
              <a:fillRect/>
            </a:stretch>
          </p:blipFill>
          <p:spPr>
            <a:xfrm>
              <a:off x="-166681" y="2349495"/>
              <a:ext cx="3463518" cy="1714499"/>
            </a:xfrm>
            <a:prstGeom prst="rect">
              <a:avLst/>
            </a:prstGeom>
          </p:spPr>
        </p:pic>
        <p:pic>
          <p:nvPicPr>
            <p:cNvPr id="21" name="Imagen 20">
              <a:extLst>
                <a:ext uri="{FF2B5EF4-FFF2-40B4-BE49-F238E27FC236}">
                  <a16:creationId xmlns:a16="http://schemas.microsoft.com/office/drawing/2014/main" id="{DCB9A516-0629-D74D-836A-C0F707A6D5FD}"/>
                </a:ext>
              </a:extLst>
            </p:cNvPr>
            <p:cNvPicPr>
              <a:picLocks noChangeAspect="1"/>
            </p:cNvPicPr>
            <p:nvPr/>
          </p:nvPicPr>
          <p:blipFill>
            <a:blip r:embed="rId9"/>
            <a:stretch>
              <a:fillRect/>
            </a:stretch>
          </p:blipFill>
          <p:spPr>
            <a:xfrm>
              <a:off x="10012476" y="4112630"/>
              <a:ext cx="1322024" cy="636530"/>
            </a:xfrm>
            <a:prstGeom prst="rect">
              <a:avLst/>
            </a:prstGeom>
          </p:spPr>
        </p:pic>
        <p:pic>
          <p:nvPicPr>
            <p:cNvPr id="22" name="Imagen 21">
              <a:extLst>
                <a:ext uri="{FF2B5EF4-FFF2-40B4-BE49-F238E27FC236}">
                  <a16:creationId xmlns:a16="http://schemas.microsoft.com/office/drawing/2014/main" id="{26A16B4E-C4DE-3349-9348-041310BB219A}"/>
                </a:ext>
              </a:extLst>
            </p:cNvPr>
            <p:cNvPicPr>
              <a:picLocks noChangeAspect="1"/>
            </p:cNvPicPr>
            <p:nvPr/>
          </p:nvPicPr>
          <p:blipFill>
            <a:blip r:embed="rId10"/>
            <a:stretch>
              <a:fillRect/>
            </a:stretch>
          </p:blipFill>
          <p:spPr>
            <a:xfrm>
              <a:off x="6758012" y="3828517"/>
              <a:ext cx="2446064" cy="1000662"/>
            </a:xfrm>
            <a:prstGeom prst="rect">
              <a:avLst/>
            </a:prstGeom>
          </p:spPr>
        </p:pic>
      </p:grpSp>
      <p:pic>
        <p:nvPicPr>
          <p:cNvPr id="23" name="Imagen 22">
            <a:extLst>
              <a:ext uri="{FF2B5EF4-FFF2-40B4-BE49-F238E27FC236}">
                <a16:creationId xmlns:a16="http://schemas.microsoft.com/office/drawing/2014/main" id="{CC1B55C1-ABFE-EB48-B064-8FFE8AA91039}"/>
              </a:ext>
            </a:extLst>
          </p:cNvPr>
          <p:cNvPicPr>
            <a:picLocks noChangeAspect="1"/>
          </p:cNvPicPr>
          <p:nvPr/>
        </p:nvPicPr>
        <p:blipFill>
          <a:blip r:embed="rId11"/>
          <a:stretch>
            <a:fillRect/>
          </a:stretch>
        </p:blipFill>
        <p:spPr>
          <a:xfrm>
            <a:off x="0" y="6188928"/>
            <a:ext cx="12192000" cy="669072"/>
          </a:xfrm>
          <a:prstGeom prst="rect">
            <a:avLst/>
          </a:prstGeom>
        </p:spPr>
      </p:pic>
      <p:grpSp>
        <p:nvGrpSpPr>
          <p:cNvPr id="24" name="Grupo 23">
            <a:extLst>
              <a:ext uri="{FF2B5EF4-FFF2-40B4-BE49-F238E27FC236}">
                <a16:creationId xmlns:a16="http://schemas.microsoft.com/office/drawing/2014/main" id="{47311343-4626-0E4A-B2DF-77DBA4F409BA}"/>
              </a:ext>
            </a:extLst>
          </p:cNvPr>
          <p:cNvGrpSpPr/>
          <p:nvPr/>
        </p:nvGrpSpPr>
        <p:grpSpPr>
          <a:xfrm>
            <a:off x="6539839" y="5086073"/>
            <a:ext cx="6176037" cy="728658"/>
            <a:chOff x="6539839" y="5086073"/>
            <a:chExt cx="6176037" cy="728658"/>
          </a:xfrm>
        </p:grpSpPr>
        <p:sp>
          <p:nvSpPr>
            <p:cNvPr id="25" name="Rectángulo redondeado 24">
              <a:extLst>
                <a:ext uri="{FF2B5EF4-FFF2-40B4-BE49-F238E27FC236}">
                  <a16:creationId xmlns:a16="http://schemas.microsoft.com/office/drawing/2014/main" id="{8F911547-B666-9448-B687-EFA47220242E}"/>
                </a:ext>
              </a:extLst>
            </p:cNvPr>
            <p:cNvSpPr/>
            <p:nvPr/>
          </p:nvSpPr>
          <p:spPr>
            <a:xfrm>
              <a:off x="6539839" y="5086073"/>
              <a:ext cx="6176037" cy="728658"/>
            </a:xfrm>
            <a:prstGeom prst="roundRect">
              <a:avLst/>
            </a:prstGeom>
            <a:solidFill>
              <a:srgbClr val="B4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a:extLst>
                <a:ext uri="{FF2B5EF4-FFF2-40B4-BE49-F238E27FC236}">
                  <a16:creationId xmlns:a16="http://schemas.microsoft.com/office/drawing/2014/main" id="{E63A5E4F-6E77-124E-A551-87D0B96F0705}"/>
                </a:ext>
              </a:extLst>
            </p:cNvPr>
            <p:cNvSpPr txBox="1"/>
            <p:nvPr/>
          </p:nvSpPr>
          <p:spPr>
            <a:xfrm>
              <a:off x="7002469" y="5146751"/>
              <a:ext cx="4843463" cy="657103"/>
            </a:xfrm>
            <a:prstGeom prst="rect">
              <a:avLst/>
            </a:prstGeom>
            <a:noFill/>
          </p:spPr>
          <p:txBody>
            <a:bodyPr wrap="square" rtlCol="0">
              <a:spAutoFit/>
            </a:bodyPr>
            <a:lstStyle/>
            <a:p>
              <a:pPr algn="ctr">
                <a:lnSpc>
                  <a:spcPts val="2200"/>
                </a:lnSpc>
              </a:pPr>
              <a:r>
                <a:rPr lang="es-MX" sz="2100">
                  <a:solidFill>
                    <a:schemeClr val="bg1"/>
                  </a:solidFill>
                </a:rPr>
                <a:t>Introducción General a la Ley</a:t>
              </a:r>
            </a:p>
            <a:p>
              <a:pPr algn="ctr">
                <a:lnSpc>
                  <a:spcPts val="2200"/>
                </a:lnSpc>
              </a:pPr>
              <a:r>
                <a:rPr lang="es-MX" sz="2100">
                  <a:solidFill>
                    <a:schemeClr val="bg1"/>
                  </a:solidFill>
                </a:rPr>
                <a:t>de Participación Ciudadana</a:t>
              </a:r>
            </a:p>
          </p:txBody>
        </p:sp>
      </p:grpSp>
      <p:pic>
        <p:nvPicPr>
          <p:cNvPr id="28" name="Imagen 27">
            <a:extLst>
              <a:ext uri="{FF2B5EF4-FFF2-40B4-BE49-F238E27FC236}">
                <a16:creationId xmlns:a16="http://schemas.microsoft.com/office/drawing/2014/main" id="{AA79EAD2-C7AA-454F-B545-AD6CDC81167A}"/>
              </a:ext>
            </a:extLst>
          </p:cNvPr>
          <p:cNvPicPr>
            <a:picLocks noChangeAspect="1"/>
          </p:cNvPicPr>
          <p:nvPr/>
        </p:nvPicPr>
        <p:blipFill>
          <a:blip r:embed="rId12"/>
          <a:stretch>
            <a:fillRect/>
          </a:stretch>
        </p:blipFill>
        <p:spPr>
          <a:xfrm>
            <a:off x="9057126" y="270567"/>
            <a:ext cx="2618937" cy="602557"/>
          </a:xfrm>
          <a:prstGeom prst="rect">
            <a:avLst/>
          </a:prstGeom>
        </p:spPr>
      </p:pic>
      <p:sp>
        <p:nvSpPr>
          <p:cNvPr id="30" name="CuadroTexto 29">
            <a:extLst>
              <a:ext uri="{FF2B5EF4-FFF2-40B4-BE49-F238E27FC236}">
                <a16:creationId xmlns:a16="http://schemas.microsoft.com/office/drawing/2014/main" id="{44EBA1F9-E790-2F43-B53F-2A85709898C4}"/>
              </a:ext>
            </a:extLst>
          </p:cNvPr>
          <p:cNvSpPr txBox="1"/>
          <p:nvPr/>
        </p:nvSpPr>
        <p:spPr>
          <a:xfrm>
            <a:off x="8068568" y="2802421"/>
            <a:ext cx="1737976" cy="430887"/>
          </a:xfrm>
          <a:prstGeom prst="rect">
            <a:avLst/>
          </a:prstGeom>
          <a:noFill/>
        </p:spPr>
        <p:txBody>
          <a:bodyPr wrap="none" rtlCol="0">
            <a:spAutoFit/>
          </a:bodyPr>
          <a:lstStyle/>
          <a:p>
            <a:r>
              <a:rPr lang="es-MX" sz="2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CURSO #03</a:t>
            </a:r>
          </a:p>
        </p:txBody>
      </p:sp>
      <p:pic>
        <p:nvPicPr>
          <p:cNvPr id="3" name="Imagen 2">
            <a:extLst>
              <a:ext uri="{FF2B5EF4-FFF2-40B4-BE49-F238E27FC236}">
                <a16:creationId xmlns:a16="http://schemas.microsoft.com/office/drawing/2014/main" id="{3BD3D8A2-3D7D-5049-8FD7-CFDC5E5734BA}"/>
              </a:ext>
            </a:extLst>
          </p:cNvPr>
          <p:cNvPicPr>
            <a:picLocks noChangeAspect="1"/>
          </p:cNvPicPr>
          <p:nvPr/>
        </p:nvPicPr>
        <p:blipFill>
          <a:blip r:embed="rId13"/>
          <a:stretch>
            <a:fillRect/>
          </a:stretch>
        </p:blipFill>
        <p:spPr>
          <a:xfrm rot="10800000">
            <a:off x="0" y="6000750"/>
            <a:ext cx="12192000" cy="857250"/>
          </a:xfrm>
          <a:prstGeom prst="rect">
            <a:avLst/>
          </a:prstGeom>
        </p:spPr>
      </p:pic>
      <p:grpSp>
        <p:nvGrpSpPr>
          <p:cNvPr id="6" name="Grupo 5">
            <a:extLst>
              <a:ext uri="{FF2B5EF4-FFF2-40B4-BE49-F238E27FC236}">
                <a16:creationId xmlns:a16="http://schemas.microsoft.com/office/drawing/2014/main" id="{A6839375-0081-F54A-B588-D03511F58BC4}"/>
              </a:ext>
            </a:extLst>
          </p:cNvPr>
          <p:cNvGrpSpPr/>
          <p:nvPr/>
        </p:nvGrpSpPr>
        <p:grpSpPr>
          <a:xfrm>
            <a:off x="6539839" y="5086073"/>
            <a:ext cx="6176037" cy="728658"/>
            <a:chOff x="6539839" y="5086073"/>
            <a:chExt cx="6176037" cy="728658"/>
          </a:xfrm>
        </p:grpSpPr>
        <p:sp>
          <p:nvSpPr>
            <p:cNvPr id="7" name="Rectángulo redondeado 6">
              <a:extLst>
                <a:ext uri="{FF2B5EF4-FFF2-40B4-BE49-F238E27FC236}">
                  <a16:creationId xmlns:a16="http://schemas.microsoft.com/office/drawing/2014/main" id="{C0844733-7851-BD41-BCBF-3AC8B2EFDF2C}"/>
                </a:ext>
              </a:extLst>
            </p:cNvPr>
            <p:cNvSpPr/>
            <p:nvPr/>
          </p:nvSpPr>
          <p:spPr>
            <a:xfrm>
              <a:off x="6539839" y="5086073"/>
              <a:ext cx="6176037" cy="728658"/>
            </a:xfrm>
            <a:prstGeom prst="roundRect">
              <a:avLst/>
            </a:prstGeom>
            <a:solidFill>
              <a:srgbClr val="C16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1066A815-F55A-5A41-AE21-3BB331BF566A}"/>
                </a:ext>
              </a:extLst>
            </p:cNvPr>
            <p:cNvSpPr txBox="1"/>
            <p:nvPr/>
          </p:nvSpPr>
          <p:spPr>
            <a:xfrm>
              <a:off x="7002469" y="5146751"/>
              <a:ext cx="4843463" cy="657103"/>
            </a:xfrm>
            <a:prstGeom prst="rect">
              <a:avLst/>
            </a:prstGeom>
            <a:noFill/>
          </p:spPr>
          <p:txBody>
            <a:bodyPr wrap="square" rtlCol="0">
              <a:spAutoFit/>
            </a:bodyPr>
            <a:lstStyle/>
            <a:p>
              <a:pPr algn="ctr">
                <a:lnSpc>
                  <a:spcPts val="2200"/>
                </a:lnSpc>
              </a:pPr>
              <a:r>
                <a:rPr lang="es-MX" sz="2100">
                  <a:solidFill>
                    <a:schemeClr val="bg1"/>
                  </a:solidFill>
                </a:rPr>
                <a:t>Consejo Consultivo de</a:t>
              </a:r>
            </a:p>
            <a:p>
              <a:pPr algn="ctr">
                <a:lnSpc>
                  <a:spcPts val="2200"/>
                </a:lnSpc>
              </a:pPr>
              <a:r>
                <a:rPr lang="es-MX" sz="2100">
                  <a:solidFill>
                    <a:schemeClr val="bg1"/>
                  </a:solidFill>
                </a:rPr>
                <a:t>Participación Ciudadana</a:t>
              </a:r>
            </a:p>
          </p:txBody>
        </p:sp>
      </p:grpSp>
      <p:pic>
        <p:nvPicPr>
          <p:cNvPr id="10" name="Imagen 9">
            <a:extLst>
              <a:ext uri="{FF2B5EF4-FFF2-40B4-BE49-F238E27FC236}">
                <a16:creationId xmlns:a16="http://schemas.microsoft.com/office/drawing/2014/main" id="{C2292ABC-A2BE-834C-9007-358527D9EFEA}"/>
              </a:ext>
            </a:extLst>
          </p:cNvPr>
          <p:cNvPicPr>
            <a:picLocks noChangeAspect="1"/>
          </p:cNvPicPr>
          <p:nvPr/>
        </p:nvPicPr>
        <p:blipFill>
          <a:blip r:embed="rId12"/>
          <a:stretch>
            <a:fillRect/>
          </a:stretch>
        </p:blipFill>
        <p:spPr>
          <a:xfrm>
            <a:off x="9057126" y="270567"/>
            <a:ext cx="2618937" cy="602557"/>
          </a:xfrm>
          <a:prstGeom prst="rect">
            <a:avLst/>
          </a:prstGeom>
        </p:spPr>
      </p:pic>
      <p:sp>
        <p:nvSpPr>
          <p:cNvPr id="33" name="CuadroTexto 32">
            <a:extLst>
              <a:ext uri="{FF2B5EF4-FFF2-40B4-BE49-F238E27FC236}">
                <a16:creationId xmlns:a16="http://schemas.microsoft.com/office/drawing/2014/main" id="{5E1251EC-1667-0F44-8E69-293603834708}"/>
              </a:ext>
            </a:extLst>
          </p:cNvPr>
          <p:cNvSpPr txBox="1"/>
          <p:nvPr/>
        </p:nvSpPr>
        <p:spPr>
          <a:xfrm>
            <a:off x="6253165" y="1510484"/>
            <a:ext cx="1233495" cy="2185214"/>
          </a:xfrm>
          <a:prstGeom prst="rect">
            <a:avLst/>
          </a:prstGeom>
          <a:noFill/>
        </p:spPr>
        <p:txBody>
          <a:bodyPr wrap="square" rtlCol="0">
            <a:spAutoFit/>
          </a:bodyPr>
          <a:lstStyle/>
          <a:p>
            <a:pPr algn="ctr"/>
            <a:r>
              <a:rPr lang="es-MX" sz="13600" b="1" kern="600" spc="-600">
                <a:solidFill>
                  <a:schemeClr val="bg1"/>
                </a:solidFill>
              </a:rPr>
              <a:t>I</a:t>
            </a:r>
          </a:p>
        </p:txBody>
      </p:sp>
      <p:pic>
        <p:nvPicPr>
          <p:cNvPr id="36" name="Imagen 35">
            <a:extLst>
              <a:ext uri="{FF2B5EF4-FFF2-40B4-BE49-F238E27FC236}">
                <a16:creationId xmlns:a16="http://schemas.microsoft.com/office/drawing/2014/main" id="{5A2371B1-0AEF-4341-AD7B-DA50BC55A8BD}"/>
              </a:ext>
            </a:extLst>
          </p:cNvPr>
          <p:cNvPicPr>
            <a:picLocks noChangeAspect="1"/>
          </p:cNvPicPr>
          <p:nvPr/>
        </p:nvPicPr>
        <p:blipFill>
          <a:blip r:embed="rId14"/>
          <a:stretch>
            <a:fillRect/>
          </a:stretch>
        </p:blipFill>
        <p:spPr>
          <a:xfrm>
            <a:off x="1298750" y="617701"/>
            <a:ext cx="3494475" cy="4155591"/>
          </a:xfrm>
          <a:prstGeom prst="rect">
            <a:avLst/>
          </a:prstGeom>
        </p:spPr>
      </p:pic>
      <p:pic>
        <p:nvPicPr>
          <p:cNvPr id="4" name="Imagen 3">
            <a:extLst>
              <a:ext uri="{FF2B5EF4-FFF2-40B4-BE49-F238E27FC236}">
                <a16:creationId xmlns:a16="http://schemas.microsoft.com/office/drawing/2014/main" id="{C8FCA456-778F-3640-A8B7-374740BB1C5E}"/>
              </a:ext>
            </a:extLst>
          </p:cNvPr>
          <p:cNvPicPr>
            <a:picLocks noChangeAspect="1"/>
          </p:cNvPicPr>
          <p:nvPr/>
        </p:nvPicPr>
        <p:blipFill>
          <a:blip r:embed="rId15"/>
          <a:stretch>
            <a:fillRect/>
          </a:stretch>
        </p:blipFill>
        <p:spPr>
          <a:xfrm>
            <a:off x="427450" y="3426734"/>
            <a:ext cx="6346574" cy="3324396"/>
          </a:xfrm>
          <a:prstGeom prst="rect">
            <a:avLst/>
          </a:prstGeom>
        </p:spPr>
      </p:pic>
    </p:spTree>
    <p:extLst>
      <p:ext uri="{BB962C8B-B14F-4D97-AF65-F5344CB8AC3E}">
        <p14:creationId xmlns:p14="http://schemas.microsoft.com/office/powerpoint/2010/main" val="1325048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left)">
                                      <p:cBhvr>
                                        <p:cTn id="8" dur="750"/>
                                        <p:tgtEl>
                                          <p:spTgt spid="6"/>
                                        </p:tgtEl>
                                      </p:cBhvr>
                                    </p:animEffect>
                                  </p:childTnLst>
                                </p:cTn>
                              </p:par>
                            </p:childTnLst>
                          </p:cTn>
                        </p:par>
                        <p:par>
                          <p:cTn id="9" fill="hold">
                            <p:stCondLst>
                              <p:cond delay="750"/>
                            </p:stCondLst>
                            <p:childTnLst>
                              <p:par>
                                <p:cTn id="10" presetID="1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p:tgtEl>
                                          <p:spTgt spid="24"/>
                                        </p:tgtEl>
                                        <p:attrNameLst>
                                          <p:attrName>ppt_x</p:attrName>
                                        </p:attrNameLst>
                                      </p:cBhvr>
                                      <p:tavLst>
                                        <p:tav tm="0">
                                          <p:val>
                                            <p:strVal val="#ppt_x+#ppt_w*1.125000"/>
                                          </p:val>
                                        </p:tav>
                                        <p:tav tm="100000">
                                          <p:val>
                                            <p:strVal val="#ppt_x"/>
                                          </p:val>
                                        </p:tav>
                                      </p:tavLst>
                                    </p:anim>
                                    <p:animEffect transition="in" filter="wipe(left)">
                                      <p:cBhvr>
                                        <p:cTn id="1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A6120EA-0523-6043-97A8-DE8731ABC746}"/>
              </a:ext>
            </a:extLst>
          </p:cNvPr>
          <p:cNvPicPr>
            <a:picLocks noChangeAspect="1"/>
          </p:cNvPicPr>
          <p:nvPr/>
        </p:nvPicPr>
        <p:blipFill>
          <a:blip r:embed="rId3"/>
          <a:stretch>
            <a:fillRect/>
          </a:stretch>
        </p:blipFill>
        <p:spPr>
          <a:xfrm>
            <a:off x="1102807" y="1279768"/>
            <a:ext cx="3455012" cy="4108662"/>
          </a:xfrm>
          <a:prstGeom prst="rect">
            <a:avLst/>
          </a:prstGeom>
        </p:spPr>
      </p:pic>
      <p:pic>
        <p:nvPicPr>
          <p:cNvPr id="6" name="Imagen 5">
            <a:extLst>
              <a:ext uri="{FF2B5EF4-FFF2-40B4-BE49-F238E27FC236}">
                <a16:creationId xmlns:a16="http://schemas.microsoft.com/office/drawing/2014/main" id="{66A615C9-F730-E14C-A979-350E9E4BE7E4}"/>
              </a:ext>
            </a:extLst>
          </p:cNvPr>
          <p:cNvPicPr>
            <a:picLocks noChangeAspect="1"/>
          </p:cNvPicPr>
          <p:nvPr/>
        </p:nvPicPr>
        <p:blipFill rotWithShape="1">
          <a:blip r:embed="rId4">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sp>
        <p:nvSpPr>
          <p:cNvPr id="11" name="CuadroTexto 10"/>
          <p:cNvSpPr txBox="1"/>
          <p:nvPr/>
        </p:nvSpPr>
        <p:spPr>
          <a:xfrm>
            <a:off x="5137264" y="1412546"/>
            <a:ext cx="6224372" cy="1246495"/>
          </a:xfrm>
          <a:prstGeom prst="rect">
            <a:avLst/>
          </a:prstGeom>
          <a:noFill/>
        </p:spPr>
        <p:txBody>
          <a:bodyPr wrap="square" rtlCol="0">
            <a:spAutoFit/>
          </a:bodyPr>
          <a:lstStyle/>
          <a:p>
            <a:pPr algn="ctr">
              <a:lnSpc>
                <a:spcPts val="3000"/>
              </a:lnSpc>
            </a:pPr>
            <a:r>
              <a:rPr lang="es-MX" sz="2800" b="1">
                <a:solidFill>
                  <a:srgbClr val="E4570D"/>
                </a:solidFill>
              </a:rPr>
              <a:t>¿Quién designa a las personas que representan a la autoridad en el </a:t>
            </a:r>
            <a:r>
              <a:rPr lang="es-MX" sz="2800" b="1" i="1">
                <a:solidFill>
                  <a:srgbClr val="E4570D"/>
                </a:solidFill>
              </a:rPr>
              <a:t>consejo consultivo de participación ciudadana?</a:t>
            </a:r>
          </a:p>
        </p:txBody>
      </p:sp>
      <p:pic>
        <p:nvPicPr>
          <p:cNvPr id="7" name="Imagen 6">
            <a:extLst>
              <a:ext uri="{FF2B5EF4-FFF2-40B4-BE49-F238E27FC236}">
                <a16:creationId xmlns:a16="http://schemas.microsoft.com/office/drawing/2014/main" id="{398950A4-D055-AF4E-A16B-4BB3694668F6}"/>
              </a:ext>
            </a:extLst>
          </p:cNvPr>
          <p:cNvPicPr>
            <a:picLocks noChangeAspect="1"/>
          </p:cNvPicPr>
          <p:nvPr/>
        </p:nvPicPr>
        <p:blipFill>
          <a:blip r:embed="rId5"/>
          <a:stretch>
            <a:fillRect/>
          </a:stretch>
        </p:blipFill>
        <p:spPr>
          <a:xfrm>
            <a:off x="166667" y="5984044"/>
            <a:ext cx="1723515" cy="396542"/>
          </a:xfrm>
          <a:prstGeom prst="rect">
            <a:avLst/>
          </a:prstGeom>
        </p:spPr>
      </p:pic>
    </p:spTree>
    <p:extLst>
      <p:ext uri="{BB962C8B-B14F-4D97-AF65-F5344CB8AC3E}">
        <p14:creationId xmlns:p14="http://schemas.microsoft.com/office/powerpoint/2010/main" val="709488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466881" y="6053190"/>
            <a:ext cx="5121234" cy="323165"/>
          </a:xfrm>
          <a:prstGeom prst="rect">
            <a:avLst/>
          </a:prstGeom>
          <a:noFill/>
        </p:spPr>
        <p:txBody>
          <a:bodyPr wrap="square" rtlCol="0">
            <a:spAutoFit/>
          </a:bodyPr>
          <a:lstStyle/>
          <a:p>
            <a:pPr algn="r"/>
            <a:r>
              <a:rPr lang="es-MX" sz="1500">
                <a:solidFill>
                  <a:srgbClr val="F39902"/>
                </a:solidFill>
              </a:rPr>
              <a:t>Arts. 10, LPC y 11 Reglamento de la  LPC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26" y="522712"/>
            <a:ext cx="5205562" cy="3345107"/>
          </a:xfrm>
          <a:prstGeom prst="rect">
            <a:avLst/>
          </a:prstGeom>
        </p:spPr>
      </p:pic>
      <p:pic>
        <p:nvPicPr>
          <p:cNvPr id="5" name="Imagen 4">
            <a:extLst>
              <a:ext uri="{FF2B5EF4-FFF2-40B4-BE49-F238E27FC236}">
                <a16:creationId xmlns:a16="http://schemas.microsoft.com/office/drawing/2014/main" id="{70D1B69C-843C-774D-816B-A5179F98F9A0}"/>
              </a:ext>
            </a:extLst>
          </p:cNvPr>
          <p:cNvPicPr>
            <a:picLocks noChangeAspect="1"/>
          </p:cNvPicPr>
          <p:nvPr/>
        </p:nvPicPr>
        <p:blipFill>
          <a:blip r:embed="rId4"/>
          <a:stretch>
            <a:fillRect/>
          </a:stretch>
        </p:blipFill>
        <p:spPr>
          <a:xfrm>
            <a:off x="160039" y="5990668"/>
            <a:ext cx="1723515" cy="396542"/>
          </a:xfrm>
          <a:prstGeom prst="rect">
            <a:avLst/>
          </a:prstGeom>
        </p:spPr>
      </p:pic>
      <p:grpSp>
        <p:nvGrpSpPr>
          <p:cNvPr id="7" name="Grupo 6">
            <a:extLst>
              <a:ext uri="{FF2B5EF4-FFF2-40B4-BE49-F238E27FC236}">
                <a16:creationId xmlns:a16="http://schemas.microsoft.com/office/drawing/2014/main" id="{946197B6-50BA-BC4A-9C97-1D6D2BC4CFF9}"/>
              </a:ext>
            </a:extLst>
          </p:cNvPr>
          <p:cNvGrpSpPr/>
          <p:nvPr/>
        </p:nvGrpSpPr>
        <p:grpSpPr>
          <a:xfrm>
            <a:off x="1041345" y="3998977"/>
            <a:ext cx="10096048" cy="1743456"/>
            <a:chOff x="1041345" y="3998977"/>
            <a:chExt cx="10096048" cy="1743456"/>
          </a:xfrm>
        </p:grpSpPr>
        <p:sp>
          <p:nvSpPr>
            <p:cNvPr id="2" name="Marcador de contenido 2">
              <a:extLst>
                <a:ext uri="{FF2B5EF4-FFF2-40B4-BE49-F238E27FC236}">
                  <a16:creationId xmlns:a16="http://schemas.microsoft.com/office/drawing/2014/main" id="{9AE2C0A7-3064-45C7-941E-6EF669CEECC3}"/>
                </a:ext>
              </a:extLst>
            </p:cNvPr>
            <p:cNvSpPr txBox="1">
              <a:spLocks/>
            </p:cNvSpPr>
            <p:nvPr/>
          </p:nvSpPr>
          <p:spPr>
            <a:xfrm>
              <a:off x="1295083" y="4084321"/>
              <a:ext cx="9622854" cy="15942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400"/>
                </a:lnSpc>
                <a:spcBef>
                  <a:spcPts val="0"/>
                </a:spcBef>
              </a:pPr>
              <a:r>
                <a:rPr lang="es-MX" sz="2300">
                  <a:solidFill>
                    <a:schemeClr val="tx1">
                      <a:lumMod val="65000"/>
                      <a:lumOff val="35000"/>
                    </a:schemeClr>
                  </a:solidFill>
                </a:rPr>
                <a:t>Las personas que representen a las autoridades serán designadas conforme a la normatividad de cada institución, procurando que pertenezcan a las áreas relacionadas con temas de participación ciudadana; deberán ocupar un cargo con nivel mínimo de Dirección y contar con atribuciones que les permitan tomar decisiones. </a:t>
              </a:r>
            </a:p>
          </p:txBody>
        </p:sp>
        <p:sp>
          <p:nvSpPr>
            <p:cNvPr id="6" name="Rectángulo redondeado 5">
              <a:extLst>
                <a:ext uri="{FF2B5EF4-FFF2-40B4-BE49-F238E27FC236}">
                  <a16:creationId xmlns:a16="http://schemas.microsoft.com/office/drawing/2014/main" id="{BE924779-A9C1-7642-9DDA-1F46CB6FEAF6}"/>
                </a:ext>
              </a:extLst>
            </p:cNvPr>
            <p:cNvSpPr/>
            <p:nvPr/>
          </p:nvSpPr>
          <p:spPr>
            <a:xfrm>
              <a:off x="1041345" y="3998977"/>
              <a:ext cx="10096048" cy="1743456"/>
            </a:xfrm>
            <a:prstGeom prst="roundRect">
              <a:avLst>
                <a:gd name="adj" fmla="val 10465"/>
              </a:avLst>
            </a:prstGeom>
            <a:noFill/>
            <a:ln w="28575">
              <a:solidFill>
                <a:srgbClr val="F39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549591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223643" y="1328465"/>
            <a:ext cx="6088118" cy="1384995"/>
          </a:xfrm>
          <a:prstGeom prst="rect">
            <a:avLst/>
          </a:prstGeom>
          <a:noFill/>
        </p:spPr>
        <p:txBody>
          <a:bodyPr wrap="square" rtlCol="0">
            <a:spAutoFit/>
          </a:bodyPr>
          <a:lstStyle/>
          <a:p>
            <a:pPr algn="ctr"/>
            <a:r>
              <a:rPr lang="es-MX" sz="2800" b="1">
                <a:solidFill>
                  <a:srgbClr val="E4570D"/>
                </a:solidFill>
              </a:rPr>
              <a:t>¿Quién designa a las personas ciudadanas que integran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72F7C329-7C85-1C4C-95F0-617E04DAB9BD}"/>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6C19CF89-5F86-3246-8920-75BBD5636153}"/>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F9B56FFF-FAE3-8045-A66E-FA1296CC6B16}"/>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144645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C2142E26-5935-4248-B223-464E6DD5C1A2}"/>
              </a:ext>
            </a:extLst>
          </p:cNvPr>
          <p:cNvGrpSpPr/>
          <p:nvPr/>
        </p:nvGrpSpPr>
        <p:grpSpPr>
          <a:xfrm>
            <a:off x="891331" y="926280"/>
            <a:ext cx="10392365" cy="1203255"/>
            <a:chOff x="891331" y="926280"/>
            <a:chExt cx="10392365" cy="1203255"/>
          </a:xfrm>
        </p:grpSpPr>
        <p:sp>
          <p:nvSpPr>
            <p:cNvPr id="12" name="Rectángulo redondeado 11"/>
            <p:cNvSpPr/>
            <p:nvPr/>
          </p:nvSpPr>
          <p:spPr>
            <a:xfrm>
              <a:off x="891331" y="926280"/>
              <a:ext cx="10392365" cy="1166680"/>
            </a:xfrm>
            <a:prstGeom prst="roundRect">
              <a:avLst>
                <a:gd name="adj" fmla="val 10465"/>
              </a:avLst>
            </a:prstGeom>
            <a:solidFill>
              <a:srgbClr val="D87A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sp>
          <p:nvSpPr>
            <p:cNvPr id="2" name="Marcador de contenido 2">
              <a:extLst>
                <a:ext uri="{FF2B5EF4-FFF2-40B4-BE49-F238E27FC236}">
                  <a16:creationId xmlns:a16="http://schemas.microsoft.com/office/drawing/2014/main" id="{9AE2C0A7-3064-45C7-941E-6EF669CEECC3}"/>
                </a:ext>
              </a:extLst>
            </p:cNvPr>
            <p:cNvSpPr txBox="1">
              <a:spLocks/>
            </p:cNvSpPr>
            <p:nvPr/>
          </p:nvSpPr>
          <p:spPr>
            <a:xfrm>
              <a:off x="1191780" y="987747"/>
              <a:ext cx="9819364" cy="1141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500"/>
                </a:lnSpc>
                <a:spcBef>
                  <a:spcPts val="0"/>
                </a:spcBef>
              </a:pPr>
              <a:r>
                <a:rPr lang="es-MX" sz="2300">
                  <a:solidFill>
                    <a:schemeClr val="bg1"/>
                  </a:solidFill>
                </a:rPr>
                <a:t>Las personas que representen a la ciudadanía y sus suplentes, se elegirán mediante convocatoria pública, por el Comité Estatal de Participación Ciudadana, garantizando paridad de género.</a:t>
              </a:r>
            </a:p>
            <a:p>
              <a:pPr algn="just">
                <a:lnSpc>
                  <a:spcPts val="2600"/>
                </a:lnSpc>
                <a:spcBef>
                  <a:spcPts val="0"/>
                </a:spcBef>
              </a:pPr>
              <a:r>
                <a:rPr lang="es-MX" sz="2300">
                  <a:solidFill>
                    <a:srgbClr val="4B4947"/>
                  </a:solidFill>
                </a:rPr>
                <a:t> </a:t>
              </a:r>
            </a:p>
          </p:txBody>
        </p:sp>
      </p:grpSp>
      <p:sp>
        <p:nvSpPr>
          <p:cNvPr id="4" name="CuadroTexto 3"/>
          <p:cNvSpPr txBox="1"/>
          <p:nvPr/>
        </p:nvSpPr>
        <p:spPr>
          <a:xfrm>
            <a:off x="6169157" y="6044974"/>
            <a:ext cx="5393417" cy="323165"/>
          </a:xfrm>
          <a:prstGeom prst="rect">
            <a:avLst/>
          </a:prstGeom>
          <a:noFill/>
        </p:spPr>
        <p:txBody>
          <a:bodyPr wrap="square" rtlCol="0">
            <a:spAutoFit/>
          </a:bodyPr>
          <a:lstStyle/>
          <a:p>
            <a:pPr algn="r"/>
            <a:r>
              <a:rPr lang="es-MX" sz="1500">
                <a:solidFill>
                  <a:srgbClr val="F39902"/>
                </a:solidFill>
              </a:rPr>
              <a:t>Arts. 10 y 12, LPC y 12 Reglamento de la  LPC </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88" y="2384538"/>
            <a:ext cx="3059944" cy="3384816"/>
          </a:xfrm>
          <a:prstGeom prst="rect">
            <a:avLst/>
          </a:prstGeom>
        </p:spPr>
      </p:pic>
      <p:grpSp>
        <p:nvGrpSpPr>
          <p:cNvPr id="3" name="Agrupar 2"/>
          <p:cNvGrpSpPr/>
          <p:nvPr/>
        </p:nvGrpSpPr>
        <p:grpSpPr>
          <a:xfrm>
            <a:off x="4523461" y="3146155"/>
            <a:ext cx="6468226" cy="1785104"/>
            <a:chOff x="4395445" y="3237595"/>
            <a:chExt cx="6468226" cy="1785104"/>
          </a:xfrm>
        </p:grpSpPr>
        <p:sp>
          <p:nvSpPr>
            <p:cNvPr id="5" name="CuadroTexto 4"/>
            <p:cNvSpPr txBox="1"/>
            <p:nvPr/>
          </p:nvSpPr>
          <p:spPr>
            <a:xfrm>
              <a:off x="4683587" y="3237595"/>
              <a:ext cx="6180084" cy="1785104"/>
            </a:xfrm>
            <a:prstGeom prst="rect">
              <a:avLst/>
            </a:prstGeom>
            <a:noFill/>
          </p:spPr>
          <p:txBody>
            <a:bodyPr wrap="square" rtlCol="0">
              <a:spAutoFit/>
            </a:bodyPr>
            <a:lstStyle/>
            <a:p>
              <a:pPr marL="82550" lvl="2" algn="just">
                <a:lnSpc>
                  <a:spcPts val="2400"/>
                </a:lnSpc>
              </a:pPr>
              <a:r>
                <a:rPr lang="es-MX" sz="2200">
                  <a:solidFill>
                    <a:srgbClr val="4B4947"/>
                  </a:solidFill>
                </a:rPr>
                <a:t>Durarán en su encargo 3 años con posibilidad de reelegirse por un período.</a:t>
              </a:r>
            </a:p>
            <a:p>
              <a:pPr marL="82550" lvl="2" algn="just"/>
              <a:endParaRPr lang="es-MX" sz="2200">
                <a:solidFill>
                  <a:srgbClr val="4B4947"/>
                </a:solidFill>
              </a:endParaRPr>
            </a:p>
            <a:p>
              <a:pPr marL="82550" lvl="2" algn="just"/>
              <a:r>
                <a:rPr lang="es-MX" sz="2200">
                  <a:solidFill>
                    <a:srgbClr val="4B4947"/>
                  </a:solidFill>
                </a:rPr>
                <a:t>Su renovación es escalonada y su cargo renunciable.</a:t>
              </a:r>
            </a:p>
            <a:p>
              <a:endParaRPr lang="es-ES_tradnl" sz="220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445" y="3254323"/>
              <a:ext cx="345381" cy="345381"/>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445" y="4224012"/>
              <a:ext cx="345381" cy="345381"/>
            </a:xfrm>
            <a:prstGeom prst="rect">
              <a:avLst/>
            </a:prstGeom>
          </p:spPr>
        </p:pic>
      </p:grpSp>
      <p:pic>
        <p:nvPicPr>
          <p:cNvPr id="13" name="Imagen 12">
            <a:extLst>
              <a:ext uri="{FF2B5EF4-FFF2-40B4-BE49-F238E27FC236}">
                <a16:creationId xmlns:a16="http://schemas.microsoft.com/office/drawing/2014/main" id="{6900C742-9D1D-4344-9A04-E6189A7616AD}"/>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067595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223643" y="1328465"/>
            <a:ext cx="6088118" cy="1384995"/>
          </a:xfrm>
          <a:prstGeom prst="rect">
            <a:avLst/>
          </a:prstGeom>
          <a:noFill/>
        </p:spPr>
        <p:txBody>
          <a:bodyPr wrap="square" rtlCol="0">
            <a:spAutoFit/>
          </a:bodyPr>
          <a:lstStyle/>
          <a:p>
            <a:pPr algn="ctr"/>
            <a:r>
              <a:rPr lang="es-MX" sz="2800" b="1">
                <a:solidFill>
                  <a:srgbClr val="E4570D"/>
                </a:solidFill>
              </a:rPr>
              <a:t>¿Cuáles son los requisitos a cumplir por la ciudadanía para integrar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BBF042E0-4E42-5344-B3B7-65191722C94D}"/>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28F38877-C223-F648-B73C-E39B7A3A048A}"/>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A7CD1096-AEAE-A841-BB99-AF8B33A8C737}"/>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84828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209494" y="6050311"/>
            <a:ext cx="5393417" cy="323165"/>
          </a:xfrm>
          <a:prstGeom prst="rect">
            <a:avLst/>
          </a:prstGeom>
          <a:noFill/>
        </p:spPr>
        <p:txBody>
          <a:bodyPr wrap="square" rtlCol="0">
            <a:spAutoFit/>
          </a:bodyPr>
          <a:lstStyle/>
          <a:p>
            <a:pPr algn="r"/>
            <a:r>
              <a:rPr lang="es-MX" sz="1500">
                <a:solidFill>
                  <a:srgbClr val="F39902"/>
                </a:solidFill>
              </a:rPr>
              <a:t>Art. 13 Reglamento de la  LPC </a:t>
            </a:r>
          </a:p>
        </p:txBody>
      </p:sp>
      <p:sp>
        <p:nvSpPr>
          <p:cNvPr id="4" name="Rectángulo 3"/>
          <p:cNvSpPr/>
          <p:nvPr/>
        </p:nvSpPr>
        <p:spPr>
          <a:xfrm>
            <a:off x="436207" y="553358"/>
            <a:ext cx="11701618" cy="913070"/>
          </a:xfrm>
          <a:prstGeom prst="rect">
            <a:avLst/>
          </a:prstGeom>
        </p:spPr>
        <p:txBody>
          <a:bodyPr wrap="square">
            <a:spAutoFit/>
          </a:bodyPr>
          <a:lstStyle/>
          <a:p>
            <a:pPr algn="just">
              <a:lnSpc>
                <a:spcPts val="3200"/>
              </a:lnSpc>
            </a:pPr>
            <a:r>
              <a:rPr lang="es-MX" sz="3000" b="1">
                <a:solidFill>
                  <a:srgbClr val="E4570D"/>
                </a:solidFill>
              </a:rPr>
              <a:t>Para ser integrante y suplente del Consejo Consultivo,</a:t>
            </a:r>
          </a:p>
          <a:p>
            <a:pPr algn="just">
              <a:lnSpc>
                <a:spcPts val="3200"/>
              </a:lnSpc>
            </a:pPr>
            <a:r>
              <a:rPr lang="es-MX" sz="3000" b="1">
                <a:solidFill>
                  <a:srgbClr val="E4570D"/>
                </a:solidFill>
              </a:rPr>
              <a:t>las personas de la ciudadanía deberán: </a:t>
            </a:r>
          </a:p>
        </p:txBody>
      </p:sp>
      <p:grpSp>
        <p:nvGrpSpPr>
          <p:cNvPr id="2" name="Agrupar 1"/>
          <p:cNvGrpSpPr/>
          <p:nvPr/>
        </p:nvGrpSpPr>
        <p:grpSpPr>
          <a:xfrm>
            <a:off x="522601" y="1548212"/>
            <a:ext cx="10482150" cy="4176774"/>
            <a:chOff x="595753" y="1456772"/>
            <a:chExt cx="10482150" cy="4176774"/>
          </a:xfrm>
        </p:grpSpPr>
        <p:sp>
          <p:nvSpPr>
            <p:cNvPr id="5" name="Marcador de contenido 2">
              <a:extLst>
                <a:ext uri="{FF2B5EF4-FFF2-40B4-BE49-F238E27FC236}">
                  <a16:creationId xmlns:a16="http://schemas.microsoft.com/office/drawing/2014/main" id="{8607A54C-B76B-45A4-85AD-8458999F7333}"/>
                </a:ext>
              </a:extLst>
            </p:cNvPr>
            <p:cNvSpPr txBox="1">
              <a:spLocks/>
            </p:cNvSpPr>
            <p:nvPr/>
          </p:nvSpPr>
          <p:spPr>
            <a:xfrm>
              <a:off x="1534148" y="1456772"/>
              <a:ext cx="9543755" cy="417677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1900"/>
                </a:lnSpc>
                <a:spcBef>
                  <a:spcPts val="0"/>
                </a:spcBef>
                <a:spcAft>
                  <a:spcPts val="600"/>
                </a:spcAft>
                <a:buClr>
                  <a:srgbClr val="24AB97"/>
                </a:buClr>
              </a:pPr>
              <a:r>
                <a:rPr lang="es-MX" sz="1800">
                  <a:solidFill>
                    <a:srgbClr val="4B4947"/>
                  </a:solidFill>
                </a:rPr>
                <a:t>Ser ciudadanas habitantes del estado de Chihuahua;</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Comprometerse mediante carta compromiso, con el tiempo necesario –no de tiempo completo- para el cumplimiento de las funciones del Consejo;</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No ser servidores o servidoras públicas en activo de cualquier Poder del Estado o nivel de gobierno;</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No haber sido precandidatas ni candidatas a cargo alguno de elección popular en los últimos cinco años previos a la fecha de la convocatoria;</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No haber ocupado cargo público de nivel dirección o superior, ni haber desempeñado cargo de dirección nacional, estatal o municipal en algún partido político, por lo menos cinco años antes de su postulación;</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Contar con experiencia comprobada en temas relacionados con derechos humanos e instrumentos de participación social y política; y</a:t>
              </a:r>
            </a:p>
            <a:p>
              <a:pPr algn="just">
                <a:lnSpc>
                  <a:spcPts val="600"/>
                </a:lnSpc>
                <a:spcBef>
                  <a:spcPts val="0"/>
                </a:spcBef>
                <a:buClr>
                  <a:srgbClr val="24AB97"/>
                </a:buClr>
              </a:pPr>
              <a:endParaRPr lang="es-MX" sz="1800">
                <a:solidFill>
                  <a:srgbClr val="4B4947"/>
                </a:solidFill>
              </a:endParaRPr>
            </a:p>
            <a:p>
              <a:pPr algn="just">
                <a:lnSpc>
                  <a:spcPts val="1900"/>
                </a:lnSpc>
                <a:spcBef>
                  <a:spcPts val="0"/>
                </a:spcBef>
                <a:spcAft>
                  <a:spcPts val="600"/>
                </a:spcAft>
                <a:buClr>
                  <a:srgbClr val="24AB97"/>
                </a:buClr>
              </a:pPr>
              <a:r>
                <a:rPr lang="es-MX" sz="1800">
                  <a:solidFill>
                    <a:srgbClr val="4B4947"/>
                  </a:solidFill>
                </a:rPr>
                <a:t>No ser ministras de algún culto religioso.</a:t>
              </a:r>
            </a:p>
          </p:txBody>
        </p:sp>
        <p:sp>
          <p:nvSpPr>
            <p:cNvPr id="6" name="CuadroTexto 5"/>
            <p:cNvSpPr txBox="1"/>
            <p:nvPr/>
          </p:nvSpPr>
          <p:spPr>
            <a:xfrm>
              <a:off x="762439" y="1512443"/>
              <a:ext cx="773673" cy="430887"/>
            </a:xfrm>
            <a:prstGeom prst="rect">
              <a:avLst/>
            </a:prstGeom>
            <a:noFill/>
          </p:spPr>
          <p:txBody>
            <a:bodyPr wrap="square" rtlCol="0">
              <a:spAutoFit/>
            </a:bodyPr>
            <a:lstStyle/>
            <a:p>
              <a:pPr algn="r"/>
              <a:r>
                <a:rPr lang="es-MX" sz="2200" b="1">
                  <a:solidFill>
                    <a:srgbClr val="F39902"/>
                  </a:solidFill>
                </a:rPr>
                <a:t>I.</a:t>
              </a:r>
            </a:p>
          </p:txBody>
        </p:sp>
        <p:sp>
          <p:nvSpPr>
            <p:cNvPr id="7" name="CuadroTexto 6"/>
            <p:cNvSpPr txBox="1"/>
            <p:nvPr/>
          </p:nvSpPr>
          <p:spPr>
            <a:xfrm>
              <a:off x="595753" y="1908034"/>
              <a:ext cx="924109" cy="430887"/>
            </a:xfrm>
            <a:prstGeom prst="rect">
              <a:avLst/>
            </a:prstGeom>
            <a:noFill/>
          </p:spPr>
          <p:txBody>
            <a:bodyPr wrap="square" rtlCol="0">
              <a:spAutoFit/>
            </a:bodyPr>
            <a:lstStyle/>
            <a:p>
              <a:pPr algn="r"/>
              <a:r>
                <a:rPr lang="es-MX" sz="2200" b="1">
                  <a:solidFill>
                    <a:srgbClr val="F39902"/>
                  </a:solidFill>
                </a:rPr>
                <a:t>II.</a:t>
              </a:r>
            </a:p>
          </p:txBody>
        </p:sp>
        <p:sp>
          <p:nvSpPr>
            <p:cNvPr id="8" name="CuadroTexto 7"/>
            <p:cNvSpPr txBox="1"/>
            <p:nvPr/>
          </p:nvSpPr>
          <p:spPr>
            <a:xfrm>
              <a:off x="602896" y="2542297"/>
              <a:ext cx="924109" cy="430887"/>
            </a:xfrm>
            <a:prstGeom prst="rect">
              <a:avLst/>
            </a:prstGeom>
            <a:noFill/>
          </p:spPr>
          <p:txBody>
            <a:bodyPr wrap="square" rtlCol="0">
              <a:spAutoFit/>
            </a:bodyPr>
            <a:lstStyle/>
            <a:p>
              <a:pPr algn="r"/>
              <a:r>
                <a:rPr lang="es-MX" sz="2200" b="1">
                  <a:solidFill>
                    <a:srgbClr val="F39902"/>
                  </a:solidFill>
                </a:rPr>
                <a:t>III.</a:t>
              </a:r>
            </a:p>
          </p:txBody>
        </p:sp>
        <p:sp>
          <p:nvSpPr>
            <p:cNvPr id="9" name="CuadroTexto 8"/>
            <p:cNvSpPr txBox="1"/>
            <p:nvPr/>
          </p:nvSpPr>
          <p:spPr>
            <a:xfrm>
              <a:off x="610039" y="2942333"/>
              <a:ext cx="924109" cy="430887"/>
            </a:xfrm>
            <a:prstGeom prst="rect">
              <a:avLst/>
            </a:prstGeom>
            <a:noFill/>
          </p:spPr>
          <p:txBody>
            <a:bodyPr wrap="square" rtlCol="0">
              <a:spAutoFit/>
            </a:bodyPr>
            <a:lstStyle/>
            <a:p>
              <a:pPr algn="r"/>
              <a:r>
                <a:rPr lang="es-MX" sz="2200" b="1">
                  <a:solidFill>
                    <a:srgbClr val="F39902"/>
                  </a:solidFill>
                </a:rPr>
                <a:t>IV.</a:t>
              </a:r>
            </a:p>
          </p:txBody>
        </p:sp>
        <p:sp>
          <p:nvSpPr>
            <p:cNvPr id="10" name="CuadroTexto 9"/>
            <p:cNvSpPr txBox="1"/>
            <p:nvPr/>
          </p:nvSpPr>
          <p:spPr>
            <a:xfrm>
              <a:off x="610039" y="3551130"/>
              <a:ext cx="924109" cy="430887"/>
            </a:xfrm>
            <a:prstGeom prst="rect">
              <a:avLst/>
            </a:prstGeom>
            <a:noFill/>
          </p:spPr>
          <p:txBody>
            <a:bodyPr wrap="square" rtlCol="0">
              <a:spAutoFit/>
            </a:bodyPr>
            <a:lstStyle/>
            <a:p>
              <a:pPr algn="r"/>
              <a:r>
                <a:rPr lang="es-MX" sz="2200" b="1">
                  <a:solidFill>
                    <a:srgbClr val="F39902"/>
                  </a:solidFill>
                </a:rPr>
                <a:t>V.</a:t>
              </a:r>
            </a:p>
          </p:txBody>
        </p:sp>
        <p:sp>
          <p:nvSpPr>
            <p:cNvPr id="11" name="CuadroTexto 10"/>
            <p:cNvSpPr txBox="1"/>
            <p:nvPr/>
          </p:nvSpPr>
          <p:spPr>
            <a:xfrm>
              <a:off x="610039" y="4453653"/>
              <a:ext cx="924109" cy="430887"/>
            </a:xfrm>
            <a:prstGeom prst="rect">
              <a:avLst/>
            </a:prstGeom>
            <a:noFill/>
          </p:spPr>
          <p:txBody>
            <a:bodyPr wrap="square" rtlCol="0">
              <a:spAutoFit/>
            </a:bodyPr>
            <a:lstStyle/>
            <a:p>
              <a:pPr algn="r"/>
              <a:r>
                <a:rPr lang="es-MX" sz="2200" b="1">
                  <a:solidFill>
                    <a:srgbClr val="F39902"/>
                  </a:solidFill>
                </a:rPr>
                <a:t>VI.</a:t>
              </a:r>
            </a:p>
          </p:txBody>
        </p:sp>
        <p:sp>
          <p:nvSpPr>
            <p:cNvPr id="12" name="CuadroTexto 11"/>
            <p:cNvSpPr txBox="1"/>
            <p:nvPr/>
          </p:nvSpPr>
          <p:spPr>
            <a:xfrm>
              <a:off x="610039" y="5084602"/>
              <a:ext cx="924109" cy="430887"/>
            </a:xfrm>
            <a:prstGeom prst="rect">
              <a:avLst/>
            </a:prstGeom>
            <a:noFill/>
          </p:spPr>
          <p:txBody>
            <a:bodyPr wrap="square" rtlCol="0">
              <a:spAutoFit/>
            </a:bodyPr>
            <a:lstStyle/>
            <a:p>
              <a:pPr algn="r"/>
              <a:r>
                <a:rPr lang="es-MX" sz="2200" b="1">
                  <a:solidFill>
                    <a:srgbClr val="F39902"/>
                  </a:solidFill>
                </a:rPr>
                <a:t>VII.</a:t>
              </a:r>
            </a:p>
          </p:txBody>
        </p:sp>
      </p:grpSp>
      <p:pic>
        <p:nvPicPr>
          <p:cNvPr id="13" name="Imagen 12">
            <a:extLst>
              <a:ext uri="{FF2B5EF4-FFF2-40B4-BE49-F238E27FC236}">
                <a16:creationId xmlns:a16="http://schemas.microsoft.com/office/drawing/2014/main" id="{2A002996-EE25-6841-A1ED-3484AD7033CE}"/>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739255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223643" y="1328466"/>
            <a:ext cx="6088118" cy="1384995"/>
          </a:xfrm>
          <a:prstGeom prst="rect">
            <a:avLst/>
          </a:prstGeom>
          <a:noFill/>
        </p:spPr>
        <p:txBody>
          <a:bodyPr wrap="square" rtlCol="0">
            <a:spAutoFit/>
          </a:bodyPr>
          <a:lstStyle/>
          <a:p>
            <a:pPr algn="ctr"/>
            <a:r>
              <a:rPr lang="es-MX" sz="2800" b="1">
                <a:solidFill>
                  <a:srgbClr val="E4570D"/>
                </a:solidFill>
              </a:rPr>
              <a:t>¿Qué deberá contener la convocatoria emitida para integrar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70783C4D-166C-954C-BCE1-0E77AA9B0F94}"/>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83FC92C5-0F5E-5D40-8119-A5C291AC50AF}"/>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C8497CA1-9AF7-3349-AEBD-95BEBCA7EB1A}"/>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12222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6F89-D3D9-4241-867E-1E0BA03856A4}"/>
              </a:ext>
            </a:extLst>
          </p:cNvPr>
          <p:cNvSpPr txBox="1">
            <a:spLocks/>
          </p:cNvSpPr>
          <p:nvPr/>
        </p:nvSpPr>
        <p:spPr>
          <a:xfrm>
            <a:off x="421251" y="578069"/>
            <a:ext cx="9322679" cy="847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ts val="3200"/>
              </a:lnSpc>
            </a:pPr>
            <a:r>
              <a:rPr lang="es-MX" sz="2800" b="1">
                <a:solidFill>
                  <a:srgbClr val="E4570D"/>
                </a:solidFill>
                <a:latin typeface="+mn-lt"/>
              </a:rPr>
              <a:t>La convocatoria emitida por el Comité Estatal de Participación Ciudadana, deberá: </a:t>
            </a:r>
          </a:p>
        </p:txBody>
      </p:sp>
      <p:sp>
        <p:nvSpPr>
          <p:cNvPr id="3" name="CuadroTexto 2"/>
          <p:cNvSpPr txBox="1"/>
          <p:nvPr/>
        </p:nvSpPr>
        <p:spPr>
          <a:xfrm>
            <a:off x="7849422" y="6044974"/>
            <a:ext cx="3738693" cy="323165"/>
          </a:xfrm>
          <a:prstGeom prst="rect">
            <a:avLst/>
          </a:prstGeom>
          <a:noFill/>
        </p:spPr>
        <p:txBody>
          <a:bodyPr wrap="square" rtlCol="0">
            <a:spAutoFit/>
          </a:bodyPr>
          <a:lstStyle>
            <a:defPPr>
              <a:defRPr lang="es-MX"/>
            </a:defPPr>
            <a:lvl1pPr algn="r">
              <a:defRPr>
                <a:solidFill>
                  <a:srgbClr val="4B4947"/>
                </a:solidFill>
              </a:defRPr>
            </a:lvl1pPr>
          </a:lstStyle>
          <a:p>
            <a:r>
              <a:rPr lang="es-MX" sz="1500">
                <a:solidFill>
                  <a:srgbClr val="F39902"/>
                </a:solidFill>
              </a:rPr>
              <a:t>Art. 14, Reglamento de la LPC</a:t>
            </a:r>
          </a:p>
        </p:txBody>
      </p:sp>
      <p:grpSp>
        <p:nvGrpSpPr>
          <p:cNvPr id="5" name="Agrupar 4"/>
          <p:cNvGrpSpPr/>
          <p:nvPr/>
        </p:nvGrpSpPr>
        <p:grpSpPr>
          <a:xfrm>
            <a:off x="1884061" y="4462272"/>
            <a:ext cx="8412084" cy="1422220"/>
            <a:chOff x="2659173" y="4370832"/>
            <a:chExt cx="6873765" cy="1219814"/>
          </a:xfrm>
        </p:grpSpPr>
        <p:sp>
          <p:nvSpPr>
            <p:cNvPr id="6" name="Rectángulo redondeado 5"/>
            <p:cNvSpPr/>
            <p:nvPr/>
          </p:nvSpPr>
          <p:spPr>
            <a:xfrm>
              <a:off x="2659173" y="4370832"/>
              <a:ext cx="6873765" cy="1024342"/>
            </a:xfrm>
            <a:prstGeom prst="roundRect">
              <a:avLst>
                <a:gd name="adj" fmla="val 8824"/>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a:solidFill>
                  <a:schemeClr val="bg1"/>
                </a:solidFill>
              </a:endParaRPr>
            </a:p>
          </p:txBody>
        </p:sp>
        <p:sp>
          <p:nvSpPr>
            <p:cNvPr id="7" name="CuadroTexto 6"/>
            <p:cNvSpPr txBox="1"/>
            <p:nvPr/>
          </p:nvSpPr>
          <p:spPr>
            <a:xfrm>
              <a:off x="2879887" y="4462067"/>
              <a:ext cx="6442842" cy="1128579"/>
            </a:xfrm>
            <a:prstGeom prst="rect">
              <a:avLst/>
            </a:prstGeom>
            <a:noFill/>
          </p:spPr>
          <p:txBody>
            <a:bodyPr wrap="square" rtlCol="0">
              <a:spAutoFit/>
            </a:bodyPr>
            <a:lstStyle/>
            <a:p>
              <a:pPr algn="just">
                <a:lnSpc>
                  <a:spcPts val="2000"/>
                </a:lnSpc>
              </a:pPr>
              <a:r>
                <a:rPr lang="es-MX" sz="2200" b="1">
                  <a:solidFill>
                    <a:schemeClr val="bg1"/>
                  </a:solidFill>
                </a:rPr>
                <a:t>En los casos de renovación de una persona integrante del Consejo, la convocatoria deberá ser publicada dentro de los 15 días hábiles siguientes a la terminación del periodo de la persona a sustituir.</a:t>
              </a:r>
            </a:p>
          </p:txBody>
        </p:sp>
      </p:grpSp>
      <p:grpSp>
        <p:nvGrpSpPr>
          <p:cNvPr id="12" name="Agrupar 11"/>
          <p:cNvGrpSpPr/>
          <p:nvPr/>
        </p:nvGrpSpPr>
        <p:grpSpPr>
          <a:xfrm>
            <a:off x="1190645" y="1888288"/>
            <a:ext cx="9398106" cy="2112578"/>
            <a:chOff x="1190645" y="1723696"/>
            <a:chExt cx="9398106" cy="2112578"/>
          </a:xfrm>
        </p:grpSpPr>
        <p:sp>
          <p:nvSpPr>
            <p:cNvPr id="4" name="Título 1">
              <a:extLst>
                <a:ext uri="{FF2B5EF4-FFF2-40B4-BE49-F238E27FC236}">
                  <a16:creationId xmlns:a16="http://schemas.microsoft.com/office/drawing/2014/main" id="{DABE6F89-D3D9-4241-867E-1E0BA03856A4}"/>
                </a:ext>
              </a:extLst>
            </p:cNvPr>
            <p:cNvSpPr txBox="1">
              <a:spLocks/>
            </p:cNvSpPr>
            <p:nvPr/>
          </p:nvSpPr>
          <p:spPr>
            <a:xfrm>
              <a:off x="1516186" y="1723696"/>
              <a:ext cx="9072565" cy="21125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ts val="2000"/>
                </a:lnSpc>
                <a:buClr>
                  <a:srgbClr val="24AB97"/>
                </a:buClr>
              </a:pPr>
              <a:r>
                <a:rPr lang="es-MX" sz="2200" dirty="0">
                  <a:solidFill>
                    <a:srgbClr val="4B4947"/>
                  </a:solidFill>
                  <a:latin typeface="+mn-lt"/>
                </a:rPr>
                <a:t>Ser pública y abierta;</a:t>
              </a:r>
            </a:p>
            <a:p>
              <a:pPr algn="just">
                <a:lnSpc>
                  <a:spcPts val="1300"/>
                </a:lnSpc>
                <a:buClr>
                  <a:srgbClr val="24AB97"/>
                </a:buClr>
              </a:pPr>
              <a:endParaRPr lang="es-MX" sz="2200">
                <a:solidFill>
                  <a:srgbClr val="4B4947"/>
                </a:solidFill>
                <a:latin typeface="+mn-lt"/>
              </a:endParaRPr>
            </a:p>
            <a:p>
              <a:pPr algn="just">
                <a:lnSpc>
                  <a:spcPts val="2000"/>
                </a:lnSpc>
                <a:buClr>
                  <a:srgbClr val="24AB97"/>
                </a:buClr>
              </a:pPr>
              <a:r>
                <a:rPr lang="es-MX" sz="2200" dirty="0">
                  <a:solidFill>
                    <a:srgbClr val="4B4947"/>
                  </a:solidFill>
                  <a:latin typeface="+mn-lt"/>
                </a:rPr>
                <a:t>Contener los requisitos y perfiles de selección; </a:t>
              </a:r>
              <a:endParaRPr lang="es-MX" sz="2200" dirty="0">
                <a:solidFill>
                  <a:srgbClr val="4B4947"/>
                </a:solidFill>
                <a:latin typeface="+mn-lt"/>
                <a:cs typeface="Calibri"/>
              </a:endParaRPr>
            </a:p>
            <a:p>
              <a:pPr algn="just">
                <a:lnSpc>
                  <a:spcPts val="1300"/>
                </a:lnSpc>
                <a:buClr>
                  <a:srgbClr val="24AB97"/>
                </a:buClr>
              </a:pPr>
              <a:endParaRPr lang="es-MX" sz="2200">
                <a:solidFill>
                  <a:srgbClr val="4B4947"/>
                </a:solidFill>
                <a:latin typeface="+mn-lt"/>
              </a:endParaRPr>
            </a:p>
            <a:p>
              <a:pPr algn="just">
                <a:lnSpc>
                  <a:spcPts val="2000"/>
                </a:lnSpc>
                <a:buClr>
                  <a:srgbClr val="24AB97"/>
                </a:buClr>
              </a:pPr>
              <a:r>
                <a:rPr lang="es-MX" sz="2200" dirty="0">
                  <a:solidFill>
                    <a:srgbClr val="4B4947"/>
                  </a:solidFill>
                  <a:latin typeface="+mn-lt"/>
                </a:rPr>
                <a:t>Ser publicada en el Periódico Oficial del Estado así como en los portales oficiales de las autoridades integrantes del Consejo Consultivo y en medios de comunicación que considere idóneos de acuerdo a sus posibilidades; y</a:t>
              </a:r>
              <a:endParaRPr lang="es-MX" sz="2200" dirty="0">
                <a:solidFill>
                  <a:srgbClr val="4B4947"/>
                </a:solidFill>
                <a:latin typeface="+mn-lt"/>
                <a:cs typeface="Calibri"/>
              </a:endParaRPr>
            </a:p>
            <a:p>
              <a:pPr algn="just">
                <a:lnSpc>
                  <a:spcPts val="1300"/>
                </a:lnSpc>
                <a:buClr>
                  <a:srgbClr val="24AB97"/>
                </a:buClr>
              </a:pPr>
              <a:endParaRPr lang="es-MX" sz="2200">
                <a:solidFill>
                  <a:srgbClr val="4B4947"/>
                </a:solidFill>
                <a:latin typeface="+mn-lt"/>
              </a:endParaRPr>
            </a:p>
            <a:p>
              <a:pPr lvl="0" algn="just">
                <a:lnSpc>
                  <a:spcPts val="2000"/>
                </a:lnSpc>
                <a:buClr>
                  <a:srgbClr val="24AB97"/>
                </a:buClr>
              </a:pPr>
              <a:r>
                <a:rPr lang="es-MX" sz="2200" dirty="0">
                  <a:solidFill>
                    <a:srgbClr val="4B4947"/>
                  </a:solidFill>
                  <a:latin typeface="+mn-lt"/>
                </a:rPr>
                <a:t>Establecer los plazos, procedimientos y criterios de selección.</a:t>
              </a:r>
              <a:endParaRPr lang="es-MX" sz="2200" dirty="0">
                <a:solidFill>
                  <a:srgbClr val="4B4947"/>
                </a:solidFill>
                <a:latin typeface="+mn-lt"/>
                <a:cs typeface="Calibri"/>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45" y="1723696"/>
              <a:ext cx="299887" cy="299887"/>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45" y="2155244"/>
              <a:ext cx="299887" cy="299887"/>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45" y="2561043"/>
              <a:ext cx="299887" cy="299887"/>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45" y="3476816"/>
              <a:ext cx="299887" cy="299887"/>
            </a:xfrm>
            <a:prstGeom prst="rect">
              <a:avLst/>
            </a:prstGeom>
          </p:spPr>
        </p:pic>
      </p:grpSp>
      <p:pic>
        <p:nvPicPr>
          <p:cNvPr id="13" name="Imagen 12">
            <a:extLst>
              <a:ext uri="{FF2B5EF4-FFF2-40B4-BE49-F238E27FC236}">
                <a16:creationId xmlns:a16="http://schemas.microsoft.com/office/drawing/2014/main" id="{BE34F054-8810-1D43-BE31-2895B978FD8A}"/>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200048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Marcador de número de diapositiva 1"/>
          <p:cNvSpPr>
            <a:spLocks noGrp="1"/>
          </p:cNvSpPr>
          <p:nvPr>
            <p:ph type="sldNum" sz="quarter" idx="12"/>
          </p:nvPr>
        </p:nvSpPr>
        <p:spPr>
          <a:xfrm>
            <a:off x="8610600" y="6267862"/>
            <a:ext cx="2743200" cy="365125"/>
          </a:xfrm>
        </p:spPr>
        <p:txBody>
          <a:bodyPr/>
          <a:lstStyle/>
          <a:p>
            <a:r>
              <a:rPr lang="es-MX">
                <a:solidFill>
                  <a:srgbClr val="24AB97"/>
                </a:solidFill>
              </a:rPr>
              <a:t>20</a:t>
            </a:r>
          </a:p>
        </p:txBody>
      </p:sp>
      <p:pic>
        <p:nvPicPr>
          <p:cNvPr id="7" name="Imagen 6">
            <a:extLst>
              <a:ext uri="{FF2B5EF4-FFF2-40B4-BE49-F238E27FC236}">
                <a16:creationId xmlns:a16="http://schemas.microsoft.com/office/drawing/2014/main" id="{19304545-36B5-D347-A00D-B917D2E8BCC9}"/>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8" name="Imagen 7">
            <a:extLst>
              <a:ext uri="{FF2B5EF4-FFF2-40B4-BE49-F238E27FC236}">
                <a16:creationId xmlns:a16="http://schemas.microsoft.com/office/drawing/2014/main" id="{75A05EE9-C202-FE4E-A1A3-FF7F30FD6D54}"/>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10" name="Imagen 9">
            <a:extLst>
              <a:ext uri="{FF2B5EF4-FFF2-40B4-BE49-F238E27FC236}">
                <a16:creationId xmlns:a16="http://schemas.microsoft.com/office/drawing/2014/main" id="{B256F83E-4FE5-824E-941F-54707B5EF286}"/>
              </a:ext>
            </a:extLst>
          </p:cNvPr>
          <p:cNvPicPr>
            <a:picLocks noChangeAspect="1"/>
          </p:cNvPicPr>
          <p:nvPr/>
        </p:nvPicPr>
        <p:blipFill>
          <a:blip r:embed="rId5"/>
          <a:stretch>
            <a:fillRect/>
          </a:stretch>
        </p:blipFill>
        <p:spPr>
          <a:xfrm>
            <a:off x="1102807" y="1279768"/>
            <a:ext cx="3455012" cy="4108662"/>
          </a:xfrm>
          <a:prstGeom prst="rect">
            <a:avLst/>
          </a:prstGeom>
        </p:spPr>
      </p:pic>
      <p:sp>
        <p:nvSpPr>
          <p:cNvPr id="11" name="CuadroTexto 10"/>
          <p:cNvSpPr txBox="1"/>
          <p:nvPr/>
        </p:nvSpPr>
        <p:spPr>
          <a:xfrm>
            <a:off x="5009330" y="755569"/>
            <a:ext cx="6088118" cy="1815882"/>
          </a:xfrm>
          <a:prstGeom prst="rect">
            <a:avLst/>
          </a:prstGeom>
          <a:noFill/>
        </p:spPr>
        <p:txBody>
          <a:bodyPr wrap="square" lIns="91440" tIns="45720" rIns="91440" bIns="45720" rtlCol="0" anchor="t">
            <a:spAutoFit/>
          </a:bodyPr>
          <a:lstStyle/>
          <a:p>
            <a:pPr algn="ctr"/>
            <a:r>
              <a:rPr lang="es-MX" sz="2800" b="1" dirty="0">
                <a:solidFill>
                  <a:srgbClr val="E4570D"/>
                </a:solidFill>
              </a:rPr>
              <a:t>¿Cuál es el procedimiento de selección de las personas de la ciudadanía que integraran el </a:t>
            </a:r>
            <a:r>
              <a:rPr lang="es-MX" sz="2800" b="1" i="1" dirty="0">
                <a:solidFill>
                  <a:srgbClr val="E4570D"/>
                </a:solidFill>
              </a:rPr>
              <a:t>consejo consultivo de participación ciudadana?</a:t>
            </a:r>
          </a:p>
        </p:txBody>
      </p:sp>
    </p:spTree>
    <p:extLst>
      <p:ext uri="{BB962C8B-B14F-4D97-AF65-F5344CB8AC3E}">
        <p14:creationId xmlns:p14="http://schemas.microsoft.com/office/powerpoint/2010/main" val="4242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892154" y="6044974"/>
            <a:ext cx="3695961" cy="323165"/>
          </a:xfrm>
          <a:prstGeom prst="rect">
            <a:avLst/>
          </a:prstGeom>
          <a:noFill/>
        </p:spPr>
        <p:txBody>
          <a:bodyPr wrap="square" rtlCol="0">
            <a:spAutoFit/>
          </a:bodyPr>
          <a:lstStyle/>
          <a:p>
            <a:pPr algn="r"/>
            <a:r>
              <a:rPr lang="es-MX" sz="1500">
                <a:solidFill>
                  <a:srgbClr val="F39902"/>
                </a:solidFill>
              </a:rPr>
              <a:t>Art. 15, Reglamento de la LPC</a:t>
            </a:r>
          </a:p>
        </p:txBody>
      </p:sp>
      <p:sp>
        <p:nvSpPr>
          <p:cNvPr id="4" name="Rectángulo 3"/>
          <p:cNvSpPr/>
          <p:nvPr/>
        </p:nvSpPr>
        <p:spPr>
          <a:xfrm>
            <a:off x="3048000" y="9294342"/>
            <a:ext cx="6096000" cy="369332"/>
          </a:xfrm>
          <a:prstGeom prst="rect">
            <a:avLst/>
          </a:prstGeom>
        </p:spPr>
        <p:txBody>
          <a:bodyPr>
            <a:spAutoFit/>
          </a:bodyPr>
          <a:lstStyle/>
          <a:p>
            <a:endParaRPr lang="es-MX"/>
          </a:p>
        </p:txBody>
      </p:sp>
      <p:grpSp>
        <p:nvGrpSpPr>
          <p:cNvPr id="3" name="Agrupar 2"/>
          <p:cNvGrpSpPr/>
          <p:nvPr/>
        </p:nvGrpSpPr>
        <p:grpSpPr>
          <a:xfrm>
            <a:off x="669322" y="643151"/>
            <a:ext cx="10874375" cy="461665"/>
            <a:chOff x="669322" y="655343"/>
            <a:chExt cx="10874375" cy="461665"/>
          </a:xfrm>
        </p:grpSpPr>
        <p:sp>
          <p:nvSpPr>
            <p:cNvPr id="9" name="Rectángulo redondeado 8"/>
            <p:cNvSpPr/>
            <p:nvPr/>
          </p:nvSpPr>
          <p:spPr>
            <a:xfrm>
              <a:off x="669322" y="676363"/>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p:nvSpPr>
          <p:spPr>
            <a:xfrm>
              <a:off x="742893" y="655343"/>
              <a:ext cx="10179325" cy="461665"/>
            </a:xfrm>
            <a:prstGeom prst="rect">
              <a:avLst/>
            </a:prstGeom>
          </p:spPr>
          <p:txBody>
            <a:bodyPr wrap="none" lIns="91440" tIns="45720" rIns="91440" bIns="45720" anchor="t">
              <a:spAutoFit/>
            </a:bodyPr>
            <a:lstStyle/>
            <a:p>
              <a:pPr lvl="0"/>
              <a:r>
                <a:rPr lang="es-ES" sz="2400" b="1">
                  <a:solidFill>
                    <a:srgbClr val="FFF9EB"/>
                  </a:solidFill>
                </a:rPr>
                <a:t>Publicidad, el Comité Estatal de Participación Ciudadana deberá hacer público:</a:t>
              </a:r>
            </a:p>
          </p:txBody>
        </p:sp>
      </p:grpSp>
      <p:grpSp>
        <p:nvGrpSpPr>
          <p:cNvPr id="5" name="Agrupar 4"/>
          <p:cNvGrpSpPr/>
          <p:nvPr/>
        </p:nvGrpSpPr>
        <p:grpSpPr>
          <a:xfrm>
            <a:off x="669322" y="3667189"/>
            <a:ext cx="10874375" cy="461665"/>
            <a:chOff x="669322" y="3522917"/>
            <a:chExt cx="10874375" cy="461665"/>
          </a:xfrm>
        </p:grpSpPr>
        <p:sp>
          <p:nvSpPr>
            <p:cNvPr id="14" name="Rectángulo redondeado 13"/>
            <p:cNvSpPr/>
            <p:nvPr/>
          </p:nvSpPr>
          <p:spPr>
            <a:xfrm>
              <a:off x="669322" y="3543937"/>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14"/>
            <p:cNvSpPr/>
            <p:nvPr/>
          </p:nvSpPr>
          <p:spPr>
            <a:xfrm>
              <a:off x="742893" y="3522917"/>
              <a:ext cx="5851923" cy="461665"/>
            </a:xfrm>
            <a:prstGeom prst="rect">
              <a:avLst/>
            </a:prstGeom>
          </p:spPr>
          <p:txBody>
            <a:bodyPr wrap="none">
              <a:spAutoFit/>
            </a:bodyPr>
            <a:lstStyle/>
            <a:p>
              <a:pPr lvl="0"/>
              <a:r>
                <a:rPr lang="es-ES" sz="2400" b="1">
                  <a:solidFill>
                    <a:srgbClr val="FFF9EB"/>
                  </a:solidFill>
                </a:rPr>
                <a:t>Verificación de los requisitos de elegibilidad:</a:t>
              </a:r>
            </a:p>
          </p:txBody>
        </p:sp>
      </p:grpSp>
      <p:grpSp>
        <p:nvGrpSpPr>
          <p:cNvPr id="25" name="Agrupar 24"/>
          <p:cNvGrpSpPr/>
          <p:nvPr/>
        </p:nvGrpSpPr>
        <p:grpSpPr>
          <a:xfrm>
            <a:off x="1342874" y="1182974"/>
            <a:ext cx="9520197" cy="2689711"/>
            <a:chOff x="1656782" y="1044286"/>
            <a:chExt cx="9107012" cy="2689711"/>
          </a:xfrm>
        </p:grpSpPr>
        <p:sp>
          <p:nvSpPr>
            <p:cNvPr id="11" name="CuadroTexto 10"/>
            <p:cNvSpPr txBox="1"/>
            <p:nvPr/>
          </p:nvSpPr>
          <p:spPr>
            <a:xfrm>
              <a:off x="1734053" y="1044286"/>
              <a:ext cx="9029741" cy="2689711"/>
            </a:xfrm>
            <a:prstGeom prst="rect">
              <a:avLst/>
            </a:prstGeom>
            <a:noFill/>
          </p:spPr>
          <p:txBody>
            <a:bodyPr wrap="square" rtlCol="0">
              <a:spAutoFit/>
            </a:bodyPr>
            <a:lstStyle/>
            <a:p>
              <a:pPr lvl="0" algn="just">
                <a:lnSpc>
                  <a:spcPts val="2200"/>
                </a:lnSpc>
                <a:buClr>
                  <a:srgbClr val="24AB97"/>
                </a:buClr>
              </a:pPr>
              <a:r>
                <a:rPr lang="es-MX" sz="2100">
                  <a:solidFill>
                    <a:srgbClr val="4B4947"/>
                  </a:solidFill>
                </a:rPr>
                <a:t>El método de registro y evaluación de las personas candidatas;</a:t>
              </a:r>
            </a:p>
            <a:p>
              <a:pPr lvl="0" algn="just">
                <a:lnSpc>
                  <a:spcPts val="800"/>
                </a:lnSpc>
                <a:buClr>
                  <a:srgbClr val="24AB97"/>
                </a:buClr>
              </a:pPr>
              <a:endParaRPr lang="es-ES" sz="2100">
                <a:solidFill>
                  <a:srgbClr val="4B4947"/>
                </a:solidFill>
              </a:endParaRPr>
            </a:p>
            <a:p>
              <a:pPr lvl="0" algn="just">
                <a:lnSpc>
                  <a:spcPts val="2200"/>
                </a:lnSpc>
                <a:buClr>
                  <a:srgbClr val="24AB97"/>
                </a:buClr>
              </a:pPr>
              <a:r>
                <a:rPr lang="es-MX" sz="2100">
                  <a:solidFill>
                    <a:srgbClr val="4B4947"/>
                  </a:solidFill>
                </a:rPr>
                <a:t>La lista de las personas candidatas; </a:t>
              </a:r>
            </a:p>
            <a:p>
              <a:pPr lvl="0" algn="just">
                <a:lnSpc>
                  <a:spcPts val="800"/>
                </a:lnSpc>
                <a:buClr>
                  <a:srgbClr val="24AB97"/>
                </a:buClr>
              </a:pPr>
              <a:endParaRPr lang="es-ES" sz="2100">
                <a:solidFill>
                  <a:srgbClr val="4B4947"/>
                </a:solidFill>
              </a:endParaRPr>
            </a:p>
            <a:p>
              <a:pPr lvl="0" algn="just">
                <a:lnSpc>
                  <a:spcPts val="2200"/>
                </a:lnSpc>
                <a:buClr>
                  <a:srgbClr val="24AB97"/>
                </a:buClr>
              </a:pPr>
              <a:r>
                <a:rPr lang="es-MX" sz="2100">
                  <a:solidFill>
                    <a:srgbClr val="4B4947"/>
                  </a:solidFill>
                </a:rPr>
                <a:t>Los documentos que hayan sido entregados para su inscripción en versiones públicas;</a:t>
              </a:r>
            </a:p>
            <a:p>
              <a:pPr lvl="0" algn="just">
                <a:lnSpc>
                  <a:spcPts val="800"/>
                </a:lnSpc>
                <a:buClr>
                  <a:srgbClr val="24AB97"/>
                </a:buClr>
              </a:pPr>
              <a:r>
                <a:rPr lang="es-MX" sz="2100">
                  <a:solidFill>
                    <a:srgbClr val="4B4947"/>
                  </a:solidFill>
                </a:rPr>
                <a:t> </a:t>
              </a:r>
              <a:endParaRPr lang="es-ES" sz="2100">
                <a:solidFill>
                  <a:srgbClr val="4B4947"/>
                </a:solidFill>
              </a:endParaRPr>
            </a:p>
            <a:p>
              <a:pPr lvl="0" algn="just">
                <a:lnSpc>
                  <a:spcPts val="2200"/>
                </a:lnSpc>
                <a:buClr>
                  <a:srgbClr val="24AB97"/>
                </a:buClr>
              </a:pPr>
              <a:r>
                <a:rPr lang="es-MX" sz="2100">
                  <a:solidFill>
                    <a:srgbClr val="4B4947"/>
                  </a:solidFill>
                </a:rPr>
                <a:t>El cronograma de entrevistas; y</a:t>
              </a:r>
            </a:p>
            <a:p>
              <a:pPr lvl="0" algn="just">
                <a:lnSpc>
                  <a:spcPts val="800"/>
                </a:lnSpc>
                <a:buClr>
                  <a:srgbClr val="24AB97"/>
                </a:buClr>
              </a:pPr>
              <a:endParaRPr lang="es-ES" sz="2100">
                <a:solidFill>
                  <a:srgbClr val="4B4947"/>
                </a:solidFill>
              </a:endParaRPr>
            </a:p>
            <a:p>
              <a:pPr lvl="0" algn="just">
                <a:lnSpc>
                  <a:spcPts val="2000"/>
                </a:lnSpc>
                <a:buClr>
                  <a:srgbClr val="24AB97"/>
                </a:buClr>
              </a:pPr>
              <a:r>
                <a:rPr lang="es-MX" sz="2100">
                  <a:solidFill>
                    <a:srgbClr val="4B4947"/>
                  </a:solidFill>
                </a:rPr>
                <a:t>El plazo en que se deberá hacer la designación que al efecto se determine, y que se tomará en sesión pública, por el voto de la mayoría de sus miembros presentes.</a:t>
              </a:r>
              <a:endParaRPr lang="es-ES" sz="2100">
                <a:solidFill>
                  <a:srgbClr val="4B4947"/>
                </a:solidFill>
              </a:endParaRPr>
            </a:p>
          </p:txBody>
        </p:sp>
        <p:sp>
          <p:nvSpPr>
            <p:cNvPr id="17" name="Elipse 16"/>
            <p:cNvSpPr/>
            <p:nvPr/>
          </p:nvSpPr>
          <p:spPr>
            <a:xfrm>
              <a:off x="1656782" y="1178717"/>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Elipse 17"/>
            <p:cNvSpPr/>
            <p:nvPr/>
          </p:nvSpPr>
          <p:spPr>
            <a:xfrm>
              <a:off x="1656782" y="1558643"/>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Elipse 18"/>
            <p:cNvSpPr/>
            <p:nvPr/>
          </p:nvSpPr>
          <p:spPr>
            <a:xfrm>
              <a:off x="1656782" y="1935386"/>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Elipse 19"/>
            <p:cNvSpPr/>
            <p:nvPr/>
          </p:nvSpPr>
          <p:spPr>
            <a:xfrm>
              <a:off x="1656782" y="2310520"/>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Elipse 20"/>
            <p:cNvSpPr/>
            <p:nvPr/>
          </p:nvSpPr>
          <p:spPr>
            <a:xfrm>
              <a:off x="1656782" y="2674422"/>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 name="Agrupar 5"/>
          <p:cNvGrpSpPr/>
          <p:nvPr/>
        </p:nvGrpSpPr>
        <p:grpSpPr>
          <a:xfrm>
            <a:off x="1349316" y="4246083"/>
            <a:ext cx="9891327" cy="1766381"/>
            <a:chOff x="1605348" y="4065235"/>
            <a:chExt cx="9100573" cy="1766381"/>
          </a:xfrm>
        </p:grpSpPr>
        <p:sp>
          <p:nvSpPr>
            <p:cNvPr id="16" name="CuadroTexto 15"/>
            <p:cNvSpPr txBox="1"/>
            <p:nvPr/>
          </p:nvSpPr>
          <p:spPr>
            <a:xfrm>
              <a:off x="1676180" y="4065235"/>
              <a:ext cx="9029741" cy="1766381"/>
            </a:xfrm>
            <a:prstGeom prst="rect">
              <a:avLst/>
            </a:prstGeom>
            <a:noFill/>
          </p:spPr>
          <p:txBody>
            <a:bodyPr wrap="square" rtlCol="0">
              <a:spAutoFit/>
            </a:bodyPr>
            <a:lstStyle/>
            <a:p>
              <a:pPr lvl="0">
                <a:lnSpc>
                  <a:spcPts val="2000"/>
                </a:lnSpc>
                <a:buClr>
                  <a:srgbClr val="24AB97"/>
                </a:buClr>
              </a:pPr>
              <a:r>
                <a:rPr lang="es-MX" sz="2100">
                  <a:solidFill>
                    <a:srgbClr val="4B4947"/>
                  </a:solidFill>
                </a:rPr>
                <a:t>El Comité Estatal de Participación Ciudadana revisará que se cumplan los requisitos de elegibilidad, a través de un formato de verificación, dicho Comité podrá solicitar información, documentación, aclaraciones o entrevistas que estime necesarias; y</a:t>
              </a:r>
            </a:p>
            <a:p>
              <a:pPr lvl="0">
                <a:lnSpc>
                  <a:spcPts val="1000"/>
                </a:lnSpc>
                <a:buClr>
                  <a:srgbClr val="24AB97"/>
                </a:buClr>
              </a:pPr>
              <a:endParaRPr lang="es-ES" sz="2100">
                <a:solidFill>
                  <a:srgbClr val="4B4947"/>
                </a:solidFill>
              </a:endParaRPr>
            </a:p>
            <a:p>
              <a:pPr lvl="0">
                <a:lnSpc>
                  <a:spcPts val="2000"/>
                </a:lnSpc>
                <a:buClr>
                  <a:srgbClr val="24AB97"/>
                </a:buClr>
              </a:pPr>
              <a:r>
                <a:rPr lang="es-MX" sz="2100">
                  <a:solidFill>
                    <a:srgbClr val="4B4947"/>
                  </a:solidFill>
                </a:rPr>
                <a:t>Las personas que no cumplan en tiempo y forma con los requisitos exigidos, serán descartadas.</a:t>
              </a:r>
              <a:endParaRPr lang="es-ES" sz="2100">
                <a:solidFill>
                  <a:srgbClr val="4B4947"/>
                </a:solidFill>
              </a:endParaRPr>
            </a:p>
          </p:txBody>
        </p:sp>
        <p:sp>
          <p:nvSpPr>
            <p:cNvPr id="22" name="Elipse 21"/>
            <p:cNvSpPr/>
            <p:nvPr/>
          </p:nvSpPr>
          <p:spPr>
            <a:xfrm>
              <a:off x="1605348" y="4173991"/>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Elipse 22"/>
            <p:cNvSpPr/>
            <p:nvPr/>
          </p:nvSpPr>
          <p:spPr>
            <a:xfrm>
              <a:off x="1605348" y="5077927"/>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24" name="Imagen 23">
            <a:extLst>
              <a:ext uri="{FF2B5EF4-FFF2-40B4-BE49-F238E27FC236}">
                <a16:creationId xmlns:a16="http://schemas.microsoft.com/office/drawing/2014/main" id="{51EF55CF-4BBC-1E4A-BC7C-9D3606EC3ADE}"/>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598157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0224895" y="6049659"/>
            <a:ext cx="1361428" cy="323165"/>
          </a:xfrm>
          <a:prstGeom prst="rect">
            <a:avLst/>
          </a:prstGeom>
          <a:noFill/>
        </p:spPr>
        <p:txBody>
          <a:bodyPr wrap="square" rtlCol="0">
            <a:spAutoFit/>
          </a:bodyPr>
          <a:lstStyle/>
          <a:p>
            <a:pPr algn="r"/>
            <a:r>
              <a:rPr lang="es-MX" sz="1500">
                <a:solidFill>
                  <a:srgbClr val="F39902"/>
                </a:solidFill>
              </a:rPr>
              <a:t>Art. 9, LPC</a:t>
            </a:r>
          </a:p>
        </p:txBody>
      </p:sp>
      <p:grpSp>
        <p:nvGrpSpPr>
          <p:cNvPr id="10" name="Agrupar 9"/>
          <p:cNvGrpSpPr/>
          <p:nvPr/>
        </p:nvGrpSpPr>
        <p:grpSpPr>
          <a:xfrm>
            <a:off x="1526314" y="2761488"/>
            <a:ext cx="2711668" cy="1195141"/>
            <a:chOff x="1471450" y="2688336"/>
            <a:chExt cx="2711668" cy="1195141"/>
          </a:xfrm>
        </p:grpSpPr>
        <p:sp>
          <p:nvSpPr>
            <p:cNvPr id="12" name="Rectángulo redondeado 11"/>
            <p:cNvSpPr/>
            <p:nvPr/>
          </p:nvSpPr>
          <p:spPr>
            <a:xfrm>
              <a:off x="1481960" y="2688336"/>
              <a:ext cx="2701158" cy="1195141"/>
            </a:xfrm>
            <a:prstGeom prst="roundRect">
              <a:avLst>
                <a:gd name="adj" fmla="val 8135"/>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a:extLst>
                <a:ext uri="{FF2B5EF4-FFF2-40B4-BE49-F238E27FC236}">
                  <a16:creationId xmlns:a16="http://schemas.microsoft.com/office/drawing/2014/main" id="{32398598-9580-4AC9-B8BA-2A0F03F4938D}"/>
                </a:ext>
              </a:extLst>
            </p:cNvPr>
            <p:cNvSpPr txBox="1">
              <a:spLocks/>
            </p:cNvSpPr>
            <p:nvPr/>
          </p:nvSpPr>
          <p:spPr>
            <a:xfrm>
              <a:off x="1471450" y="2730377"/>
              <a:ext cx="2701157" cy="10986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600"/>
                </a:lnSpc>
              </a:pPr>
              <a:r>
                <a:rPr lang="es-MX" sz="2400" b="1" i="1">
                  <a:solidFill>
                    <a:schemeClr val="bg1"/>
                  </a:solidFill>
                  <a:latin typeface="+mn-lt"/>
                </a:rPr>
                <a:t>Consejo consultivo de participación ciudadana </a:t>
              </a:r>
            </a:p>
          </p:txBody>
        </p:sp>
      </p:grpSp>
      <p:sp>
        <p:nvSpPr>
          <p:cNvPr id="3" name="Marcador de contenido 2">
            <a:extLst>
              <a:ext uri="{FF2B5EF4-FFF2-40B4-BE49-F238E27FC236}">
                <a16:creationId xmlns:a16="http://schemas.microsoft.com/office/drawing/2014/main" id="{9B5E3E06-72E8-4574-90DB-BC748C320705}"/>
              </a:ext>
            </a:extLst>
          </p:cNvPr>
          <p:cNvSpPr txBox="1">
            <a:spLocks/>
          </p:cNvSpPr>
          <p:nvPr/>
        </p:nvSpPr>
        <p:spPr>
          <a:xfrm>
            <a:off x="4957597" y="1920549"/>
            <a:ext cx="5455489" cy="11556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es-MX">
                <a:solidFill>
                  <a:schemeClr val="tx1">
                    <a:lumMod val="65000"/>
                    <a:lumOff val="35000"/>
                  </a:schemeClr>
                </a:solidFill>
              </a:rPr>
              <a:t>Órgano encargado de promover y vigilar el cumplimiento de la Ley de Participación Ciudadana del Estado de Chihuahua.</a:t>
            </a:r>
          </a:p>
        </p:txBody>
      </p:sp>
      <p:sp>
        <p:nvSpPr>
          <p:cNvPr id="7" name="CuadroTexto 6"/>
          <p:cNvSpPr txBox="1"/>
          <p:nvPr/>
        </p:nvSpPr>
        <p:spPr>
          <a:xfrm>
            <a:off x="4945722" y="3111807"/>
            <a:ext cx="1715150" cy="461665"/>
          </a:xfrm>
          <a:prstGeom prst="rect">
            <a:avLst/>
          </a:prstGeom>
          <a:noFill/>
        </p:spPr>
        <p:txBody>
          <a:bodyPr wrap="none" rtlCol="0">
            <a:spAutoFit/>
          </a:bodyPr>
          <a:lstStyle/>
          <a:p>
            <a:r>
              <a:rPr lang="es-MX" sz="2400" b="1" i="1">
                <a:solidFill>
                  <a:srgbClr val="F39902"/>
                </a:solidFill>
              </a:rPr>
              <a:t>Lo integran:</a:t>
            </a:r>
          </a:p>
        </p:txBody>
      </p:sp>
      <p:sp>
        <p:nvSpPr>
          <p:cNvPr id="9" name="Abrir llave 8"/>
          <p:cNvSpPr/>
          <p:nvPr/>
        </p:nvSpPr>
        <p:spPr>
          <a:xfrm>
            <a:off x="4576426" y="1765740"/>
            <a:ext cx="301752" cy="3131030"/>
          </a:xfrm>
          <a:prstGeom prst="leftBrace">
            <a:avLst/>
          </a:prstGeom>
          <a:noFill/>
          <a:ln w="19050">
            <a:solidFill>
              <a:srgbClr val="F399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nvGrpSpPr>
          <p:cNvPr id="13" name="Agrupar 12"/>
          <p:cNvGrpSpPr/>
          <p:nvPr/>
        </p:nvGrpSpPr>
        <p:grpSpPr>
          <a:xfrm>
            <a:off x="5508415" y="3573472"/>
            <a:ext cx="5287885" cy="1200329"/>
            <a:chOff x="5453551" y="3573472"/>
            <a:chExt cx="5287885" cy="1200329"/>
          </a:xfrm>
        </p:grpSpPr>
        <p:sp>
          <p:nvSpPr>
            <p:cNvPr id="4" name="Rectángulo 3"/>
            <p:cNvSpPr/>
            <p:nvPr/>
          </p:nvSpPr>
          <p:spPr>
            <a:xfrm>
              <a:off x="5567672" y="3573472"/>
              <a:ext cx="5173764" cy="1200329"/>
            </a:xfrm>
            <a:prstGeom prst="rect">
              <a:avLst/>
            </a:prstGeom>
          </p:spPr>
          <p:txBody>
            <a:bodyPr wrap="square">
              <a:spAutoFit/>
            </a:bodyPr>
            <a:lstStyle/>
            <a:p>
              <a:pPr algn="just">
                <a:buClr>
                  <a:srgbClr val="24AB97"/>
                </a:buClr>
              </a:pPr>
              <a:r>
                <a:rPr lang="es-MX" sz="2400">
                  <a:solidFill>
                    <a:schemeClr val="tx1">
                      <a:lumMod val="65000"/>
                      <a:lumOff val="35000"/>
                    </a:schemeClr>
                  </a:solidFill>
                </a:rPr>
                <a:t>ciudadanas y ciudadanos; y</a:t>
              </a:r>
            </a:p>
            <a:p>
              <a:pPr>
                <a:buClr>
                  <a:srgbClr val="24AB97"/>
                </a:buClr>
              </a:pPr>
              <a:r>
                <a:rPr lang="es-MX" sz="2400">
                  <a:solidFill>
                    <a:schemeClr val="tx1">
                      <a:lumMod val="65000"/>
                      <a:lumOff val="35000"/>
                    </a:schemeClr>
                  </a:solidFill>
                </a:rPr>
                <a:t>funcionarias y funcionarios previstos en la Ley de Participación Ciudadana.</a:t>
              </a:r>
            </a:p>
          </p:txBody>
        </p:sp>
        <p:sp>
          <p:nvSpPr>
            <p:cNvPr id="8" name="Elipse 7"/>
            <p:cNvSpPr/>
            <p:nvPr/>
          </p:nvSpPr>
          <p:spPr>
            <a:xfrm>
              <a:off x="5453551" y="3778791"/>
              <a:ext cx="104686" cy="104686"/>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Elipse 10"/>
            <p:cNvSpPr/>
            <p:nvPr/>
          </p:nvSpPr>
          <p:spPr>
            <a:xfrm>
              <a:off x="5453551" y="4120761"/>
              <a:ext cx="104686" cy="104686"/>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4" name="Imagen 13">
            <a:extLst>
              <a:ext uri="{FF2B5EF4-FFF2-40B4-BE49-F238E27FC236}">
                <a16:creationId xmlns:a16="http://schemas.microsoft.com/office/drawing/2014/main" id="{754BADFB-DB33-6046-98DB-52A743E17C37}"/>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87066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048000" y="-3877767"/>
            <a:ext cx="6096000" cy="369332"/>
          </a:xfrm>
          <a:prstGeom prst="rect">
            <a:avLst/>
          </a:prstGeom>
        </p:spPr>
        <p:txBody>
          <a:bodyPr>
            <a:spAutoFit/>
          </a:bodyPr>
          <a:lstStyle/>
          <a:p>
            <a:endParaRPr lang="es-MX"/>
          </a:p>
        </p:txBody>
      </p:sp>
      <p:grpSp>
        <p:nvGrpSpPr>
          <p:cNvPr id="2" name="Agrupar 1"/>
          <p:cNvGrpSpPr/>
          <p:nvPr/>
        </p:nvGrpSpPr>
        <p:grpSpPr>
          <a:xfrm>
            <a:off x="669322" y="1111962"/>
            <a:ext cx="10874375" cy="461665"/>
            <a:chOff x="669322" y="867614"/>
            <a:chExt cx="10874375" cy="461665"/>
          </a:xfrm>
        </p:grpSpPr>
        <p:sp>
          <p:nvSpPr>
            <p:cNvPr id="6" name="Rectángulo redondeado 5"/>
            <p:cNvSpPr/>
            <p:nvPr/>
          </p:nvSpPr>
          <p:spPr>
            <a:xfrm>
              <a:off x="669322" y="888634"/>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p:cNvSpPr/>
            <p:nvPr/>
          </p:nvSpPr>
          <p:spPr>
            <a:xfrm>
              <a:off x="742893" y="867614"/>
              <a:ext cx="1671548" cy="461665"/>
            </a:xfrm>
            <a:prstGeom prst="rect">
              <a:avLst/>
            </a:prstGeom>
          </p:spPr>
          <p:txBody>
            <a:bodyPr wrap="none">
              <a:spAutoFit/>
            </a:bodyPr>
            <a:lstStyle/>
            <a:p>
              <a:pPr lvl="0"/>
              <a:r>
                <a:rPr lang="es-ES" sz="2400" b="1">
                  <a:solidFill>
                    <a:srgbClr val="FFF9EB"/>
                  </a:solidFill>
                </a:rPr>
                <a:t>Entrevistas:</a:t>
              </a:r>
            </a:p>
          </p:txBody>
        </p:sp>
      </p:grpSp>
      <p:grpSp>
        <p:nvGrpSpPr>
          <p:cNvPr id="5" name="Agrupar 4"/>
          <p:cNvGrpSpPr/>
          <p:nvPr/>
        </p:nvGrpSpPr>
        <p:grpSpPr>
          <a:xfrm>
            <a:off x="669322" y="2316782"/>
            <a:ext cx="10874375" cy="461665"/>
            <a:chOff x="669322" y="1999282"/>
            <a:chExt cx="10874375" cy="461665"/>
          </a:xfrm>
        </p:grpSpPr>
        <p:sp>
          <p:nvSpPr>
            <p:cNvPr id="9" name="Rectángulo redondeado 8"/>
            <p:cNvSpPr/>
            <p:nvPr/>
          </p:nvSpPr>
          <p:spPr>
            <a:xfrm>
              <a:off x="669322" y="2020302"/>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a:off x="742893" y="1999282"/>
              <a:ext cx="1463862" cy="461665"/>
            </a:xfrm>
            <a:prstGeom prst="rect">
              <a:avLst/>
            </a:prstGeom>
          </p:spPr>
          <p:txBody>
            <a:bodyPr wrap="none">
              <a:spAutoFit/>
            </a:bodyPr>
            <a:lstStyle/>
            <a:p>
              <a:pPr lvl="0"/>
              <a:r>
                <a:rPr lang="es-ES" sz="2400" b="1">
                  <a:solidFill>
                    <a:srgbClr val="FFF9EB"/>
                  </a:solidFill>
                </a:rPr>
                <a:t>Selección:</a:t>
              </a:r>
            </a:p>
          </p:txBody>
        </p:sp>
      </p:grpSp>
      <p:grpSp>
        <p:nvGrpSpPr>
          <p:cNvPr id="20" name="Agrupar 19"/>
          <p:cNvGrpSpPr/>
          <p:nvPr/>
        </p:nvGrpSpPr>
        <p:grpSpPr>
          <a:xfrm>
            <a:off x="669322" y="3837016"/>
            <a:ext cx="10874375" cy="461665"/>
            <a:chOff x="669322" y="3446364"/>
            <a:chExt cx="10874375" cy="461665"/>
          </a:xfrm>
        </p:grpSpPr>
        <p:sp>
          <p:nvSpPr>
            <p:cNvPr id="12" name="Rectángulo redondeado 11"/>
            <p:cNvSpPr/>
            <p:nvPr/>
          </p:nvSpPr>
          <p:spPr>
            <a:xfrm>
              <a:off x="669322" y="3467384"/>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13"/>
            <p:cNvSpPr/>
            <p:nvPr/>
          </p:nvSpPr>
          <p:spPr>
            <a:xfrm>
              <a:off x="742893" y="3446364"/>
              <a:ext cx="3520836" cy="461665"/>
            </a:xfrm>
            <a:prstGeom prst="rect">
              <a:avLst/>
            </a:prstGeom>
          </p:spPr>
          <p:txBody>
            <a:bodyPr wrap="none">
              <a:spAutoFit/>
            </a:bodyPr>
            <a:lstStyle/>
            <a:p>
              <a:pPr lvl="0"/>
              <a:r>
                <a:rPr lang="es-ES" sz="2400" b="1">
                  <a:solidFill>
                    <a:srgbClr val="FFF9EB"/>
                  </a:solidFill>
                </a:rPr>
                <a:t>Publicación de resultados:</a:t>
              </a:r>
            </a:p>
          </p:txBody>
        </p:sp>
      </p:grpSp>
      <p:grpSp>
        <p:nvGrpSpPr>
          <p:cNvPr id="3" name="Agrupar 2"/>
          <p:cNvGrpSpPr/>
          <p:nvPr/>
        </p:nvGrpSpPr>
        <p:grpSpPr>
          <a:xfrm>
            <a:off x="1276980" y="1642823"/>
            <a:ext cx="9114088" cy="430887"/>
            <a:chOff x="1606164" y="1398475"/>
            <a:chExt cx="9114088" cy="430887"/>
          </a:xfrm>
        </p:grpSpPr>
        <p:sp>
          <p:nvSpPr>
            <p:cNvPr id="7" name="CuadroTexto 6"/>
            <p:cNvSpPr txBox="1"/>
            <p:nvPr/>
          </p:nvSpPr>
          <p:spPr>
            <a:xfrm>
              <a:off x="1690511" y="1398475"/>
              <a:ext cx="9029741" cy="430887"/>
            </a:xfrm>
            <a:prstGeom prst="rect">
              <a:avLst/>
            </a:prstGeom>
            <a:noFill/>
          </p:spPr>
          <p:txBody>
            <a:bodyPr wrap="square" rtlCol="0">
              <a:spAutoFit/>
            </a:bodyPr>
            <a:lstStyle/>
            <a:p>
              <a:pPr lvl="0">
                <a:buClr>
                  <a:srgbClr val="24AB97"/>
                </a:buClr>
              </a:pPr>
              <a:r>
                <a:rPr lang="es-MX" sz="2200">
                  <a:solidFill>
                    <a:srgbClr val="4B4947"/>
                  </a:solidFill>
                </a:rPr>
                <a:t>Se llevarán a cabo de manera pública por cada participante.</a:t>
              </a:r>
              <a:endParaRPr lang="es-ES" sz="2200">
                <a:solidFill>
                  <a:srgbClr val="4B4947"/>
                </a:solidFill>
              </a:endParaRPr>
            </a:p>
          </p:txBody>
        </p:sp>
        <p:sp>
          <p:nvSpPr>
            <p:cNvPr id="15" name="Elipse 14"/>
            <p:cNvSpPr/>
            <p:nvPr/>
          </p:nvSpPr>
          <p:spPr>
            <a:xfrm>
              <a:off x="1606164" y="1558995"/>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200"/>
            </a:p>
          </p:txBody>
        </p:sp>
      </p:grpSp>
      <p:grpSp>
        <p:nvGrpSpPr>
          <p:cNvPr id="19" name="Agrupar 18"/>
          <p:cNvGrpSpPr/>
          <p:nvPr/>
        </p:nvGrpSpPr>
        <p:grpSpPr>
          <a:xfrm>
            <a:off x="1276980" y="2847643"/>
            <a:ext cx="9099574" cy="769441"/>
            <a:chOff x="1606164" y="2530143"/>
            <a:chExt cx="9099574" cy="769441"/>
          </a:xfrm>
        </p:grpSpPr>
        <p:sp>
          <p:nvSpPr>
            <p:cNvPr id="10" name="CuadroTexto 9"/>
            <p:cNvSpPr txBox="1"/>
            <p:nvPr/>
          </p:nvSpPr>
          <p:spPr>
            <a:xfrm>
              <a:off x="1675997" y="2530143"/>
              <a:ext cx="9029741" cy="769441"/>
            </a:xfrm>
            <a:prstGeom prst="rect">
              <a:avLst/>
            </a:prstGeom>
            <a:noFill/>
          </p:spPr>
          <p:txBody>
            <a:bodyPr wrap="square" rtlCol="0">
              <a:spAutoFit/>
            </a:bodyPr>
            <a:lstStyle/>
            <a:p>
              <a:pPr lvl="0">
                <a:buClr>
                  <a:srgbClr val="24AB97"/>
                </a:buClr>
              </a:pPr>
              <a:r>
                <a:rPr lang="es-MX" sz="2200">
                  <a:solidFill>
                    <a:srgbClr val="4B4947"/>
                  </a:solidFill>
                </a:rPr>
                <a:t>El Comité Estatal de Participación Ciudadana en sesión pública seleccionará a las personas que integrarán el Consejo Consultivo.</a:t>
              </a:r>
              <a:endParaRPr lang="es-ES" sz="2200">
                <a:solidFill>
                  <a:srgbClr val="4B4947"/>
                </a:solidFill>
              </a:endParaRPr>
            </a:p>
          </p:txBody>
        </p:sp>
        <p:sp>
          <p:nvSpPr>
            <p:cNvPr id="16" name="Elipse 15"/>
            <p:cNvSpPr/>
            <p:nvPr/>
          </p:nvSpPr>
          <p:spPr>
            <a:xfrm>
              <a:off x="1606164" y="2689655"/>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200"/>
            </a:p>
          </p:txBody>
        </p:sp>
      </p:grpSp>
      <p:grpSp>
        <p:nvGrpSpPr>
          <p:cNvPr id="21" name="Agrupar 20"/>
          <p:cNvGrpSpPr/>
          <p:nvPr/>
        </p:nvGrpSpPr>
        <p:grpSpPr>
          <a:xfrm>
            <a:off x="1276980" y="4380940"/>
            <a:ext cx="9114088" cy="769441"/>
            <a:chOff x="1606164" y="3990288"/>
            <a:chExt cx="9114088" cy="769441"/>
          </a:xfrm>
        </p:grpSpPr>
        <p:sp>
          <p:nvSpPr>
            <p:cNvPr id="13" name="CuadroTexto 12"/>
            <p:cNvSpPr txBox="1"/>
            <p:nvPr/>
          </p:nvSpPr>
          <p:spPr>
            <a:xfrm>
              <a:off x="1690511" y="3990288"/>
              <a:ext cx="9029741" cy="769441"/>
            </a:xfrm>
            <a:prstGeom prst="rect">
              <a:avLst/>
            </a:prstGeom>
            <a:noFill/>
          </p:spPr>
          <p:txBody>
            <a:bodyPr wrap="square" rtlCol="0">
              <a:spAutoFit/>
            </a:bodyPr>
            <a:lstStyle/>
            <a:p>
              <a:pPr lvl="0">
                <a:buClr>
                  <a:srgbClr val="24AB97"/>
                </a:buClr>
              </a:pPr>
              <a:r>
                <a:rPr lang="es-MX" sz="2200">
                  <a:solidFill>
                    <a:srgbClr val="4B4947"/>
                  </a:solidFill>
                </a:rPr>
                <a:t>Se publicarán en el Periódico Oficial del Estado, medios electrónicos, redes sociales y en los medios de difusión que se consideren necesarios</a:t>
              </a:r>
              <a:r>
                <a:rPr lang="es-MX" sz="2200">
                  <a:solidFill>
                    <a:srgbClr val="AC6600"/>
                  </a:solidFill>
                </a:rPr>
                <a:t>.</a:t>
              </a:r>
              <a:endParaRPr lang="es-ES" sz="2200">
                <a:solidFill>
                  <a:srgbClr val="AC6600"/>
                </a:solidFill>
              </a:endParaRPr>
            </a:p>
          </p:txBody>
        </p:sp>
        <p:sp>
          <p:nvSpPr>
            <p:cNvPr id="17" name="Elipse 16"/>
            <p:cNvSpPr/>
            <p:nvPr/>
          </p:nvSpPr>
          <p:spPr>
            <a:xfrm>
              <a:off x="1606164" y="4149793"/>
              <a:ext cx="88308" cy="88308"/>
            </a:xfrm>
            <a:prstGeom prst="ellipse">
              <a:avLst/>
            </a:prstGeom>
            <a:solidFill>
              <a:srgbClr val="F39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200"/>
            </a:p>
          </p:txBody>
        </p:sp>
      </p:grpSp>
      <p:sp>
        <p:nvSpPr>
          <p:cNvPr id="18" name="CuadroTexto 17"/>
          <p:cNvSpPr txBox="1"/>
          <p:nvPr/>
        </p:nvSpPr>
        <p:spPr>
          <a:xfrm>
            <a:off x="7892154" y="6044974"/>
            <a:ext cx="3695961" cy="323165"/>
          </a:xfrm>
          <a:prstGeom prst="rect">
            <a:avLst/>
          </a:prstGeom>
          <a:noFill/>
        </p:spPr>
        <p:txBody>
          <a:bodyPr wrap="square" rtlCol="0">
            <a:spAutoFit/>
          </a:bodyPr>
          <a:lstStyle/>
          <a:p>
            <a:pPr algn="r"/>
            <a:r>
              <a:rPr lang="es-MX" sz="1500">
                <a:solidFill>
                  <a:srgbClr val="F39902"/>
                </a:solidFill>
              </a:rPr>
              <a:t>Art. 15, Reglamento de la LPC</a:t>
            </a:r>
          </a:p>
        </p:txBody>
      </p:sp>
      <p:pic>
        <p:nvPicPr>
          <p:cNvPr id="22" name="Imagen 21">
            <a:extLst>
              <a:ext uri="{FF2B5EF4-FFF2-40B4-BE49-F238E27FC236}">
                <a16:creationId xmlns:a16="http://schemas.microsoft.com/office/drawing/2014/main" id="{F16F8180-E80C-B042-8A25-BC3555F373B8}"/>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23271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223643" y="1328464"/>
            <a:ext cx="6088118" cy="1384995"/>
          </a:xfrm>
          <a:prstGeom prst="rect">
            <a:avLst/>
          </a:prstGeom>
          <a:noFill/>
        </p:spPr>
        <p:txBody>
          <a:bodyPr wrap="square" rtlCol="0">
            <a:spAutoFit/>
          </a:bodyPr>
          <a:lstStyle/>
          <a:p>
            <a:pPr algn="ctr"/>
            <a:r>
              <a:rPr lang="es-MX" sz="2800" b="1">
                <a:solidFill>
                  <a:srgbClr val="E4570D"/>
                </a:solidFill>
              </a:rPr>
              <a:t>¿Cómo se elegirá el Ayuntamiento destacado que integrará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252676D1-42FE-3644-B873-0397FFA88264}"/>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DDE599FB-5D57-D144-9C02-4ECC7C7384B6}"/>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D8A3AAAE-C010-134F-A14D-047CDAB3A5BE}"/>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30101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6F89-D3D9-4241-867E-1E0BA03856A4}"/>
              </a:ext>
            </a:extLst>
          </p:cNvPr>
          <p:cNvSpPr txBox="1">
            <a:spLocks/>
          </p:cNvSpPr>
          <p:nvPr/>
        </p:nvSpPr>
        <p:spPr>
          <a:xfrm>
            <a:off x="1719824" y="3082553"/>
            <a:ext cx="8782714" cy="22227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ts val="2300"/>
              </a:lnSpc>
            </a:pPr>
            <a:r>
              <a:rPr lang="es-MX" sz="2200">
                <a:solidFill>
                  <a:schemeClr val="tx1">
                    <a:lumMod val="65000"/>
                    <a:lumOff val="35000"/>
                  </a:schemeClr>
                </a:solidFill>
                <a:latin typeface="+mn-lt"/>
              </a:rPr>
              <a:t>El Ayuntamiento destacado en instrumentar mecanismos de participación ciudadana, lo elegirán las personas integrantes del propio Consejo Consultivo a propuesta del Instituto Estatal Electoral, mediante el procedimiento de selección que éste determine e implemente.</a:t>
            </a:r>
          </a:p>
          <a:p>
            <a:pPr algn="just">
              <a:lnSpc>
                <a:spcPts val="2300"/>
              </a:lnSpc>
            </a:pPr>
            <a:r>
              <a:rPr lang="es-MX" sz="2200">
                <a:solidFill>
                  <a:schemeClr val="tx1">
                    <a:lumMod val="65000"/>
                    <a:lumOff val="35000"/>
                  </a:schemeClr>
                </a:solidFill>
                <a:latin typeface="+mn-lt"/>
              </a:rPr>
              <a:t> </a:t>
            </a:r>
          </a:p>
          <a:p>
            <a:pPr algn="just">
              <a:lnSpc>
                <a:spcPts val="2300"/>
              </a:lnSpc>
            </a:pPr>
            <a:r>
              <a:rPr lang="es-MX" sz="2200">
                <a:solidFill>
                  <a:schemeClr val="tx1">
                    <a:lumMod val="65000"/>
                    <a:lumOff val="35000"/>
                  </a:schemeClr>
                </a:solidFill>
                <a:latin typeface="+mn-lt"/>
              </a:rPr>
              <a:t>Durará un año como integrante del Consejo Consultivo y no podrá ser elegido en el año inmediato posterior.</a:t>
            </a:r>
            <a:endParaRPr lang="es-MX" sz="2200" b="1">
              <a:solidFill>
                <a:schemeClr val="tx1">
                  <a:lumMod val="65000"/>
                  <a:lumOff val="35000"/>
                </a:schemeClr>
              </a:solidFill>
              <a:latin typeface="+mn-lt"/>
            </a:endParaRPr>
          </a:p>
        </p:txBody>
      </p:sp>
      <p:sp>
        <p:nvSpPr>
          <p:cNvPr id="3" name="CuadroTexto 2"/>
          <p:cNvSpPr txBox="1"/>
          <p:nvPr/>
        </p:nvSpPr>
        <p:spPr>
          <a:xfrm>
            <a:off x="7662581" y="6044974"/>
            <a:ext cx="3925534" cy="323165"/>
          </a:xfrm>
          <a:prstGeom prst="rect">
            <a:avLst/>
          </a:prstGeom>
          <a:noFill/>
        </p:spPr>
        <p:txBody>
          <a:bodyPr wrap="square" rtlCol="0">
            <a:spAutoFit/>
          </a:bodyPr>
          <a:lstStyle/>
          <a:p>
            <a:pPr algn="r"/>
            <a:r>
              <a:rPr lang="es-MX" sz="1500">
                <a:solidFill>
                  <a:srgbClr val="F39902"/>
                </a:solidFill>
              </a:rPr>
              <a:t>Art. 18, Reglamento de la LPC</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857" y="1687721"/>
            <a:ext cx="7721170" cy="1154686"/>
          </a:xfrm>
          <a:prstGeom prst="rect">
            <a:avLst/>
          </a:prstGeom>
        </p:spPr>
      </p:pic>
      <p:pic>
        <p:nvPicPr>
          <p:cNvPr id="5" name="Imagen 4">
            <a:extLst>
              <a:ext uri="{FF2B5EF4-FFF2-40B4-BE49-F238E27FC236}">
                <a16:creationId xmlns:a16="http://schemas.microsoft.com/office/drawing/2014/main" id="{8855F336-E101-3945-BE92-F06A28AEBEDB}"/>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816208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223643" y="1328466"/>
            <a:ext cx="6088118" cy="1384995"/>
          </a:xfrm>
          <a:prstGeom prst="rect">
            <a:avLst/>
          </a:prstGeom>
          <a:noFill/>
        </p:spPr>
        <p:txBody>
          <a:bodyPr wrap="square" rtlCol="0">
            <a:spAutoFit/>
          </a:bodyPr>
          <a:lstStyle/>
          <a:p>
            <a:pPr algn="ctr"/>
            <a:r>
              <a:rPr lang="es-MX" sz="2800" b="1">
                <a:solidFill>
                  <a:srgbClr val="E4570D"/>
                </a:solidFill>
              </a:rPr>
              <a:t>¿Cuáles son las funciones de la secretaría técnica del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38C33C3B-89B1-3043-9AE1-8B1308BC2D85}"/>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575A454A-8DE6-2141-B9F5-7A9C3FE87562}"/>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C58B39FF-009A-814F-920F-6FFA1A91D8F2}"/>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68269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6F89-D3D9-4241-867E-1E0BA03856A4}"/>
              </a:ext>
            </a:extLst>
          </p:cNvPr>
          <p:cNvSpPr txBox="1">
            <a:spLocks/>
          </p:cNvSpPr>
          <p:nvPr/>
        </p:nvSpPr>
        <p:spPr>
          <a:xfrm>
            <a:off x="415888" y="529209"/>
            <a:ext cx="10922672" cy="9704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ts val="2800"/>
              </a:lnSpc>
            </a:pPr>
            <a:r>
              <a:rPr lang="es-MX" sz="2600" b="1">
                <a:solidFill>
                  <a:srgbClr val="E4570D"/>
                </a:solidFill>
                <a:latin typeface="+mn-lt"/>
              </a:rPr>
              <a:t>La Secretaria Técnica estará a cargo de una persona adscrita a la Secretaría de la Función Pública del Estado de Chihuahua, quien participará con voz pero sin voto en las sesiones del Consejo Consultivo y le corresponderá:  </a:t>
            </a:r>
          </a:p>
        </p:txBody>
      </p:sp>
      <p:sp>
        <p:nvSpPr>
          <p:cNvPr id="3" name="CuadroTexto 2"/>
          <p:cNvSpPr txBox="1"/>
          <p:nvPr/>
        </p:nvSpPr>
        <p:spPr>
          <a:xfrm>
            <a:off x="7680869" y="6049659"/>
            <a:ext cx="3925534" cy="323165"/>
          </a:xfrm>
          <a:prstGeom prst="rect">
            <a:avLst/>
          </a:prstGeom>
          <a:noFill/>
        </p:spPr>
        <p:txBody>
          <a:bodyPr wrap="square" rtlCol="0">
            <a:spAutoFit/>
          </a:bodyPr>
          <a:lstStyle/>
          <a:p>
            <a:pPr algn="r"/>
            <a:r>
              <a:rPr lang="es-MX" sz="1500">
                <a:solidFill>
                  <a:srgbClr val="F39902"/>
                </a:solidFill>
              </a:rPr>
              <a:t>Art. 19, Reglamento de la LPC</a:t>
            </a:r>
          </a:p>
        </p:txBody>
      </p:sp>
      <p:grpSp>
        <p:nvGrpSpPr>
          <p:cNvPr id="4" name="Agrupar 3"/>
          <p:cNvGrpSpPr/>
          <p:nvPr/>
        </p:nvGrpSpPr>
        <p:grpSpPr>
          <a:xfrm>
            <a:off x="522601" y="1788920"/>
            <a:ext cx="10482150" cy="3612343"/>
            <a:chOff x="595753" y="1935224"/>
            <a:chExt cx="10482150" cy="3612343"/>
          </a:xfrm>
        </p:grpSpPr>
        <p:sp>
          <p:nvSpPr>
            <p:cNvPr id="5" name="Marcador de contenido 2">
              <a:extLst>
                <a:ext uri="{FF2B5EF4-FFF2-40B4-BE49-F238E27FC236}">
                  <a16:creationId xmlns:a16="http://schemas.microsoft.com/office/drawing/2014/main" id="{8607A54C-B76B-45A4-85AD-8458999F7333}"/>
                </a:ext>
              </a:extLst>
            </p:cNvPr>
            <p:cNvSpPr txBox="1">
              <a:spLocks/>
            </p:cNvSpPr>
            <p:nvPr/>
          </p:nvSpPr>
          <p:spPr>
            <a:xfrm>
              <a:off x="1534148" y="2001655"/>
              <a:ext cx="9543755" cy="354550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1900"/>
                </a:lnSpc>
                <a:spcBef>
                  <a:spcPts val="0"/>
                </a:spcBef>
                <a:buClr>
                  <a:srgbClr val="24AB97"/>
                </a:buClr>
              </a:pPr>
              <a:r>
                <a:rPr lang="es-MX" sz="1800">
                  <a:solidFill>
                    <a:schemeClr val="tx1">
                      <a:lumMod val="65000"/>
                      <a:lumOff val="35000"/>
                    </a:schemeClr>
                  </a:solidFill>
                </a:rPr>
                <a:t>Elaborar y certificar las actas de las sesiones del Consejo Consultivo, así como llevar el archivo correspondiente; </a:t>
              </a:r>
            </a:p>
            <a:p>
              <a:pPr algn="l">
                <a:lnSpc>
                  <a:spcPts val="1200"/>
                </a:lnSpc>
                <a:spcBef>
                  <a:spcPts val="0"/>
                </a:spcBef>
                <a:buClr>
                  <a:srgbClr val="24AB97"/>
                </a:buClr>
              </a:pPr>
              <a:endParaRPr lang="es-MX" sz="1800">
                <a:solidFill>
                  <a:schemeClr val="tx1">
                    <a:lumMod val="65000"/>
                    <a:lumOff val="35000"/>
                  </a:schemeClr>
                </a:solidFill>
              </a:endParaRPr>
            </a:p>
            <a:p>
              <a:pPr algn="l">
                <a:lnSpc>
                  <a:spcPts val="1900"/>
                </a:lnSpc>
                <a:spcBef>
                  <a:spcPts val="0"/>
                </a:spcBef>
                <a:buClr>
                  <a:srgbClr val="24AB97"/>
                </a:buClr>
              </a:pPr>
              <a:r>
                <a:rPr lang="es-MX" sz="1800">
                  <a:solidFill>
                    <a:schemeClr val="tx1">
                      <a:lumMod val="65000"/>
                      <a:lumOff val="35000"/>
                    </a:schemeClr>
                  </a:solidFill>
                </a:rPr>
                <a:t>Compilar y dar seguimiento a los acuerdos que se tomen en el Consejo Consultivo, y llevar el archivo de estos; </a:t>
              </a:r>
            </a:p>
            <a:p>
              <a:pPr algn="l">
                <a:lnSpc>
                  <a:spcPts val="1200"/>
                </a:lnSpc>
                <a:spcBef>
                  <a:spcPts val="0"/>
                </a:spcBef>
                <a:buClr>
                  <a:srgbClr val="24AB97"/>
                </a:buClr>
              </a:pPr>
              <a:endParaRPr lang="es-MX" sz="1800">
                <a:solidFill>
                  <a:schemeClr val="tx1">
                    <a:lumMod val="65000"/>
                    <a:lumOff val="35000"/>
                  </a:schemeClr>
                </a:solidFill>
              </a:endParaRPr>
            </a:p>
            <a:p>
              <a:pPr algn="l">
                <a:lnSpc>
                  <a:spcPts val="1900"/>
                </a:lnSpc>
                <a:spcBef>
                  <a:spcPts val="0"/>
                </a:spcBef>
                <a:buClr>
                  <a:srgbClr val="24AB97"/>
                </a:buClr>
              </a:pPr>
              <a:r>
                <a:rPr lang="es-MX" sz="1800">
                  <a:solidFill>
                    <a:schemeClr val="tx1">
                      <a:lumMod val="65000"/>
                      <a:lumOff val="35000"/>
                    </a:schemeClr>
                  </a:solidFill>
                </a:rPr>
                <a:t>Dar seguimiento a los acuerdos y resoluciones del Consejo Consultivo;</a:t>
              </a:r>
            </a:p>
            <a:p>
              <a:pPr algn="l">
                <a:lnSpc>
                  <a:spcPts val="1200"/>
                </a:lnSpc>
                <a:spcBef>
                  <a:spcPts val="0"/>
                </a:spcBef>
                <a:buClr>
                  <a:srgbClr val="24AB97"/>
                </a:buClr>
              </a:pPr>
              <a:endParaRPr lang="es-MX" sz="1800">
                <a:solidFill>
                  <a:schemeClr val="tx1">
                    <a:lumMod val="65000"/>
                    <a:lumOff val="35000"/>
                  </a:schemeClr>
                </a:solidFill>
              </a:endParaRPr>
            </a:p>
            <a:p>
              <a:pPr algn="l">
                <a:lnSpc>
                  <a:spcPts val="1900"/>
                </a:lnSpc>
                <a:spcBef>
                  <a:spcPts val="0"/>
                </a:spcBef>
                <a:buClr>
                  <a:srgbClr val="24AB97"/>
                </a:buClr>
              </a:pPr>
              <a:r>
                <a:rPr lang="es-MX" sz="1800">
                  <a:solidFill>
                    <a:schemeClr val="tx1">
                      <a:lumMod val="65000"/>
                      <a:lumOff val="35000"/>
                    </a:schemeClr>
                  </a:solidFill>
                </a:rPr>
                <a:t>Notificar a las personas integrantes del Consejo Consultivo las convocatorias de las sesiones del mismo, proporcionándoles oportunamente toda la documentación relacionada con los temas a tratar;</a:t>
              </a:r>
            </a:p>
            <a:p>
              <a:pPr algn="l">
                <a:lnSpc>
                  <a:spcPts val="1200"/>
                </a:lnSpc>
                <a:spcBef>
                  <a:spcPts val="0"/>
                </a:spcBef>
                <a:buClr>
                  <a:srgbClr val="24AB97"/>
                </a:buClr>
              </a:pPr>
              <a:r>
                <a:rPr lang="es-MX" sz="1800">
                  <a:solidFill>
                    <a:schemeClr val="tx1">
                      <a:lumMod val="65000"/>
                      <a:lumOff val="35000"/>
                    </a:schemeClr>
                  </a:solidFill>
                </a:rPr>
                <a:t> </a:t>
              </a:r>
            </a:p>
            <a:p>
              <a:pPr algn="l">
                <a:lnSpc>
                  <a:spcPts val="1900"/>
                </a:lnSpc>
                <a:spcBef>
                  <a:spcPts val="0"/>
                </a:spcBef>
                <a:buClr>
                  <a:srgbClr val="24AB97"/>
                </a:buClr>
              </a:pPr>
              <a:r>
                <a:rPr lang="es-MX" sz="1800">
                  <a:solidFill>
                    <a:schemeClr val="tx1">
                      <a:lumMod val="65000"/>
                      <a:lumOff val="35000"/>
                    </a:schemeClr>
                  </a:solidFill>
                </a:rPr>
                <a:t>Recibir los documentos e información a que hace referencia el Reglamento y aquellos que se dirijan al Consejo Consultivo; y</a:t>
              </a:r>
            </a:p>
            <a:p>
              <a:pPr algn="l">
                <a:lnSpc>
                  <a:spcPts val="1200"/>
                </a:lnSpc>
                <a:spcBef>
                  <a:spcPts val="0"/>
                </a:spcBef>
                <a:buClr>
                  <a:srgbClr val="24AB97"/>
                </a:buClr>
              </a:pPr>
              <a:endParaRPr lang="es-MX" sz="1800">
                <a:solidFill>
                  <a:schemeClr val="tx1">
                    <a:lumMod val="65000"/>
                    <a:lumOff val="35000"/>
                  </a:schemeClr>
                </a:solidFill>
              </a:endParaRPr>
            </a:p>
            <a:p>
              <a:pPr algn="l">
                <a:lnSpc>
                  <a:spcPts val="1900"/>
                </a:lnSpc>
                <a:spcBef>
                  <a:spcPts val="0"/>
                </a:spcBef>
                <a:buClr>
                  <a:srgbClr val="24AB97"/>
                </a:buClr>
              </a:pPr>
              <a:r>
                <a:rPr lang="es-MX" sz="1800">
                  <a:solidFill>
                    <a:schemeClr val="tx1">
                      <a:lumMod val="65000"/>
                      <a:lumOff val="35000"/>
                    </a:schemeClr>
                  </a:solidFill>
                </a:rPr>
                <a:t>las demás que le señale el Reglamento y demás disposiciones jurídicas aplicables.</a:t>
              </a:r>
              <a:endParaRPr lang="es-MX" sz="1800">
                <a:solidFill>
                  <a:srgbClr val="4B4947"/>
                </a:solidFill>
              </a:endParaRPr>
            </a:p>
          </p:txBody>
        </p:sp>
        <p:sp>
          <p:nvSpPr>
            <p:cNvPr id="6" name="CuadroTexto 5"/>
            <p:cNvSpPr txBox="1"/>
            <p:nvPr/>
          </p:nvSpPr>
          <p:spPr>
            <a:xfrm>
              <a:off x="762439" y="1935224"/>
              <a:ext cx="773673" cy="430887"/>
            </a:xfrm>
            <a:prstGeom prst="rect">
              <a:avLst/>
            </a:prstGeom>
            <a:noFill/>
          </p:spPr>
          <p:txBody>
            <a:bodyPr wrap="square" rtlCol="0">
              <a:spAutoFit/>
            </a:bodyPr>
            <a:lstStyle/>
            <a:p>
              <a:pPr algn="r"/>
              <a:r>
                <a:rPr lang="es-MX" sz="2200" b="1">
                  <a:solidFill>
                    <a:srgbClr val="F39902"/>
                  </a:solidFill>
                </a:rPr>
                <a:t>I.</a:t>
              </a:r>
            </a:p>
          </p:txBody>
        </p:sp>
        <p:sp>
          <p:nvSpPr>
            <p:cNvPr id="7" name="CuadroTexto 6"/>
            <p:cNvSpPr txBox="1"/>
            <p:nvPr/>
          </p:nvSpPr>
          <p:spPr>
            <a:xfrm>
              <a:off x="595753" y="2589985"/>
              <a:ext cx="924109" cy="430887"/>
            </a:xfrm>
            <a:prstGeom prst="rect">
              <a:avLst/>
            </a:prstGeom>
            <a:noFill/>
          </p:spPr>
          <p:txBody>
            <a:bodyPr wrap="square" rtlCol="0">
              <a:spAutoFit/>
            </a:bodyPr>
            <a:lstStyle/>
            <a:p>
              <a:pPr algn="r"/>
              <a:r>
                <a:rPr lang="es-MX" sz="2200" b="1">
                  <a:solidFill>
                    <a:srgbClr val="F39902"/>
                  </a:solidFill>
                </a:rPr>
                <a:t>II.</a:t>
              </a:r>
            </a:p>
          </p:txBody>
        </p:sp>
        <p:sp>
          <p:nvSpPr>
            <p:cNvPr id="8" name="CuadroTexto 7"/>
            <p:cNvSpPr txBox="1"/>
            <p:nvPr/>
          </p:nvSpPr>
          <p:spPr>
            <a:xfrm>
              <a:off x="602896" y="3210463"/>
              <a:ext cx="924109" cy="430887"/>
            </a:xfrm>
            <a:prstGeom prst="rect">
              <a:avLst/>
            </a:prstGeom>
            <a:noFill/>
          </p:spPr>
          <p:txBody>
            <a:bodyPr wrap="square" rtlCol="0">
              <a:spAutoFit/>
            </a:bodyPr>
            <a:lstStyle/>
            <a:p>
              <a:pPr algn="r"/>
              <a:r>
                <a:rPr lang="es-MX" sz="2200" b="1">
                  <a:solidFill>
                    <a:srgbClr val="F39902"/>
                  </a:solidFill>
                </a:rPr>
                <a:t>III.</a:t>
              </a:r>
            </a:p>
          </p:txBody>
        </p:sp>
        <p:sp>
          <p:nvSpPr>
            <p:cNvPr id="9" name="CuadroTexto 8"/>
            <p:cNvSpPr txBox="1"/>
            <p:nvPr/>
          </p:nvSpPr>
          <p:spPr>
            <a:xfrm>
              <a:off x="610039" y="3613817"/>
              <a:ext cx="924109" cy="430887"/>
            </a:xfrm>
            <a:prstGeom prst="rect">
              <a:avLst/>
            </a:prstGeom>
            <a:noFill/>
          </p:spPr>
          <p:txBody>
            <a:bodyPr wrap="square" rtlCol="0">
              <a:spAutoFit/>
            </a:bodyPr>
            <a:lstStyle/>
            <a:p>
              <a:pPr algn="r"/>
              <a:r>
                <a:rPr lang="es-MX" sz="2200" b="1">
                  <a:solidFill>
                    <a:srgbClr val="F39902"/>
                  </a:solidFill>
                </a:rPr>
                <a:t>IV.</a:t>
              </a:r>
            </a:p>
          </p:txBody>
        </p:sp>
        <p:sp>
          <p:nvSpPr>
            <p:cNvPr id="10" name="CuadroTexto 9"/>
            <p:cNvSpPr txBox="1"/>
            <p:nvPr/>
          </p:nvSpPr>
          <p:spPr>
            <a:xfrm>
              <a:off x="610039" y="4481000"/>
              <a:ext cx="924109" cy="430887"/>
            </a:xfrm>
            <a:prstGeom prst="rect">
              <a:avLst/>
            </a:prstGeom>
            <a:noFill/>
          </p:spPr>
          <p:txBody>
            <a:bodyPr wrap="square" rtlCol="0">
              <a:spAutoFit/>
            </a:bodyPr>
            <a:lstStyle/>
            <a:p>
              <a:pPr algn="r"/>
              <a:r>
                <a:rPr lang="es-MX" sz="2200" b="1">
                  <a:solidFill>
                    <a:srgbClr val="F39902"/>
                  </a:solidFill>
                </a:rPr>
                <a:t>V.</a:t>
              </a:r>
            </a:p>
          </p:txBody>
        </p:sp>
        <p:sp>
          <p:nvSpPr>
            <p:cNvPr id="11" name="CuadroTexto 10"/>
            <p:cNvSpPr txBox="1"/>
            <p:nvPr/>
          </p:nvSpPr>
          <p:spPr>
            <a:xfrm>
              <a:off x="610039" y="5116680"/>
              <a:ext cx="924109" cy="430887"/>
            </a:xfrm>
            <a:prstGeom prst="rect">
              <a:avLst/>
            </a:prstGeom>
            <a:noFill/>
          </p:spPr>
          <p:txBody>
            <a:bodyPr wrap="square" rtlCol="0">
              <a:spAutoFit/>
            </a:bodyPr>
            <a:lstStyle/>
            <a:p>
              <a:pPr algn="r"/>
              <a:r>
                <a:rPr lang="es-MX" sz="2200" b="1">
                  <a:solidFill>
                    <a:srgbClr val="F39902"/>
                  </a:solidFill>
                </a:rPr>
                <a:t>VI.</a:t>
              </a:r>
            </a:p>
          </p:txBody>
        </p:sp>
      </p:grpSp>
      <p:pic>
        <p:nvPicPr>
          <p:cNvPr id="12" name="Imagen 11">
            <a:extLst>
              <a:ext uri="{FF2B5EF4-FFF2-40B4-BE49-F238E27FC236}">
                <a16:creationId xmlns:a16="http://schemas.microsoft.com/office/drawing/2014/main" id="{5CA2A245-A6BA-CC45-9A9E-380C25CFA386}"/>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97720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496911" y="1748873"/>
            <a:ext cx="5531070" cy="954107"/>
          </a:xfrm>
          <a:prstGeom prst="rect">
            <a:avLst/>
          </a:prstGeom>
          <a:noFill/>
        </p:spPr>
        <p:txBody>
          <a:bodyPr wrap="square" rtlCol="0">
            <a:spAutoFit/>
          </a:bodyPr>
          <a:lstStyle/>
          <a:p>
            <a:pPr algn="ctr"/>
            <a:r>
              <a:rPr lang="es-MX" sz="2800" b="1">
                <a:solidFill>
                  <a:srgbClr val="E4570D"/>
                </a:solidFill>
              </a:rPr>
              <a:t>¿Quién preside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1632931D-14D6-7647-B5CB-808B536B7970}"/>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751CE1B0-441E-A647-B463-2AA11C92DF5C}"/>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98CF098E-85A7-9C4D-81CD-80E3F2995E76}"/>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102980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6F89-D3D9-4241-867E-1E0BA03856A4}"/>
              </a:ext>
            </a:extLst>
          </p:cNvPr>
          <p:cNvSpPr txBox="1">
            <a:spLocks/>
          </p:cNvSpPr>
          <p:nvPr/>
        </p:nvSpPr>
        <p:spPr>
          <a:xfrm>
            <a:off x="5135532" y="2485934"/>
            <a:ext cx="6096451" cy="896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000"/>
              </a:lnSpc>
            </a:pPr>
            <a:r>
              <a:rPr lang="es-MX" sz="2800" b="1">
                <a:solidFill>
                  <a:srgbClr val="E4570D"/>
                </a:solidFill>
                <a:latin typeface="+mn-lt"/>
              </a:rPr>
              <a:t>El </a:t>
            </a:r>
            <a:r>
              <a:rPr lang="es-MX" sz="2800" b="1" i="1">
                <a:solidFill>
                  <a:srgbClr val="E4570D"/>
                </a:solidFill>
                <a:latin typeface="+mn-lt"/>
              </a:rPr>
              <a:t>consejo consultivo </a:t>
            </a:r>
            <a:r>
              <a:rPr lang="es-MX" sz="2800" b="1">
                <a:solidFill>
                  <a:srgbClr val="E4570D"/>
                </a:solidFill>
                <a:latin typeface="+mn-lt"/>
              </a:rPr>
              <a:t>será presidido por una o un consejero ciudadano.</a:t>
            </a:r>
          </a:p>
        </p:txBody>
      </p:sp>
      <p:sp>
        <p:nvSpPr>
          <p:cNvPr id="4" name="CuadroTexto 3"/>
          <p:cNvSpPr txBox="1"/>
          <p:nvPr/>
        </p:nvSpPr>
        <p:spPr>
          <a:xfrm>
            <a:off x="9805917" y="6050010"/>
            <a:ext cx="1800486" cy="323165"/>
          </a:xfrm>
          <a:prstGeom prst="rect">
            <a:avLst/>
          </a:prstGeom>
          <a:noFill/>
        </p:spPr>
        <p:txBody>
          <a:bodyPr wrap="square" rtlCol="0">
            <a:spAutoFit/>
          </a:bodyPr>
          <a:lstStyle/>
          <a:p>
            <a:pPr algn="r"/>
            <a:r>
              <a:rPr lang="es-MX" sz="1500">
                <a:solidFill>
                  <a:srgbClr val="F39902"/>
                </a:solidFill>
              </a:rPr>
              <a:t>Art. 11, LPC</a:t>
            </a:r>
          </a:p>
        </p:txBody>
      </p:sp>
      <p:grpSp>
        <p:nvGrpSpPr>
          <p:cNvPr id="3" name="Grupo 2">
            <a:extLst>
              <a:ext uri="{FF2B5EF4-FFF2-40B4-BE49-F238E27FC236}">
                <a16:creationId xmlns:a16="http://schemas.microsoft.com/office/drawing/2014/main" id="{1697031D-1FBB-8D4C-82DE-AC587482D3D8}"/>
              </a:ext>
            </a:extLst>
          </p:cNvPr>
          <p:cNvGrpSpPr/>
          <p:nvPr/>
        </p:nvGrpSpPr>
        <p:grpSpPr>
          <a:xfrm>
            <a:off x="1214093" y="1128343"/>
            <a:ext cx="3367911" cy="4786109"/>
            <a:chOff x="1214093" y="1128343"/>
            <a:chExt cx="3367911" cy="4786109"/>
          </a:xfrm>
        </p:grpSpPr>
        <p:sp>
          <p:nvSpPr>
            <p:cNvPr id="6" name="Rectángulo 5"/>
            <p:cNvSpPr/>
            <p:nvPr/>
          </p:nvSpPr>
          <p:spPr>
            <a:xfrm rot="464053">
              <a:off x="1214093" y="1398930"/>
              <a:ext cx="3367911" cy="4098719"/>
            </a:xfrm>
            <a:prstGeom prst="rect">
              <a:avLst/>
            </a:prstGeom>
            <a:solidFill>
              <a:srgbClr val="F3990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178" y="1128343"/>
              <a:ext cx="2876077" cy="4786109"/>
            </a:xfrm>
            <a:prstGeom prst="rect">
              <a:avLst/>
            </a:prstGeom>
          </p:spPr>
        </p:pic>
      </p:grpSp>
      <p:pic>
        <p:nvPicPr>
          <p:cNvPr id="7" name="Imagen 6">
            <a:extLst>
              <a:ext uri="{FF2B5EF4-FFF2-40B4-BE49-F238E27FC236}">
                <a16:creationId xmlns:a16="http://schemas.microsoft.com/office/drawing/2014/main" id="{5498C581-0DA3-1A4A-AF93-C3F973A58BE4}"/>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302410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50"/>
                                        <p:tgtEl>
                                          <p:spTgt spid="2"/>
                                        </p:tgtEl>
                                        <p:attrNameLst>
                                          <p:attrName>ppt_x</p:attrName>
                                        </p:attrNameLst>
                                      </p:cBhvr>
                                      <p:tavLst>
                                        <p:tav tm="0">
                                          <p:val>
                                            <p:strVal val="#ppt_x-#ppt_w*1.125000"/>
                                          </p:val>
                                        </p:tav>
                                        <p:tav tm="100000">
                                          <p:val>
                                            <p:strVal val="#ppt_x"/>
                                          </p:val>
                                        </p:tav>
                                      </p:tavLst>
                                    </p:anim>
                                    <p:animEffect transition="in" filter="wipe(right)">
                                      <p:cBhvr>
                                        <p:cTn id="12" dur="5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p:cNvSpPr txBox="1"/>
          <p:nvPr/>
        </p:nvSpPr>
        <p:spPr>
          <a:xfrm>
            <a:off x="5391809" y="1748871"/>
            <a:ext cx="5738647" cy="954107"/>
          </a:xfrm>
          <a:prstGeom prst="rect">
            <a:avLst/>
          </a:prstGeom>
          <a:noFill/>
        </p:spPr>
        <p:txBody>
          <a:bodyPr wrap="square" rtlCol="0">
            <a:spAutoFit/>
          </a:bodyPr>
          <a:lstStyle/>
          <a:p>
            <a:pPr algn="ctr"/>
            <a:r>
              <a:rPr lang="es-MX" sz="2800" b="1">
                <a:solidFill>
                  <a:srgbClr val="E4570D"/>
                </a:solidFill>
              </a:rPr>
              <a:t>¿Cómo funciona el </a:t>
            </a:r>
            <a:r>
              <a:rPr lang="es-MX" sz="2800" b="1" i="1">
                <a:solidFill>
                  <a:srgbClr val="E4570D"/>
                </a:solidFill>
              </a:rPr>
              <a:t>consejo consultivo de participación ciudadana?</a:t>
            </a:r>
          </a:p>
        </p:txBody>
      </p:sp>
      <p:pic>
        <p:nvPicPr>
          <p:cNvPr id="6" name="Imagen 5">
            <a:extLst>
              <a:ext uri="{FF2B5EF4-FFF2-40B4-BE49-F238E27FC236}">
                <a16:creationId xmlns:a16="http://schemas.microsoft.com/office/drawing/2014/main" id="{9733A070-46E4-F849-9411-3B48938DCB45}"/>
              </a:ext>
            </a:extLst>
          </p:cNvPr>
          <p:cNvPicPr>
            <a:picLocks noChangeAspect="1"/>
          </p:cNvPicPr>
          <p:nvPr/>
        </p:nvPicPr>
        <p:blipFill rotWithShape="1">
          <a:blip r:embed="rId3">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7" name="Imagen 6">
            <a:extLst>
              <a:ext uri="{FF2B5EF4-FFF2-40B4-BE49-F238E27FC236}">
                <a16:creationId xmlns:a16="http://schemas.microsoft.com/office/drawing/2014/main" id="{12993028-BA55-064F-9F32-FD195774F853}"/>
              </a:ext>
            </a:extLst>
          </p:cNvPr>
          <p:cNvPicPr>
            <a:picLocks noChangeAspect="1"/>
          </p:cNvPicPr>
          <p:nvPr/>
        </p:nvPicPr>
        <p:blipFill>
          <a:blip r:embed="rId4"/>
          <a:stretch>
            <a:fillRect/>
          </a:stretch>
        </p:blipFill>
        <p:spPr>
          <a:xfrm>
            <a:off x="166667" y="5984044"/>
            <a:ext cx="1723515" cy="396542"/>
          </a:xfrm>
          <a:prstGeom prst="rect">
            <a:avLst/>
          </a:prstGeom>
        </p:spPr>
      </p:pic>
      <p:pic>
        <p:nvPicPr>
          <p:cNvPr id="8" name="Imagen 7">
            <a:extLst>
              <a:ext uri="{FF2B5EF4-FFF2-40B4-BE49-F238E27FC236}">
                <a16:creationId xmlns:a16="http://schemas.microsoft.com/office/drawing/2014/main" id="{456199B1-A617-3C44-AF5C-FC005BC85FFB}"/>
              </a:ext>
            </a:extLst>
          </p:cNvPr>
          <p:cNvPicPr>
            <a:picLocks noChangeAspect="1"/>
          </p:cNvPicPr>
          <p:nvPr/>
        </p:nvPicPr>
        <p:blipFill>
          <a:blip r:embed="rId5"/>
          <a:stretch>
            <a:fillRect/>
          </a:stretch>
        </p:blipFill>
        <p:spPr>
          <a:xfrm>
            <a:off x="1102807" y="1279768"/>
            <a:ext cx="3455012" cy="4108662"/>
          </a:xfrm>
          <a:prstGeom prst="rect">
            <a:avLst/>
          </a:prstGeom>
        </p:spPr>
      </p:pic>
    </p:spTree>
    <p:extLst>
      <p:ext uri="{BB962C8B-B14F-4D97-AF65-F5344CB8AC3E}">
        <p14:creationId xmlns:p14="http://schemas.microsoft.com/office/powerpoint/2010/main" val="30808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854005" y="6047091"/>
            <a:ext cx="4752398" cy="323165"/>
          </a:xfrm>
          <a:prstGeom prst="rect">
            <a:avLst/>
          </a:prstGeom>
          <a:noFill/>
        </p:spPr>
        <p:txBody>
          <a:bodyPr wrap="square" rtlCol="0">
            <a:spAutoFit/>
          </a:bodyPr>
          <a:lstStyle/>
          <a:p>
            <a:pPr algn="r"/>
            <a:r>
              <a:rPr lang="es-MX" sz="1500">
                <a:solidFill>
                  <a:srgbClr val="F39902"/>
                </a:solidFill>
              </a:rPr>
              <a:t>Arts. 20-23, Reglamento de la  LPC</a:t>
            </a:r>
          </a:p>
        </p:txBody>
      </p:sp>
      <p:grpSp>
        <p:nvGrpSpPr>
          <p:cNvPr id="3" name="Grupo 2">
            <a:extLst>
              <a:ext uri="{FF2B5EF4-FFF2-40B4-BE49-F238E27FC236}">
                <a16:creationId xmlns:a16="http://schemas.microsoft.com/office/drawing/2014/main" id="{ADEBC15D-6445-8E45-8EE2-28E4A915042A}"/>
              </a:ext>
            </a:extLst>
          </p:cNvPr>
          <p:cNvGrpSpPr/>
          <p:nvPr/>
        </p:nvGrpSpPr>
        <p:grpSpPr>
          <a:xfrm>
            <a:off x="1079802" y="1401740"/>
            <a:ext cx="10075878" cy="656590"/>
            <a:chOff x="1079802" y="1401740"/>
            <a:chExt cx="10075878" cy="656590"/>
          </a:xfrm>
        </p:grpSpPr>
        <p:sp>
          <p:nvSpPr>
            <p:cNvPr id="4" name="CuadroTexto 3"/>
            <p:cNvSpPr txBox="1"/>
            <p:nvPr/>
          </p:nvSpPr>
          <p:spPr>
            <a:xfrm>
              <a:off x="1481355" y="1401740"/>
              <a:ext cx="9674325" cy="656590"/>
            </a:xfrm>
            <a:prstGeom prst="rect">
              <a:avLst/>
            </a:prstGeom>
            <a:noFill/>
          </p:spPr>
          <p:txBody>
            <a:bodyPr wrap="square" rtlCol="0">
              <a:spAutoFit/>
            </a:bodyPr>
            <a:lstStyle/>
            <a:p>
              <a:pPr lvl="0" algn="just">
                <a:lnSpc>
                  <a:spcPts val="2200"/>
                </a:lnSpc>
              </a:pPr>
              <a:r>
                <a:rPr lang="es-MX" sz="2200">
                  <a:solidFill>
                    <a:srgbClr val="4B4947"/>
                  </a:solidFill>
                </a:rPr>
                <a:t>El Instituto instalará al Consejo Consultivo, dentro de los 15 días siguientes a la designación de integrantes.</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02" y="1474331"/>
              <a:ext cx="345381" cy="345381"/>
            </a:xfrm>
            <a:prstGeom prst="rect">
              <a:avLst/>
            </a:prstGeom>
          </p:spPr>
        </p:pic>
      </p:grpSp>
      <p:grpSp>
        <p:nvGrpSpPr>
          <p:cNvPr id="13" name="Grupo 12">
            <a:extLst>
              <a:ext uri="{FF2B5EF4-FFF2-40B4-BE49-F238E27FC236}">
                <a16:creationId xmlns:a16="http://schemas.microsoft.com/office/drawing/2014/main" id="{65D857E6-BE60-7C40-A692-4E8AA4946428}"/>
              </a:ext>
            </a:extLst>
          </p:cNvPr>
          <p:cNvGrpSpPr/>
          <p:nvPr/>
        </p:nvGrpSpPr>
        <p:grpSpPr>
          <a:xfrm>
            <a:off x="1079802" y="2293160"/>
            <a:ext cx="10075878" cy="1096519"/>
            <a:chOff x="1079802" y="2293160"/>
            <a:chExt cx="10075878" cy="1096519"/>
          </a:xfrm>
        </p:grpSpPr>
        <p:sp>
          <p:nvSpPr>
            <p:cNvPr id="5" name="CuadroTexto 4"/>
            <p:cNvSpPr txBox="1"/>
            <p:nvPr/>
          </p:nvSpPr>
          <p:spPr>
            <a:xfrm>
              <a:off x="1481355" y="2293160"/>
              <a:ext cx="9674325" cy="1096519"/>
            </a:xfrm>
            <a:prstGeom prst="rect">
              <a:avLst/>
            </a:prstGeom>
            <a:noFill/>
          </p:spPr>
          <p:txBody>
            <a:bodyPr wrap="square" rtlCol="0">
              <a:spAutoFit/>
            </a:bodyPr>
            <a:lstStyle/>
            <a:p>
              <a:pPr lvl="0" algn="just">
                <a:lnSpc>
                  <a:spcPts val="2200"/>
                </a:lnSpc>
              </a:pPr>
              <a:r>
                <a:rPr lang="es-MX" sz="2200">
                  <a:solidFill>
                    <a:srgbClr val="4B4947"/>
                  </a:solidFill>
                </a:rPr>
                <a:t>El Consejo Consultivo sesionara de forma ordinaria al menos una vez cada cuatro meses y de forma extraordinaria cuando sea necesario. </a:t>
              </a:r>
            </a:p>
            <a:p>
              <a:pPr lvl="0" algn="just">
                <a:lnSpc>
                  <a:spcPts val="1200"/>
                </a:lnSpc>
              </a:pPr>
              <a:endParaRPr lang="es-MX" sz="2200">
                <a:solidFill>
                  <a:srgbClr val="4B4947"/>
                </a:solidFill>
              </a:endParaRPr>
            </a:p>
            <a:p>
              <a:pPr lvl="0" algn="just">
                <a:lnSpc>
                  <a:spcPts val="2200"/>
                </a:lnSpc>
              </a:pPr>
              <a:r>
                <a:rPr lang="es-MX" sz="2200">
                  <a:solidFill>
                    <a:srgbClr val="4B4947"/>
                  </a:solidFill>
                </a:rPr>
                <a:t>La convocatoria respectiva deberá realizarse con una anticipación de 5 días mínimo.</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02" y="2351514"/>
              <a:ext cx="345381" cy="345381"/>
            </a:xfrm>
            <a:prstGeom prst="rect">
              <a:avLst/>
            </a:prstGeom>
          </p:spPr>
        </p:pic>
      </p:grpSp>
      <p:grpSp>
        <p:nvGrpSpPr>
          <p:cNvPr id="14" name="Grupo 13">
            <a:extLst>
              <a:ext uri="{FF2B5EF4-FFF2-40B4-BE49-F238E27FC236}">
                <a16:creationId xmlns:a16="http://schemas.microsoft.com/office/drawing/2014/main" id="{BBA741A1-8E3E-C247-9949-4051EE6A0700}"/>
              </a:ext>
            </a:extLst>
          </p:cNvPr>
          <p:cNvGrpSpPr/>
          <p:nvPr/>
        </p:nvGrpSpPr>
        <p:grpSpPr>
          <a:xfrm>
            <a:off x="1079802" y="3631879"/>
            <a:ext cx="10075878" cy="378373"/>
            <a:chOff x="1079802" y="3631879"/>
            <a:chExt cx="10075878" cy="378373"/>
          </a:xfrm>
        </p:grpSpPr>
        <p:sp>
          <p:nvSpPr>
            <p:cNvPr id="6" name="CuadroTexto 5"/>
            <p:cNvSpPr txBox="1"/>
            <p:nvPr/>
          </p:nvSpPr>
          <p:spPr>
            <a:xfrm>
              <a:off x="1481355" y="3631879"/>
              <a:ext cx="9674325" cy="378373"/>
            </a:xfrm>
            <a:prstGeom prst="rect">
              <a:avLst/>
            </a:prstGeom>
            <a:noFill/>
          </p:spPr>
          <p:txBody>
            <a:bodyPr wrap="square" rtlCol="0">
              <a:spAutoFit/>
            </a:bodyPr>
            <a:lstStyle/>
            <a:p>
              <a:pPr lvl="0" algn="just">
                <a:lnSpc>
                  <a:spcPts val="2200"/>
                </a:lnSpc>
              </a:pPr>
              <a:r>
                <a:rPr lang="es-MX" sz="2200">
                  <a:solidFill>
                    <a:srgbClr val="4B4947"/>
                  </a:solidFill>
                </a:rPr>
                <a:t>Las sesiones del Consejo Consultivo serán públicas y abiertas.</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02" y="3643149"/>
              <a:ext cx="345381" cy="345381"/>
            </a:xfrm>
            <a:prstGeom prst="rect">
              <a:avLst/>
            </a:prstGeom>
          </p:spPr>
        </p:pic>
      </p:grpSp>
      <p:grpSp>
        <p:nvGrpSpPr>
          <p:cNvPr id="15" name="Grupo 14">
            <a:extLst>
              <a:ext uri="{FF2B5EF4-FFF2-40B4-BE49-F238E27FC236}">
                <a16:creationId xmlns:a16="http://schemas.microsoft.com/office/drawing/2014/main" id="{E0F0FC19-0EDF-3A46-B11D-7AA32465CB4B}"/>
              </a:ext>
            </a:extLst>
          </p:cNvPr>
          <p:cNvGrpSpPr/>
          <p:nvPr/>
        </p:nvGrpSpPr>
        <p:grpSpPr>
          <a:xfrm>
            <a:off x="1079802" y="4265291"/>
            <a:ext cx="10075878" cy="1220847"/>
            <a:chOff x="1079802" y="4265291"/>
            <a:chExt cx="10075878" cy="1220847"/>
          </a:xfrm>
        </p:grpSpPr>
        <p:sp>
          <p:nvSpPr>
            <p:cNvPr id="7" name="CuadroTexto 6"/>
            <p:cNvSpPr txBox="1"/>
            <p:nvPr/>
          </p:nvSpPr>
          <p:spPr>
            <a:xfrm>
              <a:off x="1481355" y="4265291"/>
              <a:ext cx="9674325" cy="1220847"/>
            </a:xfrm>
            <a:prstGeom prst="rect">
              <a:avLst/>
            </a:prstGeom>
            <a:noFill/>
          </p:spPr>
          <p:txBody>
            <a:bodyPr wrap="square" rtlCol="0">
              <a:spAutoFit/>
            </a:bodyPr>
            <a:lstStyle/>
            <a:p>
              <a:pPr lvl="0" algn="just">
                <a:lnSpc>
                  <a:spcPts val="2200"/>
                </a:lnSpc>
              </a:pPr>
              <a:r>
                <a:rPr lang="es-MX" sz="2200">
                  <a:solidFill>
                    <a:srgbClr val="4B4947"/>
                  </a:solidFill>
                </a:rPr>
                <a:t>El quórum se cumplirá con la presencia de la mayoría de quienes integran el Consejo Consultivo, entre los que deberán estar presentes, por lo menos, cuatro integrantes ciudadanos, incluida la persona que presida el Consejo. Las decisiones se tomarán por la mitad más uno de los presentes.</a:t>
              </a:r>
              <a:endParaRPr lang="es-ES_tradnl" sz="220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02" y="4313468"/>
              <a:ext cx="345381" cy="345381"/>
            </a:xfrm>
            <a:prstGeom prst="rect">
              <a:avLst/>
            </a:prstGeom>
          </p:spPr>
        </p:pic>
      </p:grpSp>
      <p:pic>
        <p:nvPicPr>
          <p:cNvPr id="12" name="Imagen 11">
            <a:extLst>
              <a:ext uri="{FF2B5EF4-FFF2-40B4-BE49-F238E27FC236}">
                <a16:creationId xmlns:a16="http://schemas.microsoft.com/office/drawing/2014/main" id="{57DE94E7-3FDB-EC4C-A95E-37F5607D1CF9}"/>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482346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077788" y="511603"/>
            <a:ext cx="10042942" cy="553998"/>
          </a:xfrm>
          <a:prstGeom prst="rect">
            <a:avLst/>
          </a:prstGeom>
        </p:spPr>
        <p:txBody>
          <a:bodyPr wrap="none">
            <a:spAutoFit/>
          </a:bodyPr>
          <a:lstStyle/>
          <a:p>
            <a:r>
              <a:rPr lang="es-MX" sz="3000" b="1">
                <a:solidFill>
                  <a:srgbClr val="E4570D"/>
                </a:solidFill>
              </a:rPr>
              <a:t>Instalación del </a:t>
            </a:r>
            <a:r>
              <a:rPr lang="es-MX" sz="3000" b="1" i="1">
                <a:solidFill>
                  <a:srgbClr val="E4570D"/>
                </a:solidFill>
              </a:rPr>
              <a:t>Consejo Consultivo de Participación Ciudadana</a:t>
            </a:r>
          </a:p>
        </p:txBody>
      </p:sp>
      <p:grpSp>
        <p:nvGrpSpPr>
          <p:cNvPr id="6" name="Grupo 5">
            <a:extLst>
              <a:ext uri="{FF2B5EF4-FFF2-40B4-BE49-F238E27FC236}">
                <a16:creationId xmlns:a16="http://schemas.microsoft.com/office/drawing/2014/main" id="{FC53DF5B-2AA9-7A44-A36A-C4FD237A8503}"/>
              </a:ext>
            </a:extLst>
          </p:cNvPr>
          <p:cNvGrpSpPr/>
          <p:nvPr/>
        </p:nvGrpSpPr>
        <p:grpSpPr>
          <a:xfrm>
            <a:off x="2066545" y="1168099"/>
            <a:ext cx="7978350" cy="5008128"/>
            <a:chOff x="2066545" y="1168099"/>
            <a:chExt cx="7978350" cy="5008128"/>
          </a:xfrm>
        </p:grpSpPr>
        <p:pic>
          <p:nvPicPr>
            <p:cNvPr id="2" name="Imagen 1"/>
            <p:cNvPicPr>
              <a:picLocks noChangeAspect="1"/>
            </p:cNvPicPr>
            <p:nvPr/>
          </p:nvPicPr>
          <p:blipFill rotWithShape="1">
            <a:blip r:embed="rId3"/>
            <a:srcRect l="657" t="32859" r="32898" b="1311"/>
            <a:stretch/>
          </p:blipFill>
          <p:spPr>
            <a:xfrm>
              <a:off x="2066545" y="1168099"/>
              <a:ext cx="7978350" cy="4446317"/>
            </a:xfrm>
            <a:prstGeom prst="rect">
              <a:avLst/>
            </a:prstGeom>
          </p:spPr>
        </p:pic>
        <p:sp>
          <p:nvSpPr>
            <p:cNvPr id="4" name="CuadroTexto 3"/>
            <p:cNvSpPr txBox="1"/>
            <p:nvPr/>
          </p:nvSpPr>
          <p:spPr>
            <a:xfrm>
              <a:off x="4872863" y="5822284"/>
              <a:ext cx="2447593" cy="353943"/>
            </a:xfrm>
            <a:prstGeom prst="rect">
              <a:avLst/>
            </a:prstGeom>
            <a:noFill/>
          </p:spPr>
          <p:txBody>
            <a:bodyPr wrap="none" rtlCol="0">
              <a:spAutoFit/>
            </a:bodyPr>
            <a:lstStyle/>
            <a:p>
              <a:pPr algn="ctr"/>
              <a:r>
                <a:rPr lang="es-MX" sz="1700">
                  <a:solidFill>
                    <a:schemeClr val="tx1">
                      <a:lumMod val="65000"/>
                      <a:lumOff val="35000"/>
                    </a:schemeClr>
                  </a:solidFill>
                </a:rPr>
                <a:t>08 de noviembre de 2019</a:t>
              </a:r>
            </a:p>
          </p:txBody>
        </p:sp>
      </p:grpSp>
      <p:pic>
        <p:nvPicPr>
          <p:cNvPr id="5" name="Imagen 4">
            <a:extLst>
              <a:ext uri="{FF2B5EF4-FFF2-40B4-BE49-F238E27FC236}">
                <a16:creationId xmlns:a16="http://schemas.microsoft.com/office/drawing/2014/main" id="{38BFC3FA-9AD4-EF45-BE92-22EF28DC53C6}"/>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54353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37F72CB-3695-2347-B9EB-56C2890C408B}"/>
              </a:ext>
            </a:extLst>
          </p:cNvPr>
          <p:cNvPicPr>
            <a:picLocks noChangeAspect="1"/>
          </p:cNvPicPr>
          <p:nvPr/>
        </p:nvPicPr>
        <p:blipFill>
          <a:blip r:embed="rId3"/>
          <a:stretch>
            <a:fillRect/>
          </a:stretch>
        </p:blipFill>
        <p:spPr>
          <a:xfrm>
            <a:off x="1102807" y="1279768"/>
            <a:ext cx="3455012" cy="4108662"/>
          </a:xfrm>
          <a:prstGeom prst="rect">
            <a:avLst/>
          </a:prstGeom>
        </p:spPr>
      </p:pic>
      <p:pic>
        <p:nvPicPr>
          <p:cNvPr id="7" name="Imagen 6">
            <a:extLst>
              <a:ext uri="{FF2B5EF4-FFF2-40B4-BE49-F238E27FC236}">
                <a16:creationId xmlns:a16="http://schemas.microsoft.com/office/drawing/2014/main" id="{19341BE5-DD25-6C4D-A340-CADEBA202B90}"/>
              </a:ext>
            </a:extLst>
          </p:cNvPr>
          <p:cNvPicPr>
            <a:picLocks noChangeAspect="1"/>
          </p:cNvPicPr>
          <p:nvPr/>
        </p:nvPicPr>
        <p:blipFill rotWithShape="1">
          <a:blip r:embed="rId4">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sp>
        <p:nvSpPr>
          <p:cNvPr id="11" name="CuadroTexto 10"/>
          <p:cNvSpPr txBox="1"/>
          <p:nvPr/>
        </p:nvSpPr>
        <p:spPr>
          <a:xfrm>
            <a:off x="5192820" y="1368734"/>
            <a:ext cx="6088118" cy="1569660"/>
          </a:xfrm>
          <a:prstGeom prst="rect">
            <a:avLst/>
          </a:prstGeom>
          <a:noFill/>
        </p:spPr>
        <p:txBody>
          <a:bodyPr wrap="square" rtlCol="0">
            <a:spAutoFit/>
          </a:bodyPr>
          <a:lstStyle/>
          <a:p>
            <a:pPr algn="ctr"/>
            <a:r>
              <a:rPr lang="es-MX" sz="3200" b="1">
                <a:solidFill>
                  <a:srgbClr val="E4570D"/>
                </a:solidFill>
              </a:rPr>
              <a:t>¿Qué atribuciones tiene el</a:t>
            </a:r>
            <a:r>
              <a:rPr lang="es-MX" sz="3200" b="1" i="1">
                <a:solidFill>
                  <a:srgbClr val="E4570D"/>
                </a:solidFill>
              </a:rPr>
              <a:t> consejo consultivo de participación ciudadana</a:t>
            </a:r>
            <a:r>
              <a:rPr lang="es-MX" sz="3200" b="1">
                <a:solidFill>
                  <a:srgbClr val="E4570D"/>
                </a:solidFill>
              </a:rPr>
              <a:t>?</a:t>
            </a:r>
            <a:endParaRPr lang="en-US" sz="3200" b="1">
              <a:solidFill>
                <a:srgbClr val="E4570D"/>
              </a:solidFill>
            </a:endParaRPr>
          </a:p>
        </p:txBody>
      </p:sp>
      <p:sp>
        <p:nvSpPr>
          <p:cNvPr id="9" name="Marcador de número de diapositiva 1"/>
          <p:cNvSpPr>
            <a:spLocks noGrp="1"/>
          </p:cNvSpPr>
          <p:nvPr>
            <p:ph type="sldNum" sz="quarter" idx="12"/>
          </p:nvPr>
        </p:nvSpPr>
        <p:spPr>
          <a:xfrm>
            <a:off x="8610600" y="6254752"/>
            <a:ext cx="2743200" cy="365125"/>
          </a:xfrm>
        </p:spPr>
        <p:txBody>
          <a:bodyPr/>
          <a:lstStyle/>
          <a:p>
            <a:r>
              <a:rPr lang="es-MX">
                <a:solidFill>
                  <a:srgbClr val="24AB97"/>
                </a:solidFill>
              </a:rPr>
              <a:t>3</a:t>
            </a:r>
          </a:p>
        </p:txBody>
      </p:sp>
      <p:pic>
        <p:nvPicPr>
          <p:cNvPr id="8" name="Imagen 7">
            <a:extLst>
              <a:ext uri="{FF2B5EF4-FFF2-40B4-BE49-F238E27FC236}">
                <a16:creationId xmlns:a16="http://schemas.microsoft.com/office/drawing/2014/main" id="{A5FAC258-9040-3941-A5F8-37D338EA1771}"/>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36999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95556173-4728-4059-8F8C-83446C833999}"/>
              </a:ext>
            </a:extLst>
          </p:cNvPr>
          <p:cNvSpPr txBox="1">
            <a:spLocks/>
          </p:cNvSpPr>
          <p:nvPr/>
        </p:nvSpPr>
        <p:spPr>
          <a:xfrm>
            <a:off x="416626" y="557251"/>
            <a:ext cx="10036126" cy="4846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200" b="1">
                <a:solidFill>
                  <a:srgbClr val="E4570D"/>
                </a:solidFill>
                <a:latin typeface="+mn-lt"/>
              </a:rPr>
              <a:t>Importancia del </a:t>
            </a:r>
            <a:r>
              <a:rPr lang="es-MX" sz="3200" b="1" i="1">
                <a:solidFill>
                  <a:srgbClr val="E4570D"/>
                </a:solidFill>
                <a:latin typeface="+mn-lt"/>
              </a:rPr>
              <a:t>consejo consultivo</a:t>
            </a:r>
          </a:p>
        </p:txBody>
      </p:sp>
      <p:sp>
        <p:nvSpPr>
          <p:cNvPr id="3" name="Marcador de contenido 4">
            <a:extLst>
              <a:ext uri="{FF2B5EF4-FFF2-40B4-BE49-F238E27FC236}">
                <a16:creationId xmlns:a16="http://schemas.microsoft.com/office/drawing/2014/main" id="{096475CF-20E2-4BE3-A8F4-21B3C3503DAA}"/>
              </a:ext>
            </a:extLst>
          </p:cNvPr>
          <p:cNvSpPr txBox="1">
            <a:spLocks/>
          </p:cNvSpPr>
          <p:nvPr/>
        </p:nvSpPr>
        <p:spPr>
          <a:xfrm>
            <a:off x="1582420" y="1804238"/>
            <a:ext cx="9021617" cy="24751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600"/>
              </a:lnSpc>
              <a:spcBef>
                <a:spcPts val="0"/>
              </a:spcBef>
            </a:pPr>
            <a:r>
              <a:rPr lang="es-MX">
                <a:solidFill>
                  <a:schemeClr val="tx1">
                    <a:lumMod val="65000"/>
                    <a:lumOff val="35000"/>
                  </a:schemeClr>
                </a:solidFill>
              </a:rPr>
              <a:t>El </a:t>
            </a:r>
            <a:r>
              <a:rPr lang="es-MX" b="1" i="1">
                <a:solidFill>
                  <a:srgbClr val="F39902"/>
                </a:solidFill>
              </a:rPr>
              <a:t>consejo consultivo </a:t>
            </a:r>
            <a:r>
              <a:rPr lang="es-MX">
                <a:solidFill>
                  <a:schemeClr val="tx1">
                    <a:lumMod val="65000"/>
                    <a:lumOff val="35000"/>
                  </a:schemeClr>
                </a:solidFill>
              </a:rPr>
              <a:t>tiene importantes funciones en la promoción y aplicación de la Ley de Participación Ciudadana.</a:t>
            </a:r>
          </a:p>
          <a:p>
            <a:pPr algn="just">
              <a:lnSpc>
                <a:spcPts val="2200"/>
              </a:lnSpc>
              <a:spcBef>
                <a:spcPts val="0"/>
              </a:spcBef>
            </a:pPr>
            <a:endParaRPr lang="es-MX">
              <a:solidFill>
                <a:schemeClr val="tx1">
                  <a:lumMod val="65000"/>
                  <a:lumOff val="35000"/>
                </a:schemeClr>
              </a:solidFill>
            </a:endParaRPr>
          </a:p>
          <a:p>
            <a:pPr algn="just">
              <a:lnSpc>
                <a:spcPts val="2600"/>
              </a:lnSpc>
              <a:spcBef>
                <a:spcPts val="0"/>
              </a:spcBef>
            </a:pPr>
            <a:r>
              <a:rPr lang="es-MX">
                <a:solidFill>
                  <a:schemeClr val="tx1">
                    <a:lumMod val="65000"/>
                    <a:lumOff val="35000"/>
                  </a:schemeClr>
                </a:solidFill>
              </a:rPr>
              <a:t>Es un cuerpo colegiado mixto integrado por funcionarias(os) públicos y ciudadanas(os).</a:t>
            </a:r>
          </a:p>
          <a:p>
            <a:pPr algn="just">
              <a:lnSpc>
                <a:spcPts val="2200"/>
              </a:lnSpc>
              <a:spcBef>
                <a:spcPts val="0"/>
              </a:spcBef>
            </a:pPr>
            <a:endParaRPr lang="es-MX">
              <a:solidFill>
                <a:schemeClr val="tx1">
                  <a:lumMod val="65000"/>
                  <a:lumOff val="35000"/>
                </a:schemeClr>
              </a:solidFill>
            </a:endParaRPr>
          </a:p>
          <a:p>
            <a:pPr algn="just">
              <a:lnSpc>
                <a:spcPts val="2600"/>
              </a:lnSpc>
              <a:spcBef>
                <a:spcPts val="0"/>
              </a:spcBef>
            </a:pPr>
            <a:r>
              <a:rPr lang="es-MX">
                <a:solidFill>
                  <a:schemeClr val="tx1">
                    <a:lumMod val="65000"/>
                    <a:lumOff val="35000"/>
                  </a:schemeClr>
                </a:solidFill>
              </a:rPr>
              <a:t>Lo preside una ciudadana o ciudadano que no tiene cargo público.</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5013"/>
          <a:stretch/>
        </p:blipFill>
        <p:spPr>
          <a:xfrm>
            <a:off x="2400953" y="4590288"/>
            <a:ext cx="7404562" cy="1873250"/>
          </a:xfrm>
          <a:prstGeom prst="rect">
            <a:avLst/>
          </a:prstGeom>
        </p:spPr>
      </p:pic>
      <p:pic>
        <p:nvPicPr>
          <p:cNvPr id="5" name="Imagen 4">
            <a:extLst>
              <a:ext uri="{FF2B5EF4-FFF2-40B4-BE49-F238E27FC236}">
                <a16:creationId xmlns:a16="http://schemas.microsoft.com/office/drawing/2014/main" id="{450F64A3-C00F-D04B-A398-D79E940348D5}"/>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8470776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C099797-678E-49BE-88A8-FD769395CC79}"/>
              </a:ext>
            </a:extLst>
          </p:cNvPr>
          <p:cNvSpPr/>
          <p:nvPr/>
        </p:nvSpPr>
        <p:spPr>
          <a:xfrm>
            <a:off x="2689508" y="9774604"/>
            <a:ext cx="7735713" cy="830997"/>
          </a:xfrm>
          <a:prstGeom prst="rect">
            <a:avLst/>
          </a:prstGeom>
        </p:spPr>
        <p:txBody>
          <a:bodyPr wrap="square">
            <a:spAutoFit/>
          </a:bodyPr>
          <a:lstStyle/>
          <a:p>
            <a:pPr algn="r"/>
            <a:r>
              <a:rPr lang="es-MX" sz="2400">
                <a:solidFill>
                  <a:srgbClr val="4B4947"/>
                </a:solidFill>
              </a:rPr>
              <a:t>Ingrese a la página web oficial del Instituto: </a:t>
            </a:r>
            <a:r>
              <a:rPr lang="es-MX" sz="2400" b="1">
                <a:solidFill>
                  <a:srgbClr val="4B4947"/>
                </a:solidFill>
                <a:hlinkClick r:id="rId3">
                  <a:extLst>
                    <a:ext uri="{A12FA001-AC4F-418D-AE19-62706E023703}">
                      <ahyp:hlinkClr xmlns:ahyp="http://schemas.microsoft.com/office/drawing/2018/hyperlinkcolor" val="tx"/>
                    </a:ext>
                  </a:extLst>
                </a:hlinkClick>
              </a:rPr>
              <a:t>http://www.ieechihuahua.org.mx/</a:t>
            </a:r>
            <a:endParaRPr lang="es-MX" sz="2400">
              <a:solidFill>
                <a:srgbClr val="4B4947"/>
              </a:solidFill>
            </a:endParaRPr>
          </a:p>
        </p:txBody>
      </p:sp>
      <p:sp>
        <p:nvSpPr>
          <p:cNvPr id="12" name="Rectángulo 11">
            <a:extLst>
              <a:ext uri="{FF2B5EF4-FFF2-40B4-BE49-F238E27FC236}">
                <a16:creationId xmlns:a16="http://schemas.microsoft.com/office/drawing/2014/main" id="{8C099797-678E-49BE-88A8-FD769395CC79}"/>
              </a:ext>
            </a:extLst>
          </p:cNvPr>
          <p:cNvSpPr/>
          <p:nvPr/>
        </p:nvSpPr>
        <p:spPr>
          <a:xfrm>
            <a:off x="3208771" y="5240049"/>
            <a:ext cx="5804419" cy="814069"/>
          </a:xfrm>
          <a:prstGeom prst="rect">
            <a:avLst/>
          </a:prstGeom>
        </p:spPr>
        <p:txBody>
          <a:bodyPr wrap="square">
            <a:spAutoFit/>
          </a:bodyPr>
          <a:lstStyle/>
          <a:p>
            <a:pPr algn="ctr">
              <a:lnSpc>
                <a:spcPts val="2400"/>
              </a:lnSpc>
            </a:pPr>
            <a:r>
              <a:rPr lang="es-MX" sz="2200">
                <a:solidFill>
                  <a:schemeClr val="bg2">
                    <a:lumMod val="50000"/>
                  </a:schemeClr>
                </a:solidFill>
              </a:rPr>
              <a:t>Ingrese a la página web oficial del Instituto:</a:t>
            </a:r>
          </a:p>
          <a:p>
            <a:pPr algn="ctr">
              <a:lnSpc>
                <a:spcPct val="150000"/>
              </a:lnSpc>
            </a:pPr>
            <a:r>
              <a:rPr lang="es-MX" sz="2000">
                <a:solidFill>
                  <a:srgbClr val="F39902"/>
                </a:solidFill>
              </a:rPr>
              <a:t>www.</a:t>
            </a:r>
            <a:r>
              <a:rPr lang="es-MX" sz="2000" b="1">
                <a:solidFill>
                  <a:srgbClr val="F39902"/>
                </a:solidFill>
              </a:rPr>
              <a:t>ieechihuahua</a:t>
            </a:r>
            <a:r>
              <a:rPr lang="es-MX" sz="2000">
                <a:solidFill>
                  <a:srgbClr val="F39902"/>
                </a:solidFill>
              </a:rPr>
              <a:t>.org.mx</a:t>
            </a:r>
          </a:p>
        </p:txBody>
      </p:sp>
      <p:sp>
        <p:nvSpPr>
          <p:cNvPr id="13" name="Rectángulo redondeado 12"/>
          <p:cNvSpPr/>
          <p:nvPr/>
        </p:nvSpPr>
        <p:spPr>
          <a:xfrm>
            <a:off x="4448032" y="3555742"/>
            <a:ext cx="3605529" cy="1052049"/>
          </a:xfrm>
          <a:prstGeom prst="roundRect">
            <a:avLst>
              <a:gd name="adj" fmla="val 11308"/>
            </a:avLst>
          </a:prstGeom>
          <a:solidFill>
            <a:srgbClr val="E4570D">
              <a:alpha val="7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kern="0">
                <a:solidFill>
                  <a:schemeClr val="bg1"/>
                </a:solidFill>
                <a:ea typeface="Times New Roman" panose="02020603050405020304" pitchFamily="18" charset="0"/>
                <a:cs typeface="Times New Roman" panose="02020603050405020304" pitchFamily="18" charset="0"/>
              </a:rPr>
              <a:t>Reglamento de la Ley de Participación Ciudadana de Chihuahua</a:t>
            </a:r>
          </a:p>
        </p:txBody>
      </p:sp>
      <p:sp>
        <p:nvSpPr>
          <p:cNvPr id="15" name="Rectángulo redondeado 14"/>
          <p:cNvSpPr/>
          <p:nvPr/>
        </p:nvSpPr>
        <p:spPr>
          <a:xfrm>
            <a:off x="2523744" y="2368358"/>
            <a:ext cx="3684595" cy="1052049"/>
          </a:xfrm>
          <a:prstGeom prst="roundRect">
            <a:avLst>
              <a:gd name="adj" fmla="val 11308"/>
            </a:avLst>
          </a:prstGeom>
          <a:solidFill>
            <a:srgbClr val="E4570D">
              <a:alpha val="9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i="1" kern="0">
                <a:solidFill>
                  <a:schemeClr val="bg1"/>
                </a:solidFill>
                <a:ea typeface="Times New Roman" panose="02020603050405020304" pitchFamily="18" charset="0"/>
                <a:cs typeface="Times New Roman" panose="02020603050405020304" pitchFamily="18" charset="0"/>
              </a:rPr>
              <a:t>Cursos de capacitación</a:t>
            </a:r>
          </a:p>
          <a:p>
            <a:pPr lvl="0" algn="ctr">
              <a:lnSpc>
                <a:spcPts val="2200"/>
              </a:lnSpc>
              <a:defRPr/>
            </a:pPr>
            <a:r>
              <a:rPr lang="es-MX" sz="2000" b="1" kern="0">
                <a:solidFill>
                  <a:schemeClr val="bg1"/>
                </a:solidFill>
                <a:ea typeface="Times New Roman" panose="02020603050405020304" pitchFamily="18" charset="0"/>
                <a:cs typeface="Times New Roman" panose="02020603050405020304" pitchFamily="18" charset="0"/>
              </a:rPr>
              <a:t>Ley de Participación Ciudadana</a:t>
            </a:r>
          </a:p>
        </p:txBody>
      </p:sp>
      <p:sp>
        <p:nvSpPr>
          <p:cNvPr id="16" name="Rectángulo redondeado 15"/>
          <p:cNvSpPr/>
          <p:nvPr/>
        </p:nvSpPr>
        <p:spPr>
          <a:xfrm>
            <a:off x="6349420" y="2368358"/>
            <a:ext cx="3605529" cy="1052049"/>
          </a:xfrm>
          <a:prstGeom prst="roundRect">
            <a:avLst>
              <a:gd name="adj" fmla="val 11308"/>
            </a:avLst>
          </a:prstGeom>
          <a:solidFill>
            <a:srgbClr val="E4570D">
              <a:alpha val="80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200"/>
              </a:lnSpc>
              <a:defRPr/>
            </a:pPr>
            <a:r>
              <a:rPr lang="es-MX" sz="2000" b="1" kern="0">
                <a:solidFill>
                  <a:schemeClr val="bg1"/>
                </a:solidFill>
                <a:ea typeface="Times New Roman" panose="02020603050405020304" pitchFamily="18" charset="0"/>
                <a:cs typeface="Times New Roman" panose="02020603050405020304" pitchFamily="18" charset="0"/>
              </a:rPr>
              <a:t>Ley de Participación Ciudadana de Chihuahua</a:t>
            </a:r>
          </a:p>
        </p:txBody>
      </p:sp>
      <p:grpSp>
        <p:nvGrpSpPr>
          <p:cNvPr id="2" name="Agrupar 1"/>
          <p:cNvGrpSpPr/>
          <p:nvPr/>
        </p:nvGrpSpPr>
        <p:grpSpPr>
          <a:xfrm>
            <a:off x="2523744" y="1354235"/>
            <a:ext cx="7645517" cy="885252"/>
            <a:chOff x="2377440" y="1354235"/>
            <a:chExt cx="7431205" cy="873346"/>
          </a:xfrm>
        </p:grpSpPr>
        <p:sp>
          <p:nvSpPr>
            <p:cNvPr id="17" name="Rectángulo redondeado 16"/>
            <p:cNvSpPr/>
            <p:nvPr/>
          </p:nvSpPr>
          <p:spPr>
            <a:xfrm>
              <a:off x="2377440" y="1354235"/>
              <a:ext cx="7431205" cy="873346"/>
            </a:xfrm>
            <a:prstGeom prst="roundRect">
              <a:avLst>
                <a:gd name="adj" fmla="val 11308"/>
              </a:avLst>
            </a:prstGeom>
            <a:solidFill>
              <a:srgbClr val="E4570D"/>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FFFF"/>
                </a:solidFill>
              </a:endParaRPr>
            </a:p>
          </p:txBody>
        </p:sp>
        <p:sp>
          <p:nvSpPr>
            <p:cNvPr id="18" name="CuadroTexto 17"/>
            <p:cNvSpPr txBox="1"/>
            <p:nvPr/>
          </p:nvSpPr>
          <p:spPr>
            <a:xfrm>
              <a:off x="3588033" y="1393752"/>
              <a:ext cx="6220612" cy="800219"/>
            </a:xfrm>
            <a:prstGeom prst="rect">
              <a:avLst/>
            </a:prstGeom>
            <a:noFill/>
          </p:spPr>
          <p:txBody>
            <a:bodyPr wrap="square" rtlCol="0">
              <a:spAutoFit/>
            </a:bodyPr>
            <a:lstStyle/>
            <a:p>
              <a:r>
                <a:rPr lang="en-US" sz="2300" b="1">
                  <a:solidFill>
                    <a:srgbClr val="FFFFFF"/>
                  </a:solidFill>
                </a:rPr>
                <a:t>Para mayor </a:t>
              </a:r>
              <a:r>
                <a:rPr lang="en-US" sz="2300" b="1" err="1">
                  <a:solidFill>
                    <a:srgbClr val="FFFFFF"/>
                  </a:solidFill>
                </a:rPr>
                <a:t>información</a:t>
              </a:r>
              <a:r>
                <a:rPr lang="en-US" sz="2300" b="1">
                  <a:solidFill>
                    <a:srgbClr val="FFFFFF"/>
                  </a:solidFill>
                </a:rPr>
                <a:t> </a:t>
              </a:r>
              <a:r>
                <a:rPr lang="en-US" sz="2300" b="1" err="1">
                  <a:solidFill>
                    <a:srgbClr val="FFFFFF"/>
                  </a:solidFill>
                </a:rPr>
                <a:t>sobre</a:t>
              </a:r>
              <a:r>
                <a:rPr lang="en-US" sz="2300" b="1">
                  <a:solidFill>
                    <a:srgbClr val="FFFFFF"/>
                  </a:solidFill>
                </a:rPr>
                <a:t> el </a:t>
              </a:r>
              <a:r>
                <a:rPr lang="en-US" sz="2300" b="1" err="1">
                  <a:solidFill>
                    <a:srgbClr val="FFFFFF"/>
                  </a:solidFill>
                </a:rPr>
                <a:t>Consejo</a:t>
              </a:r>
              <a:r>
                <a:rPr lang="en-US" sz="2300" b="1">
                  <a:solidFill>
                    <a:srgbClr val="FFFFFF"/>
                  </a:solidFill>
                </a:rPr>
                <a:t> </a:t>
              </a:r>
              <a:r>
                <a:rPr lang="en-US" sz="2300" b="1" err="1">
                  <a:solidFill>
                    <a:srgbClr val="FFFFFF"/>
                  </a:solidFill>
                </a:rPr>
                <a:t>Consultivo</a:t>
              </a:r>
              <a:r>
                <a:rPr lang="en-US" sz="2300" b="1">
                  <a:solidFill>
                    <a:srgbClr val="FFFFFF"/>
                  </a:solidFill>
                </a:rPr>
                <a:t> de </a:t>
              </a:r>
              <a:r>
                <a:rPr lang="en-US" sz="2300" b="1" i="1" err="1">
                  <a:solidFill>
                    <a:srgbClr val="FFFFFF"/>
                  </a:solidFill>
                </a:rPr>
                <a:t>Participación</a:t>
              </a:r>
              <a:r>
                <a:rPr lang="en-US" sz="2300" b="1" i="1">
                  <a:solidFill>
                    <a:srgbClr val="FFFFFF"/>
                  </a:solidFill>
                </a:rPr>
                <a:t> </a:t>
              </a:r>
              <a:r>
                <a:rPr lang="en-US" sz="2300" b="1" i="1" err="1">
                  <a:solidFill>
                    <a:srgbClr val="FFFFFF"/>
                  </a:solidFill>
                </a:rPr>
                <a:t>Ciudadana</a:t>
              </a:r>
              <a:r>
                <a:rPr lang="en-US" sz="2300" b="1">
                  <a:solidFill>
                    <a:srgbClr val="FFFFFF"/>
                  </a:solidFill>
                </a:rPr>
                <a:t>, </a:t>
              </a:r>
              <a:r>
                <a:rPr lang="en-US" sz="2300" b="1" err="1">
                  <a:solidFill>
                    <a:srgbClr val="FFFFFF"/>
                  </a:solidFill>
                </a:rPr>
                <a:t>consulte</a:t>
              </a:r>
              <a:r>
                <a:rPr lang="en-US" sz="2300" b="1">
                  <a:solidFill>
                    <a:srgbClr val="FFFFFF"/>
                  </a:solidFill>
                </a:rPr>
                <a:t>:</a:t>
              </a:r>
              <a:endParaRPr lang="es-ES_tradnl" sz="2300"/>
            </a:p>
          </p:txBody>
        </p:sp>
      </p:gr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 y="597502"/>
            <a:ext cx="2625532" cy="2794922"/>
          </a:xfrm>
          <a:prstGeom prst="rect">
            <a:avLst/>
          </a:prstGeom>
        </p:spPr>
      </p:pic>
      <p:pic>
        <p:nvPicPr>
          <p:cNvPr id="11" name="Imagen 10">
            <a:extLst>
              <a:ext uri="{FF2B5EF4-FFF2-40B4-BE49-F238E27FC236}">
                <a16:creationId xmlns:a16="http://schemas.microsoft.com/office/drawing/2014/main" id="{EE90B243-F4C0-9D41-B502-8892EA65C5E0}"/>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164194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0DD7A47-29E6-434B-8F50-8A281C97FD0A}"/>
              </a:ext>
            </a:extLst>
          </p:cNvPr>
          <p:cNvSpPr/>
          <p:nvPr/>
        </p:nvSpPr>
        <p:spPr>
          <a:xfrm>
            <a:off x="0" y="908050"/>
            <a:ext cx="12192000" cy="4903823"/>
          </a:xfrm>
          <a:prstGeom prst="rect">
            <a:avLst/>
          </a:prstGeom>
          <a:solidFill>
            <a:srgbClr val="413C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8DA47DEB-9A0B-4C82-8C0B-9963E2723199}"/>
              </a:ext>
            </a:extLst>
          </p:cNvPr>
          <p:cNvSpPr>
            <a:spLocks noGrp="1"/>
          </p:cNvSpPr>
          <p:nvPr>
            <p:ph type="title"/>
          </p:nvPr>
        </p:nvSpPr>
        <p:spPr>
          <a:xfrm>
            <a:off x="417576" y="164592"/>
            <a:ext cx="4776216" cy="657226"/>
          </a:xfrm>
        </p:spPr>
        <p:txBody>
          <a:bodyPr>
            <a:noAutofit/>
          </a:bodyPr>
          <a:lstStyle/>
          <a:p>
            <a:r>
              <a:rPr lang="en-US" sz="4200" b="1">
                <a:solidFill>
                  <a:srgbClr val="AD87B9"/>
                </a:solidFill>
                <a:latin typeface="+mn-lt"/>
                <a:cs typeface="Calibri Light"/>
              </a:rPr>
              <a:t>CONSEJO </a:t>
            </a:r>
            <a:r>
              <a:rPr lang="en-US" sz="3800" b="1">
                <a:solidFill>
                  <a:srgbClr val="AD87B9"/>
                </a:solidFill>
                <a:latin typeface="+mn-lt"/>
                <a:cs typeface="Calibri Light"/>
              </a:rPr>
              <a:t>ABIERTO</a:t>
            </a:r>
            <a:endParaRPr lang="en-US" sz="3800" b="1">
              <a:solidFill>
                <a:srgbClr val="AD87B9"/>
              </a:solidFill>
              <a:latin typeface="+mn-lt"/>
            </a:endParaRPr>
          </a:p>
        </p:txBody>
      </p:sp>
      <p:pic>
        <p:nvPicPr>
          <p:cNvPr id="4" name="Imagen 4" descr="Icono&#10;&#10;Descripción generada automáticamente">
            <a:extLst>
              <a:ext uri="{FF2B5EF4-FFF2-40B4-BE49-F238E27FC236}">
                <a16:creationId xmlns:a16="http://schemas.microsoft.com/office/drawing/2014/main" id="{A904A147-6146-4BCD-8C2F-754D69389E65}"/>
              </a:ext>
            </a:extLst>
          </p:cNvPr>
          <p:cNvPicPr>
            <a:picLocks noGrp="1" noChangeAspect="1"/>
          </p:cNvPicPr>
          <p:nvPr>
            <p:ph idx="1"/>
          </p:nvPr>
        </p:nvPicPr>
        <p:blipFill rotWithShape="1">
          <a:blip r:embed="rId2"/>
          <a:srcRect l="3755" t="10771" r="4334" b="14838"/>
          <a:stretch/>
        </p:blipFill>
        <p:spPr>
          <a:xfrm>
            <a:off x="4594167" y="1426410"/>
            <a:ext cx="3003666" cy="3428712"/>
          </a:xfrm>
        </p:spPr>
      </p:pic>
      <p:pic>
        <p:nvPicPr>
          <p:cNvPr id="5" name="Imagen 4">
            <a:extLst>
              <a:ext uri="{FF2B5EF4-FFF2-40B4-BE49-F238E27FC236}">
                <a16:creationId xmlns:a16="http://schemas.microsoft.com/office/drawing/2014/main" id="{1D03E4BD-6B24-AE4C-8987-99A462C26687}"/>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41330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C3CDB8-C63E-1649-9ABF-FE43DA74EF23}"/>
              </a:ext>
            </a:extLst>
          </p:cNvPr>
          <p:cNvPicPr>
            <a:picLocks noChangeAspect="1"/>
          </p:cNvPicPr>
          <p:nvPr/>
        </p:nvPicPr>
        <p:blipFill>
          <a:blip r:embed="rId2"/>
          <a:stretch>
            <a:fillRect/>
          </a:stretch>
        </p:blipFill>
        <p:spPr>
          <a:xfrm>
            <a:off x="2538608" y="723237"/>
            <a:ext cx="7131485" cy="3334366"/>
          </a:xfrm>
          <a:prstGeom prst="rect">
            <a:avLst/>
          </a:prstGeom>
        </p:spPr>
      </p:pic>
      <p:sp>
        <p:nvSpPr>
          <p:cNvPr id="3" name="Marcador de contenido 2">
            <a:extLst>
              <a:ext uri="{FF2B5EF4-FFF2-40B4-BE49-F238E27FC236}">
                <a16:creationId xmlns:a16="http://schemas.microsoft.com/office/drawing/2014/main" id="{F7E0474D-1BFA-4CA6-8BB5-67E2627A53CD}"/>
              </a:ext>
            </a:extLst>
          </p:cNvPr>
          <p:cNvSpPr>
            <a:spLocks noGrp="1"/>
          </p:cNvSpPr>
          <p:nvPr>
            <p:ph idx="1"/>
          </p:nvPr>
        </p:nvSpPr>
        <p:spPr>
          <a:xfrm>
            <a:off x="1323281" y="4470296"/>
            <a:ext cx="9556754" cy="1082365"/>
          </a:xfrm>
        </p:spPr>
        <p:txBody>
          <a:bodyPr vert="horz" lIns="91440" tIns="45720" rIns="91440" bIns="45720" rtlCol="0" anchor="t">
            <a:normAutofit/>
          </a:bodyPr>
          <a:lstStyle/>
          <a:p>
            <a:pPr marL="0" indent="0" algn="just">
              <a:lnSpc>
                <a:spcPts val="2300"/>
              </a:lnSpc>
              <a:spcBef>
                <a:spcPts val="0"/>
              </a:spcBef>
              <a:buNone/>
            </a:pPr>
            <a:r>
              <a:rPr lang="es-ES" sz="2200" dirty="0">
                <a:solidFill>
                  <a:schemeClr val="tx1">
                    <a:lumMod val="75000"/>
                    <a:lumOff val="25000"/>
                  </a:schemeClr>
                </a:solidFill>
                <a:ea typeface="+mn-lt"/>
                <a:cs typeface="+mn-lt"/>
              </a:rPr>
              <a:t>El Instituto reconoce el derecho de las y los ciudadanos chihuahuenses para participar directamente con voz en las sesiones públicas del Consejo Estatal, en los asuntos del del día, establecidos para ello, lo cual no implica su derecho al voto. </a:t>
            </a:r>
            <a:endParaRPr lang="es-ES" sz="2200" dirty="0">
              <a:solidFill>
                <a:schemeClr val="tx1">
                  <a:lumMod val="75000"/>
                  <a:lumOff val="25000"/>
                </a:schemeClr>
              </a:solidFill>
            </a:endParaRPr>
          </a:p>
        </p:txBody>
      </p:sp>
      <p:sp>
        <p:nvSpPr>
          <p:cNvPr id="5" name="Rectángulo 4">
            <a:extLst>
              <a:ext uri="{FF2B5EF4-FFF2-40B4-BE49-F238E27FC236}">
                <a16:creationId xmlns:a16="http://schemas.microsoft.com/office/drawing/2014/main" id="{14222F01-260D-4DC3-98FA-CE9480FADCCB}"/>
              </a:ext>
            </a:extLst>
          </p:cNvPr>
          <p:cNvSpPr/>
          <p:nvPr/>
        </p:nvSpPr>
        <p:spPr>
          <a:xfrm>
            <a:off x="5425443" y="6053721"/>
            <a:ext cx="6177248" cy="323165"/>
          </a:xfrm>
          <a:prstGeom prst="rect">
            <a:avLst/>
          </a:prstGeom>
        </p:spPr>
        <p:txBody>
          <a:bodyPr wrap="square" lIns="91440" tIns="45720" rIns="91440" bIns="45720" anchor="t">
            <a:spAutoFit/>
          </a:bodyPr>
          <a:lstStyle/>
          <a:p>
            <a:pPr algn="r">
              <a:lnSpc>
                <a:spcPts val="1800"/>
              </a:lnSpc>
            </a:pPr>
            <a:r>
              <a:rPr lang="es-MX" sz="1600" dirty="0">
                <a:solidFill>
                  <a:srgbClr val="815C97"/>
                </a:solidFill>
                <a:ea typeface="Times New Roman" panose="02020603050405020304" pitchFamily="18" charset="0"/>
                <a:cs typeface="Times New Roman"/>
              </a:rPr>
              <a:t>Art. 126, </a:t>
            </a:r>
            <a:r>
              <a:rPr lang="es-MX" sz="1600" dirty="0">
                <a:solidFill>
                  <a:srgbClr val="815C97"/>
                </a:solidFill>
                <a:cs typeface="Times New Roman"/>
              </a:rPr>
              <a:t>Lineamiento de Participación Ciudadana del IEE</a:t>
            </a:r>
            <a:endParaRPr lang="en-US" sz="1600" dirty="0">
              <a:solidFill>
                <a:srgbClr val="815C97"/>
              </a:solidFill>
              <a:cs typeface="Times New Roman"/>
            </a:endParaRPr>
          </a:p>
        </p:txBody>
      </p:sp>
      <p:pic>
        <p:nvPicPr>
          <p:cNvPr id="6" name="Imagen 5">
            <a:extLst>
              <a:ext uri="{FF2B5EF4-FFF2-40B4-BE49-F238E27FC236}">
                <a16:creationId xmlns:a16="http://schemas.microsoft.com/office/drawing/2014/main" id="{06077934-F31A-8344-82B2-4C37D718EACA}"/>
              </a:ext>
            </a:extLst>
          </p:cNvPr>
          <p:cNvPicPr>
            <a:picLocks noChangeAspect="1"/>
          </p:cNvPicPr>
          <p:nvPr/>
        </p:nvPicPr>
        <p:blipFill>
          <a:blip r:embed="rId3"/>
          <a:stretch>
            <a:fillRect/>
          </a:stretch>
        </p:blipFill>
        <p:spPr>
          <a:xfrm>
            <a:off x="160039" y="5990668"/>
            <a:ext cx="1723515" cy="396542"/>
          </a:xfrm>
          <a:prstGeom prst="rect">
            <a:avLst/>
          </a:prstGeom>
        </p:spPr>
      </p:pic>
      <p:sp>
        <p:nvSpPr>
          <p:cNvPr id="7" name="Rectángulo redondeado 6">
            <a:extLst>
              <a:ext uri="{FF2B5EF4-FFF2-40B4-BE49-F238E27FC236}">
                <a16:creationId xmlns:a16="http://schemas.microsoft.com/office/drawing/2014/main" id="{C9DEA489-73FA-764A-AF04-926DCD024EDA}"/>
              </a:ext>
            </a:extLst>
          </p:cNvPr>
          <p:cNvSpPr/>
          <p:nvPr/>
        </p:nvSpPr>
        <p:spPr>
          <a:xfrm>
            <a:off x="1126435" y="4370038"/>
            <a:ext cx="9939130" cy="1182624"/>
          </a:xfrm>
          <a:prstGeom prst="roundRect">
            <a:avLst>
              <a:gd name="adj" fmla="val 10465"/>
            </a:avLst>
          </a:prstGeom>
          <a:noFill/>
          <a:ln w="28575">
            <a:solidFill>
              <a:srgbClr val="B46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7969716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0B822A9-7A7B-47C7-9B8D-7F7D98E938E0}"/>
              </a:ext>
            </a:extLst>
          </p:cNvPr>
          <p:cNvSpPr/>
          <p:nvPr/>
        </p:nvSpPr>
        <p:spPr>
          <a:xfrm>
            <a:off x="5429044" y="6053394"/>
            <a:ext cx="6177248" cy="323165"/>
          </a:xfrm>
          <a:prstGeom prst="rect">
            <a:avLst/>
          </a:prstGeom>
        </p:spPr>
        <p:txBody>
          <a:bodyPr wrap="square" lIns="91440" tIns="45720" rIns="91440" bIns="45720" anchor="t">
            <a:spAutoFit/>
          </a:bodyPr>
          <a:lstStyle/>
          <a:p>
            <a:pPr algn="r">
              <a:lnSpc>
                <a:spcPts val="1800"/>
              </a:lnSpc>
            </a:pPr>
            <a:r>
              <a:rPr lang="es-MX" sz="1500" dirty="0">
                <a:solidFill>
                  <a:srgbClr val="B460B2"/>
                </a:solidFill>
                <a:ea typeface="Times New Roman" panose="02020603050405020304" pitchFamily="18" charset="0"/>
                <a:cs typeface="Times New Roman"/>
              </a:rPr>
              <a:t>Art. 129, </a:t>
            </a:r>
            <a:r>
              <a:rPr lang="es-MX" sz="1500" dirty="0">
                <a:solidFill>
                  <a:srgbClr val="B460B2"/>
                </a:solidFill>
                <a:cs typeface="Times New Roman"/>
              </a:rPr>
              <a:t>Lineamiento de Participación Ciudadana del IEE</a:t>
            </a:r>
            <a:endParaRPr lang="en-US" sz="1500" dirty="0">
              <a:solidFill>
                <a:srgbClr val="B460B2"/>
              </a:solidFill>
              <a:cs typeface="Times New Roman"/>
            </a:endParaRPr>
          </a:p>
        </p:txBody>
      </p:sp>
      <p:pic>
        <p:nvPicPr>
          <p:cNvPr id="10" name="Imagen 9">
            <a:extLst>
              <a:ext uri="{FF2B5EF4-FFF2-40B4-BE49-F238E27FC236}">
                <a16:creationId xmlns:a16="http://schemas.microsoft.com/office/drawing/2014/main" id="{B697A52E-D439-7641-BAD6-B542F192D9E8}"/>
              </a:ext>
            </a:extLst>
          </p:cNvPr>
          <p:cNvPicPr>
            <a:picLocks noChangeAspect="1"/>
          </p:cNvPicPr>
          <p:nvPr/>
        </p:nvPicPr>
        <p:blipFill>
          <a:blip r:embed="rId3"/>
          <a:stretch>
            <a:fillRect/>
          </a:stretch>
        </p:blipFill>
        <p:spPr>
          <a:xfrm>
            <a:off x="10147002" y="232107"/>
            <a:ext cx="1723515" cy="396542"/>
          </a:xfrm>
          <a:prstGeom prst="rect">
            <a:avLst/>
          </a:prstGeom>
        </p:spPr>
      </p:pic>
      <p:grpSp>
        <p:nvGrpSpPr>
          <p:cNvPr id="15" name="Grupo 14">
            <a:extLst>
              <a:ext uri="{FF2B5EF4-FFF2-40B4-BE49-F238E27FC236}">
                <a16:creationId xmlns:a16="http://schemas.microsoft.com/office/drawing/2014/main" id="{6E5AE76B-8323-974F-B3D8-657C45633ED3}"/>
              </a:ext>
            </a:extLst>
          </p:cNvPr>
          <p:cNvGrpSpPr/>
          <p:nvPr/>
        </p:nvGrpSpPr>
        <p:grpSpPr>
          <a:xfrm>
            <a:off x="4172989" y="2298475"/>
            <a:ext cx="7125194" cy="1328965"/>
            <a:chOff x="4172989" y="2298475"/>
            <a:chExt cx="7125194" cy="1328965"/>
          </a:xfrm>
        </p:grpSpPr>
        <p:pic>
          <p:nvPicPr>
            <p:cNvPr id="12" name="Imagen 11">
              <a:extLst>
                <a:ext uri="{FF2B5EF4-FFF2-40B4-BE49-F238E27FC236}">
                  <a16:creationId xmlns:a16="http://schemas.microsoft.com/office/drawing/2014/main" id="{F43F137C-C605-1141-B7B0-8064D8F84D91}"/>
                </a:ext>
              </a:extLst>
            </p:cNvPr>
            <p:cNvPicPr>
              <a:picLocks noChangeAspect="1"/>
            </p:cNvPicPr>
            <p:nvPr/>
          </p:nvPicPr>
          <p:blipFill rotWithShape="1">
            <a:blip r:embed="rId4">
              <a:extLst>
                <a:ext uri="{28A0092B-C50C-407E-A947-70E740481C1C}">
                  <a14:useLocalDpi xmlns:a14="http://schemas.microsoft.com/office/drawing/2010/main" val="0"/>
                </a:ext>
              </a:extLst>
            </a:blip>
            <a:srcRect l="5066" t="9115" r="4542" b="9554"/>
            <a:stretch/>
          </p:blipFill>
          <p:spPr>
            <a:xfrm>
              <a:off x="4172989" y="2298475"/>
              <a:ext cx="505691" cy="437293"/>
            </a:xfrm>
            <a:prstGeom prst="rect">
              <a:avLst/>
            </a:prstGeom>
          </p:spPr>
        </p:pic>
        <p:sp>
          <p:nvSpPr>
            <p:cNvPr id="6" name="CuadroTexto 5">
              <a:extLst>
                <a:ext uri="{FF2B5EF4-FFF2-40B4-BE49-F238E27FC236}">
                  <a16:creationId xmlns:a16="http://schemas.microsoft.com/office/drawing/2014/main" id="{F21C5263-44E7-D549-B30C-7B80AB334847}"/>
                </a:ext>
              </a:extLst>
            </p:cNvPr>
            <p:cNvSpPr txBox="1"/>
            <p:nvPr/>
          </p:nvSpPr>
          <p:spPr>
            <a:xfrm>
              <a:off x="4680963" y="2334778"/>
              <a:ext cx="6617220" cy="1292662"/>
            </a:xfrm>
            <a:prstGeom prst="rect">
              <a:avLst/>
            </a:prstGeom>
            <a:noFill/>
          </p:spPr>
          <p:txBody>
            <a:bodyPr wrap="square" rtlCol="0">
              <a:spAutoFit/>
            </a:bodyPr>
            <a:lstStyle/>
            <a:p>
              <a:pPr algn="just"/>
              <a:r>
                <a:rPr lang="es-ES" sz="2000" dirty="0">
                  <a:solidFill>
                    <a:schemeClr val="tx1">
                      <a:lumMod val="75000"/>
                      <a:lumOff val="25000"/>
                    </a:schemeClr>
                  </a:solidFill>
                  <a:ea typeface="+mn-lt"/>
                  <a:cs typeface="+mn-lt"/>
                </a:rPr>
                <a:t>En el acuerdo por el que se apruebe la convocatoria de sesión pública abierta, se determinará el procedimiento para la selección de las y los ciudadanos participantes. </a:t>
              </a:r>
            </a:p>
            <a:p>
              <a:endParaRPr lang="es-MX" dirty="0"/>
            </a:p>
          </p:txBody>
        </p:sp>
      </p:grpSp>
      <p:grpSp>
        <p:nvGrpSpPr>
          <p:cNvPr id="16" name="Grupo 15">
            <a:extLst>
              <a:ext uri="{FF2B5EF4-FFF2-40B4-BE49-F238E27FC236}">
                <a16:creationId xmlns:a16="http://schemas.microsoft.com/office/drawing/2014/main" id="{C89DCACA-C971-4D49-A14A-398CF7413807}"/>
              </a:ext>
            </a:extLst>
          </p:cNvPr>
          <p:cNvGrpSpPr/>
          <p:nvPr/>
        </p:nvGrpSpPr>
        <p:grpSpPr>
          <a:xfrm>
            <a:off x="4172989" y="3540316"/>
            <a:ext cx="7125194" cy="999534"/>
            <a:chOff x="4172989" y="3540316"/>
            <a:chExt cx="7125194" cy="999534"/>
          </a:xfrm>
        </p:grpSpPr>
        <p:pic>
          <p:nvPicPr>
            <p:cNvPr id="11" name="Imagen 10">
              <a:extLst>
                <a:ext uri="{FF2B5EF4-FFF2-40B4-BE49-F238E27FC236}">
                  <a16:creationId xmlns:a16="http://schemas.microsoft.com/office/drawing/2014/main" id="{DBEAF3CE-FC5A-A14B-A309-5A1AE4CD3B2E}"/>
                </a:ext>
              </a:extLst>
            </p:cNvPr>
            <p:cNvPicPr>
              <a:picLocks noChangeAspect="1"/>
            </p:cNvPicPr>
            <p:nvPr/>
          </p:nvPicPr>
          <p:blipFill rotWithShape="1">
            <a:blip r:embed="rId4">
              <a:extLst>
                <a:ext uri="{28A0092B-C50C-407E-A947-70E740481C1C}">
                  <a14:useLocalDpi xmlns:a14="http://schemas.microsoft.com/office/drawing/2010/main" val="0"/>
                </a:ext>
              </a:extLst>
            </a:blip>
            <a:srcRect l="5066" t="9115" r="4542" b="9554"/>
            <a:stretch/>
          </p:blipFill>
          <p:spPr>
            <a:xfrm>
              <a:off x="4172989" y="3540316"/>
              <a:ext cx="505691" cy="437293"/>
            </a:xfrm>
            <a:prstGeom prst="rect">
              <a:avLst/>
            </a:prstGeom>
          </p:spPr>
        </p:pic>
        <p:sp>
          <p:nvSpPr>
            <p:cNvPr id="14" name="CuadroTexto 13">
              <a:extLst>
                <a:ext uri="{FF2B5EF4-FFF2-40B4-BE49-F238E27FC236}">
                  <a16:creationId xmlns:a16="http://schemas.microsoft.com/office/drawing/2014/main" id="{2993FF07-601C-894F-851D-C3FDB0C3E18C}"/>
                </a:ext>
              </a:extLst>
            </p:cNvPr>
            <p:cNvSpPr txBox="1"/>
            <p:nvPr/>
          </p:nvSpPr>
          <p:spPr>
            <a:xfrm>
              <a:off x="4680963" y="3554965"/>
              <a:ext cx="6617220" cy="984885"/>
            </a:xfrm>
            <a:prstGeom prst="rect">
              <a:avLst/>
            </a:prstGeom>
            <a:noFill/>
          </p:spPr>
          <p:txBody>
            <a:bodyPr wrap="square" rtlCol="0">
              <a:spAutoFit/>
            </a:bodyPr>
            <a:lstStyle/>
            <a:p>
              <a:r>
                <a:rPr lang="es-ES" sz="2000" dirty="0">
                  <a:solidFill>
                    <a:schemeClr val="tx1">
                      <a:lumMod val="75000"/>
                      <a:lumOff val="25000"/>
                    </a:schemeClr>
                  </a:solidFill>
                  <a:ea typeface="+mn-lt"/>
                  <a:cs typeface="+mn-lt"/>
                </a:rPr>
                <a:t>La ciudadanía seleccionada será notificada con la oportunidad debida, para su presencia en la sesión pública. </a:t>
              </a:r>
              <a:endParaRPr lang="es-ES" sz="2000" dirty="0">
                <a:solidFill>
                  <a:schemeClr val="tx1">
                    <a:lumMod val="75000"/>
                    <a:lumOff val="25000"/>
                  </a:schemeClr>
                </a:solidFill>
                <a:cs typeface="Calibri"/>
              </a:endParaRPr>
            </a:p>
            <a:p>
              <a:endParaRPr lang="es-MX" dirty="0"/>
            </a:p>
          </p:txBody>
        </p:sp>
      </p:grpSp>
      <p:grpSp>
        <p:nvGrpSpPr>
          <p:cNvPr id="8" name="Grupo 7">
            <a:extLst>
              <a:ext uri="{FF2B5EF4-FFF2-40B4-BE49-F238E27FC236}">
                <a16:creationId xmlns:a16="http://schemas.microsoft.com/office/drawing/2014/main" id="{D04E1D77-3172-7941-B605-EFDF7B11D5FF}"/>
              </a:ext>
            </a:extLst>
          </p:cNvPr>
          <p:cNvGrpSpPr/>
          <p:nvPr/>
        </p:nvGrpSpPr>
        <p:grpSpPr>
          <a:xfrm>
            <a:off x="848438" y="1333499"/>
            <a:ext cx="3197877" cy="4892463"/>
            <a:chOff x="848438" y="1333499"/>
            <a:chExt cx="3197877" cy="4892463"/>
          </a:xfrm>
        </p:grpSpPr>
        <p:sp>
          <p:nvSpPr>
            <p:cNvPr id="13" name="Rectángulo 12">
              <a:extLst>
                <a:ext uri="{FF2B5EF4-FFF2-40B4-BE49-F238E27FC236}">
                  <a16:creationId xmlns:a16="http://schemas.microsoft.com/office/drawing/2014/main" id="{513C43D1-7E76-8348-B2A1-1EB609B4BFEE}"/>
                </a:ext>
              </a:extLst>
            </p:cNvPr>
            <p:cNvSpPr/>
            <p:nvPr/>
          </p:nvSpPr>
          <p:spPr>
            <a:xfrm rot="21317211">
              <a:off x="848438" y="1529541"/>
              <a:ext cx="3197877" cy="4524387"/>
            </a:xfrm>
            <a:prstGeom prst="rect">
              <a:avLst/>
            </a:prstGeom>
            <a:solidFill>
              <a:srgbClr val="7030A0">
                <a:alpha val="149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5D578BE2-5846-4844-8B2D-FDF480DB96F0}"/>
                </a:ext>
              </a:extLst>
            </p:cNvPr>
            <p:cNvPicPr>
              <a:picLocks noChangeAspect="1"/>
            </p:cNvPicPr>
            <p:nvPr/>
          </p:nvPicPr>
          <p:blipFill>
            <a:blip r:embed="rId5"/>
            <a:stretch>
              <a:fillRect/>
            </a:stretch>
          </p:blipFill>
          <p:spPr>
            <a:xfrm>
              <a:off x="1016924" y="1333499"/>
              <a:ext cx="2773680" cy="4892463"/>
            </a:xfrm>
            <a:prstGeom prst="rect">
              <a:avLst/>
            </a:prstGeom>
          </p:spPr>
        </p:pic>
      </p:grpSp>
    </p:spTree>
    <p:extLst>
      <p:ext uri="{BB962C8B-B14F-4D97-AF65-F5344CB8AC3E}">
        <p14:creationId xmlns:p14="http://schemas.microsoft.com/office/powerpoint/2010/main" val="29994617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1250"/>
                            </p:stCondLst>
                            <p:childTnLst>
                              <p:par>
                                <p:cTn id="14" presetID="1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581356-46D0-4993-B3E2-BF0DCB9BC63B}"/>
              </a:ext>
            </a:extLst>
          </p:cNvPr>
          <p:cNvSpPr>
            <a:spLocks noGrp="1"/>
          </p:cNvSpPr>
          <p:nvPr>
            <p:ph idx="1"/>
          </p:nvPr>
        </p:nvSpPr>
        <p:spPr>
          <a:xfrm>
            <a:off x="1206358" y="1837083"/>
            <a:ext cx="10137500" cy="970584"/>
          </a:xfrm>
        </p:spPr>
        <p:txBody>
          <a:bodyPr vert="horz" lIns="91440" tIns="45720" rIns="91440" bIns="45720" rtlCol="0" anchor="t">
            <a:normAutofit/>
          </a:bodyPr>
          <a:lstStyle/>
          <a:p>
            <a:pPr marL="0" indent="0" algn="just">
              <a:lnSpc>
                <a:spcPts val="2200"/>
              </a:lnSpc>
              <a:spcBef>
                <a:spcPts val="0"/>
              </a:spcBef>
              <a:buNone/>
            </a:pPr>
            <a:r>
              <a:rPr lang="es-ES" sz="2400" dirty="0">
                <a:solidFill>
                  <a:schemeClr val="tx1">
                    <a:lumMod val="75000"/>
                    <a:lumOff val="25000"/>
                  </a:schemeClr>
                </a:solidFill>
                <a:ea typeface="+mn-lt"/>
                <a:cs typeface="+mn-lt"/>
              </a:rPr>
              <a:t>El Consejo Estatal o la Comisión respectiva, podrán emitir convocatoria dirigida a la ciudadanía, en la que se precisen los puntos del orden del día en que podrán participar las y/o ciudadanos elegidos, misma que contendrá, al menos: </a:t>
            </a:r>
          </a:p>
        </p:txBody>
      </p:sp>
      <p:sp>
        <p:nvSpPr>
          <p:cNvPr id="5" name="Rectángulo 4">
            <a:extLst>
              <a:ext uri="{FF2B5EF4-FFF2-40B4-BE49-F238E27FC236}">
                <a16:creationId xmlns:a16="http://schemas.microsoft.com/office/drawing/2014/main" id="{F1F685E9-7E6C-42C4-A1F6-F4B833334E69}"/>
              </a:ext>
            </a:extLst>
          </p:cNvPr>
          <p:cNvSpPr/>
          <p:nvPr/>
        </p:nvSpPr>
        <p:spPr>
          <a:xfrm>
            <a:off x="5440104" y="6056651"/>
            <a:ext cx="6177248" cy="323165"/>
          </a:xfrm>
          <a:prstGeom prst="rect">
            <a:avLst/>
          </a:prstGeom>
        </p:spPr>
        <p:txBody>
          <a:bodyPr wrap="square" lIns="91440" tIns="45720" rIns="91440" bIns="45720" anchor="t">
            <a:spAutoFit/>
          </a:bodyPr>
          <a:lstStyle/>
          <a:p>
            <a:pPr algn="r">
              <a:lnSpc>
                <a:spcPts val="1800"/>
              </a:lnSpc>
            </a:pPr>
            <a:r>
              <a:rPr lang="es-MX" sz="1500" dirty="0">
                <a:solidFill>
                  <a:srgbClr val="B460B2"/>
                </a:solidFill>
                <a:ea typeface="Times New Roman" panose="02020603050405020304" pitchFamily="18" charset="0"/>
                <a:cs typeface="Times New Roman"/>
              </a:rPr>
              <a:t>Art. 127, </a:t>
            </a:r>
            <a:r>
              <a:rPr lang="es-MX" sz="1500" dirty="0">
                <a:solidFill>
                  <a:srgbClr val="B460B2"/>
                </a:solidFill>
                <a:cs typeface="Times New Roman"/>
              </a:rPr>
              <a:t>Lineamiento de Participación Ciudadana del IEE</a:t>
            </a:r>
            <a:endParaRPr lang="en-US" sz="1500" dirty="0">
              <a:solidFill>
                <a:srgbClr val="B460B2"/>
              </a:solidFill>
              <a:cs typeface="Times New Roman"/>
            </a:endParaRPr>
          </a:p>
        </p:txBody>
      </p:sp>
      <p:pic>
        <p:nvPicPr>
          <p:cNvPr id="6" name="Imagen 5">
            <a:extLst>
              <a:ext uri="{FF2B5EF4-FFF2-40B4-BE49-F238E27FC236}">
                <a16:creationId xmlns:a16="http://schemas.microsoft.com/office/drawing/2014/main" id="{0C42F495-8037-D040-92F5-497A9DD554CD}"/>
              </a:ext>
            </a:extLst>
          </p:cNvPr>
          <p:cNvPicPr>
            <a:picLocks noChangeAspect="1"/>
          </p:cNvPicPr>
          <p:nvPr/>
        </p:nvPicPr>
        <p:blipFill>
          <a:blip r:embed="rId3"/>
          <a:stretch>
            <a:fillRect/>
          </a:stretch>
        </p:blipFill>
        <p:spPr>
          <a:xfrm>
            <a:off x="160039" y="5990668"/>
            <a:ext cx="1723515" cy="396542"/>
          </a:xfrm>
          <a:prstGeom prst="rect">
            <a:avLst/>
          </a:prstGeom>
        </p:spPr>
      </p:pic>
      <p:grpSp>
        <p:nvGrpSpPr>
          <p:cNvPr id="2" name="Grupo 1">
            <a:extLst>
              <a:ext uri="{FF2B5EF4-FFF2-40B4-BE49-F238E27FC236}">
                <a16:creationId xmlns:a16="http://schemas.microsoft.com/office/drawing/2014/main" id="{7E1D6F5A-E862-8744-BD0B-98DF16AC9F04}"/>
              </a:ext>
            </a:extLst>
          </p:cNvPr>
          <p:cNvGrpSpPr/>
          <p:nvPr/>
        </p:nvGrpSpPr>
        <p:grpSpPr>
          <a:xfrm>
            <a:off x="1513157" y="3122929"/>
            <a:ext cx="9260861" cy="2191193"/>
            <a:chOff x="1513157" y="3122929"/>
            <a:chExt cx="9260861" cy="2191193"/>
          </a:xfrm>
        </p:grpSpPr>
        <p:sp>
          <p:nvSpPr>
            <p:cNvPr id="7" name="Marcador de contenido 2">
              <a:extLst>
                <a:ext uri="{FF2B5EF4-FFF2-40B4-BE49-F238E27FC236}">
                  <a16:creationId xmlns:a16="http://schemas.microsoft.com/office/drawing/2014/main" id="{0E49CA54-0565-EE4A-9043-CC1B5D8BA6FA}"/>
                </a:ext>
              </a:extLst>
            </p:cNvPr>
            <p:cNvSpPr txBox="1">
              <a:spLocks/>
            </p:cNvSpPr>
            <p:nvPr/>
          </p:nvSpPr>
          <p:spPr>
            <a:xfrm>
              <a:off x="2213111" y="3193775"/>
              <a:ext cx="8560907" cy="21203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200"/>
                </a:lnSpc>
                <a:spcBef>
                  <a:spcPts val="0"/>
                </a:spcBef>
                <a:buNone/>
              </a:pPr>
              <a:r>
                <a:rPr lang="es-ES" sz="2100" dirty="0">
                  <a:solidFill>
                    <a:schemeClr val="tx1">
                      <a:lumMod val="75000"/>
                      <a:lumOff val="25000"/>
                    </a:schemeClr>
                  </a:solidFill>
                  <a:ea typeface="+mn-lt"/>
                  <a:cs typeface="+mn-lt"/>
                </a:rPr>
                <a:t>Fecha, hora y lugar en que se celebrará la sesión pública abierta; </a:t>
              </a:r>
            </a:p>
            <a:p>
              <a:pPr marL="0" indent="0">
                <a:lnSpc>
                  <a:spcPts val="1600"/>
                </a:lnSpc>
                <a:spcBef>
                  <a:spcPts val="0"/>
                </a:spcBef>
                <a:buNone/>
              </a:pPr>
              <a:endParaRPr lang="es-ES" sz="2100" dirty="0">
                <a:solidFill>
                  <a:schemeClr val="tx1">
                    <a:lumMod val="75000"/>
                    <a:lumOff val="25000"/>
                  </a:schemeClr>
                </a:solidFill>
                <a:ea typeface="+mn-lt"/>
                <a:cs typeface="+mn-lt"/>
              </a:endParaRPr>
            </a:p>
            <a:p>
              <a:pPr marL="0" indent="0">
                <a:lnSpc>
                  <a:spcPts val="2200"/>
                </a:lnSpc>
                <a:spcBef>
                  <a:spcPts val="0"/>
                </a:spcBef>
                <a:buNone/>
              </a:pPr>
              <a:r>
                <a:rPr lang="es-ES" sz="2100" dirty="0">
                  <a:solidFill>
                    <a:schemeClr val="tx1">
                      <a:lumMod val="75000"/>
                      <a:lumOff val="25000"/>
                    </a:schemeClr>
                  </a:solidFill>
                  <a:ea typeface="+mn-lt"/>
                  <a:cs typeface="+mn-lt"/>
                </a:rPr>
                <a:t>Puntos del orden del día en que participarán las o los ciudadanos;</a:t>
              </a:r>
            </a:p>
            <a:p>
              <a:pPr marL="0" indent="0">
                <a:lnSpc>
                  <a:spcPts val="1600"/>
                </a:lnSpc>
                <a:spcBef>
                  <a:spcPts val="0"/>
                </a:spcBef>
                <a:buNone/>
              </a:pPr>
              <a:endParaRPr lang="es-ES" sz="2100" dirty="0">
                <a:solidFill>
                  <a:schemeClr val="tx1">
                    <a:lumMod val="75000"/>
                    <a:lumOff val="25000"/>
                  </a:schemeClr>
                </a:solidFill>
                <a:ea typeface="+mn-lt"/>
                <a:cs typeface="+mn-lt"/>
              </a:endParaRPr>
            </a:p>
            <a:p>
              <a:pPr marL="0" indent="0">
                <a:lnSpc>
                  <a:spcPts val="2200"/>
                </a:lnSpc>
                <a:spcBef>
                  <a:spcPts val="0"/>
                </a:spcBef>
                <a:buNone/>
              </a:pPr>
              <a:r>
                <a:rPr lang="es-ES" sz="2100" dirty="0">
                  <a:solidFill>
                    <a:schemeClr val="tx1">
                      <a:lumMod val="75000"/>
                      <a:lumOff val="25000"/>
                    </a:schemeClr>
                  </a:solidFill>
                  <a:ea typeface="+mn-lt"/>
                  <a:cs typeface="+mn-lt"/>
                </a:rPr>
                <a:t>Número máximo de participantes; y número y duración de las intervenciones; </a:t>
              </a:r>
            </a:p>
            <a:p>
              <a:pPr marL="0" indent="0">
                <a:lnSpc>
                  <a:spcPts val="1600"/>
                </a:lnSpc>
                <a:spcBef>
                  <a:spcPts val="0"/>
                </a:spcBef>
                <a:buNone/>
              </a:pPr>
              <a:endParaRPr lang="es-ES" sz="2100" dirty="0">
                <a:solidFill>
                  <a:schemeClr val="tx1">
                    <a:lumMod val="75000"/>
                    <a:lumOff val="25000"/>
                  </a:schemeClr>
                </a:solidFill>
                <a:ea typeface="+mn-lt"/>
                <a:cs typeface="+mn-lt"/>
              </a:endParaRPr>
            </a:p>
            <a:p>
              <a:pPr marL="0" indent="0">
                <a:lnSpc>
                  <a:spcPts val="2200"/>
                </a:lnSpc>
                <a:spcBef>
                  <a:spcPts val="0"/>
                </a:spcBef>
                <a:buNone/>
              </a:pPr>
              <a:r>
                <a:rPr lang="es-ES" sz="2100" dirty="0">
                  <a:solidFill>
                    <a:schemeClr val="tx1">
                      <a:lumMod val="75000"/>
                      <a:lumOff val="25000"/>
                    </a:schemeClr>
                  </a:solidFill>
                  <a:ea typeface="+mn-lt"/>
                  <a:cs typeface="+mn-lt"/>
                </a:rPr>
                <a:t>Procedimiento para acreditación de participantes; </a:t>
              </a:r>
              <a:endParaRPr lang="es-ES" sz="2100" dirty="0">
                <a:solidFill>
                  <a:schemeClr val="tx1">
                    <a:lumMod val="75000"/>
                    <a:lumOff val="25000"/>
                  </a:schemeClr>
                </a:solidFill>
                <a:cs typeface="Calibri"/>
              </a:endParaRPr>
            </a:p>
          </p:txBody>
        </p:sp>
        <p:sp>
          <p:nvSpPr>
            <p:cNvPr id="9" name="CuadroTexto 8">
              <a:extLst>
                <a:ext uri="{FF2B5EF4-FFF2-40B4-BE49-F238E27FC236}">
                  <a16:creationId xmlns:a16="http://schemas.microsoft.com/office/drawing/2014/main" id="{6FB1A4B5-B059-A94D-9C5C-4B54F48884A8}"/>
                </a:ext>
              </a:extLst>
            </p:cNvPr>
            <p:cNvSpPr txBox="1"/>
            <p:nvPr/>
          </p:nvSpPr>
          <p:spPr>
            <a:xfrm>
              <a:off x="1566171" y="3122929"/>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a)</a:t>
              </a:r>
            </a:p>
          </p:txBody>
        </p:sp>
        <p:sp>
          <p:nvSpPr>
            <p:cNvPr id="10" name="CuadroTexto 9">
              <a:extLst>
                <a:ext uri="{FF2B5EF4-FFF2-40B4-BE49-F238E27FC236}">
                  <a16:creationId xmlns:a16="http://schemas.microsoft.com/office/drawing/2014/main" id="{36C50CAD-F6AA-C04A-8520-BFB1355C4371}"/>
                </a:ext>
              </a:extLst>
            </p:cNvPr>
            <p:cNvSpPr txBox="1"/>
            <p:nvPr/>
          </p:nvSpPr>
          <p:spPr>
            <a:xfrm>
              <a:off x="1566171" y="3591340"/>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b)</a:t>
              </a:r>
            </a:p>
          </p:txBody>
        </p:sp>
        <p:sp>
          <p:nvSpPr>
            <p:cNvPr id="11" name="CuadroTexto 10">
              <a:extLst>
                <a:ext uri="{FF2B5EF4-FFF2-40B4-BE49-F238E27FC236}">
                  <a16:creationId xmlns:a16="http://schemas.microsoft.com/office/drawing/2014/main" id="{71E7F1E0-EB12-4040-8BDC-CC1FFFE48419}"/>
                </a:ext>
              </a:extLst>
            </p:cNvPr>
            <p:cNvSpPr txBox="1"/>
            <p:nvPr/>
          </p:nvSpPr>
          <p:spPr>
            <a:xfrm>
              <a:off x="1513157" y="4107767"/>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c)</a:t>
              </a:r>
            </a:p>
          </p:txBody>
        </p:sp>
        <p:sp>
          <p:nvSpPr>
            <p:cNvPr id="12" name="CuadroTexto 11">
              <a:extLst>
                <a:ext uri="{FF2B5EF4-FFF2-40B4-BE49-F238E27FC236}">
                  <a16:creationId xmlns:a16="http://schemas.microsoft.com/office/drawing/2014/main" id="{FBCA3B9C-47E6-B947-9525-12F8F6139A21}"/>
                </a:ext>
              </a:extLst>
            </p:cNvPr>
            <p:cNvSpPr txBox="1"/>
            <p:nvPr/>
          </p:nvSpPr>
          <p:spPr>
            <a:xfrm>
              <a:off x="1566171" y="4850296"/>
              <a:ext cx="699954" cy="430887"/>
            </a:xfrm>
            <a:prstGeom prst="rect">
              <a:avLst/>
            </a:prstGeom>
            <a:noFill/>
          </p:spPr>
          <p:txBody>
            <a:bodyPr wrap="square" rtlCol="0">
              <a:spAutoFit/>
            </a:bodyPr>
            <a:lstStyle/>
            <a:p>
              <a:pPr marL="358775" lvl="2" indent="-358775" algn="r">
                <a:spcAft>
                  <a:spcPts val="300"/>
                </a:spcAft>
              </a:pPr>
              <a:r>
                <a:rPr lang="es-MX" sz="2200" b="1" i="1">
                  <a:solidFill>
                    <a:srgbClr val="B460B2"/>
                  </a:solidFill>
                </a:rPr>
                <a:t>d)</a:t>
              </a:r>
            </a:p>
          </p:txBody>
        </p:sp>
      </p:grpSp>
      <p:pic>
        <p:nvPicPr>
          <p:cNvPr id="13" name="Imagen 12">
            <a:extLst>
              <a:ext uri="{FF2B5EF4-FFF2-40B4-BE49-F238E27FC236}">
                <a16:creationId xmlns:a16="http://schemas.microsoft.com/office/drawing/2014/main" id="{17DC6FE2-B584-7344-A3C7-F593EB2EBE67}"/>
              </a:ext>
            </a:extLst>
          </p:cNvPr>
          <p:cNvPicPr>
            <a:picLocks noChangeAspect="1"/>
          </p:cNvPicPr>
          <p:nvPr/>
        </p:nvPicPr>
        <p:blipFill rotWithShape="1">
          <a:blip r:embed="rId4">
            <a:extLst>
              <a:ext uri="{28A0092B-C50C-407E-A947-70E740481C1C}">
                <a14:useLocalDpi xmlns:a14="http://schemas.microsoft.com/office/drawing/2010/main" val="0"/>
              </a:ext>
            </a:extLst>
          </a:blip>
          <a:srcRect l="5066" t="9115" r="4542" b="9554"/>
          <a:stretch/>
        </p:blipFill>
        <p:spPr>
          <a:xfrm>
            <a:off x="729192" y="1785046"/>
            <a:ext cx="474768" cy="424793"/>
          </a:xfrm>
          <a:prstGeom prst="rect">
            <a:avLst/>
          </a:prstGeom>
        </p:spPr>
      </p:pic>
    </p:spTree>
    <p:extLst>
      <p:ext uri="{BB962C8B-B14F-4D97-AF65-F5344CB8AC3E}">
        <p14:creationId xmlns:p14="http://schemas.microsoft.com/office/powerpoint/2010/main" val="21702426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E8523EB0-85A9-4289-9A14-A73286CE2B76}"/>
              </a:ext>
            </a:extLst>
          </p:cNvPr>
          <p:cNvSpPr txBox="1">
            <a:spLocks/>
          </p:cNvSpPr>
          <p:nvPr/>
        </p:nvSpPr>
        <p:spPr>
          <a:xfrm>
            <a:off x="414861" y="495987"/>
            <a:ext cx="8931442" cy="52351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s-MX" sz="3200" b="1">
                <a:solidFill>
                  <a:srgbClr val="E4570D"/>
                </a:solidFill>
                <a:latin typeface="+mn-lt"/>
              </a:rPr>
              <a:t>Consejo consultivo, atribuciones:</a:t>
            </a:r>
          </a:p>
        </p:txBody>
      </p:sp>
      <p:sp>
        <p:nvSpPr>
          <p:cNvPr id="4" name="CuadroTexto 3"/>
          <p:cNvSpPr txBox="1"/>
          <p:nvPr/>
        </p:nvSpPr>
        <p:spPr>
          <a:xfrm>
            <a:off x="10041403" y="6049659"/>
            <a:ext cx="1510200" cy="323165"/>
          </a:xfrm>
          <a:prstGeom prst="rect">
            <a:avLst/>
          </a:prstGeom>
          <a:noFill/>
        </p:spPr>
        <p:txBody>
          <a:bodyPr wrap="square" rtlCol="0">
            <a:spAutoFit/>
          </a:bodyPr>
          <a:lstStyle/>
          <a:p>
            <a:pPr algn="r"/>
            <a:r>
              <a:rPr lang="es-MX" sz="1500">
                <a:solidFill>
                  <a:srgbClr val="F39902"/>
                </a:solidFill>
              </a:rPr>
              <a:t>Art. 14, LPC</a:t>
            </a:r>
          </a:p>
        </p:txBody>
      </p:sp>
      <p:grpSp>
        <p:nvGrpSpPr>
          <p:cNvPr id="3" name="Agrupar 2"/>
          <p:cNvGrpSpPr/>
          <p:nvPr/>
        </p:nvGrpSpPr>
        <p:grpSpPr>
          <a:xfrm>
            <a:off x="512509" y="1486594"/>
            <a:ext cx="10399894" cy="4372883"/>
            <a:chOff x="658813" y="1322002"/>
            <a:chExt cx="10399894" cy="4372883"/>
          </a:xfrm>
        </p:grpSpPr>
        <p:sp>
          <p:nvSpPr>
            <p:cNvPr id="5" name="Marcador de contenido 2">
              <a:extLst>
                <a:ext uri="{FF2B5EF4-FFF2-40B4-BE49-F238E27FC236}">
                  <a16:creationId xmlns:a16="http://schemas.microsoft.com/office/drawing/2014/main" id="{8607A54C-B76B-45A4-85AD-8458999F7333}"/>
                </a:ext>
              </a:extLst>
            </p:cNvPr>
            <p:cNvSpPr txBox="1">
              <a:spLocks/>
            </p:cNvSpPr>
            <p:nvPr/>
          </p:nvSpPr>
          <p:spPr>
            <a:xfrm>
              <a:off x="1597208" y="1559850"/>
              <a:ext cx="9461499" cy="413503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400"/>
                </a:lnSpc>
                <a:spcBef>
                  <a:spcPts val="0"/>
                </a:spcBef>
                <a:buClr>
                  <a:srgbClr val="24AB97"/>
                </a:buClr>
              </a:pPr>
              <a:r>
                <a:rPr lang="es-MX" sz="2000">
                  <a:solidFill>
                    <a:srgbClr val="4B4947"/>
                  </a:solidFill>
                </a:rPr>
                <a:t>promover de forma efectiva y progresiva, la participación ciudadana, así como el uso de sus instrumentos entre quienes habiten el Estado;</a:t>
              </a:r>
            </a:p>
            <a:p>
              <a:pPr algn="just">
                <a:lnSpc>
                  <a:spcPts val="1600"/>
                </a:lnSpc>
                <a:spcBef>
                  <a:spcPts val="0"/>
                </a:spcBef>
                <a:buClr>
                  <a:srgbClr val="24AB97"/>
                </a:buClr>
              </a:pPr>
              <a:endParaRPr lang="es-MX" sz="2000">
                <a:solidFill>
                  <a:srgbClr val="4B4947"/>
                </a:solidFill>
              </a:endParaRPr>
            </a:p>
            <a:p>
              <a:pPr algn="just">
                <a:lnSpc>
                  <a:spcPts val="2400"/>
                </a:lnSpc>
                <a:spcBef>
                  <a:spcPts val="0"/>
                </a:spcBef>
                <a:buClr>
                  <a:srgbClr val="24AB97"/>
                </a:buClr>
              </a:pPr>
              <a:r>
                <a:rPr lang="es-MX" sz="2000">
                  <a:solidFill>
                    <a:srgbClr val="4B4947"/>
                  </a:solidFill>
                </a:rPr>
                <a:t>colaborar con el IEE, en la implementación de los instrumentos de participación ciudadana; </a:t>
              </a:r>
            </a:p>
            <a:p>
              <a:pPr algn="just">
                <a:lnSpc>
                  <a:spcPts val="1600"/>
                </a:lnSpc>
                <a:spcBef>
                  <a:spcPts val="0"/>
                </a:spcBef>
                <a:buClr>
                  <a:srgbClr val="24AB97"/>
                </a:buClr>
              </a:pPr>
              <a:endParaRPr lang="es-MX" sz="2000">
                <a:solidFill>
                  <a:srgbClr val="4B4947"/>
                </a:solidFill>
              </a:endParaRPr>
            </a:p>
            <a:p>
              <a:pPr algn="just">
                <a:lnSpc>
                  <a:spcPts val="2400"/>
                </a:lnSpc>
                <a:spcBef>
                  <a:spcPts val="0"/>
                </a:spcBef>
              </a:pPr>
              <a:r>
                <a:rPr lang="es-MX" sz="2000">
                  <a:solidFill>
                    <a:srgbClr val="4B4947"/>
                  </a:solidFill>
                </a:rPr>
                <a:t>expedir el reglamento que rija su organización, estructura y funcionamiento;</a:t>
              </a:r>
            </a:p>
            <a:p>
              <a:pPr algn="just">
                <a:lnSpc>
                  <a:spcPts val="1600"/>
                </a:lnSpc>
                <a:spcBef>
                  <a:spcPts val="0"/>
                </a:spcBef>
              </a:pPr>
              <a:endParaRPr lang="es-MX" sz="2000">
                <a:solidFill>
                  <a:srgbClr val="4B4947"/>
                </a:solidFill>
              </a:endParaRPr>
            </a:p>
            <a:p>
              <a:pPr algn="just">
                <a:lnSpc>
                  <a:spcPts val="2400"/>
                </a:lnSpc>
                <a:spcBef>
                  <a:spcPts val="0"/>
                </a:spcBef>
              </a:pPr>
              <a:r>
                <a:rPr lang="es-MX" sz="2000">
                  <a:solidFill>
                    <a:srgbClr val="4B4947"/>
                  </a:solidFill>
                </a:rPr>
                <a:t>promover convenios entre instituciones académicas, organizaciones de la sociedad civil, Poderes del Estado, ayuntamientos, así como Organismos Constitucionales Autónomos para el cumplimiento de los fines establecidos en la Ley;</a:t>
              </a:r>
            </a:p>
            <a:p>
              <a:pPr algn="just">
                <a:lnSpc>
                  <a:spcPts val="1600"/>
                </a:lnSpc>
                <a:spcBef>
                  <a:spcPts val="0"/>
                </a:spcBef>
              </a:pPr>
              <a:endParaRPr lang="es-MX" sz="2000">
                <a:solidFill>
                  <a:srgbClr val="4B4947"/>
                </a:solidFill>
              </a:endParaRPr>
            </a:p>
            <a:p>
              <a:pPr algn="just">
                <a:lnSpc>
                  <a:spcPts val="2400"/>
                </a:lnSpc>
                <a:spcBef>
                  <a:spcPts val="0"/>
                </a:spcBef>
              </a:pPr>
              <a:r>
                <a:rPr lang="es-MX" sz="2000">
                  <a:solidFill>
                    <a:srgbClr val="4B4947"/>
                  </a:solidFill>
                </a:rPr>
                <a:t>dar seguimiento a las quejas que se presenten ante la Comisión Estatal de los Derechos Humanos en materia de Participación Ciudadana;</a:t>
              </a:r>
            </a:p>
            <a:p>
              <a:pPr algn="just">
                <a:lnSpc>
                  <a:spcPts val="2400"/>
                </a:lnSpc>
                <a:spcBef>
                  <a:spcPts val="0"/>
                </a:spcBef>
              </a:pPr>
              <a:r>
                <a:rPr lang="mr-IN" sz="2000">
                  <a:solidFill>
                    <a:srgbClr val="4B4947"/>
                  </a:solidFill>
                </a:rPr>
                <a:t>…</a:t>
              </a:r>
              <a:endParaRPr lang="es-MX" sz="2000">
                <a:solidFill>
                  <a:srgbClr val="4B4947"/>
                </a:solidFill>
              </a:endParaRPr>
            </a:p>
            <a:p>
              <a:pPr algn="just">
                <a:lnSpc>
                  <a:spcPts val="2400"/>
                </a:lnSpc>
                <a:spcBef>
                  <a:spcPts val="0"/>
                </a:spcBef>
                <a:buClr>
                  <a:srgbClr val="24AB97"/>
                </a:buClr>
              </a:pPr>
              <a:endParaRPr lang="es-MX" sz="2000">
                <a:solidFill>
                  <a:srgbClr val="4B4947"/>
                </a:solidFill>
              </a:endParaRPr>
            </a:p>
          </p:txBody>
        </p:sp>
        <p:sp>
          <p:nvSpPr>
            <p:cNvPr id="6" name="CuadroTexto 5"/>
            <p:cNvSpPr txBox="1"/>
            <p:nvPr/>
          </p:nvSpPr>
          <p:spPr>
            <a:xfrm>
              <a:off x="825499" y="1322002"/>
              <a:ext cx="773673" cy="430887"/>
            </a:xfrm>
            <a:prstGeom prst="rect">
              <a:avLst/>
            </a:prstGeom>
            <a:noFill/>
          </p:spPr>
          <p:txBody>
            <a:bodyPr wrap="square" rtlCol="0">
              <a:spAutoFit/>
            </a:bodyPr>
            <a:lstStyle/>
            <a:p>
              <a:pPr algn="r"/>
              <a:r>
                <a:rPr lang="es-MX" sz="2200" b="1">
                  <a:solidFill>
                    <a:srgbClr val="F39902"/>
                  </a:solidFill>
                </a:rPr>
                <a:t>I.</a:t>
              </a:r>
            </a:p>
          </p:txBody>
        </p:sp>
        <p:sp>
          <p:nvSpPr>
            <p:cNvPr id="7" name="CuadroTexto 6"/>
            <p:cNvSpPr txBox="1"/>
            <p:nvPr/>
          </p:nvSpPr>
          <p:spPr>
            <a:xfrm>
              <a:off x="658813" y="2131862"/>
              <a:ext cx="924109" cy="430887"/>
            </a:xfrm>
            <a:prstGeom prst="rect">
              <a:avLst/>
            </a:prstGeom>
            <a:noFill/>
          </p:spPr>
          <p:txBody>
            <a:bodyPr wrap="square" rtlCol="0">
              <a:spAutoFit/>
            </a:bodyPr>
            <a:lstStyle/>
            <a:p>
              <a:pPr algn="r"/>
              <a:r>
                <a:rPr lang="es-MX" sz="2200" b="1">
                  <a:solidFill>
                    <a:srgbClr val="F39902"/>
                  </a:solidFill>
                </a:rPr>
                <a:t>II.</a:t>
              </a:r>
            </a:p>
          </p:txBody>
        </p:sp>
        <p:sp>
          <p:nvSpPr>
            <p:cNvPr id="8" name="CuadroTexto 7"/>
            <p:cNvSpPr txBox="1"/>
            <p:nvPr/>
          </p:nvSpPr>
          <p:spPr>
            <a:xfrm>
              <a:off x="665956" y="2952034"/>
              <a:ext cx="924109" cy="430887"/>
            </a:xfrm>
            <a:prstGeom prst="rect">
              <a:avLst/>
            </a:prstGeom>
            <a:noFill/>
          </p:spPr>
          <p:txBody>
            <a:bodyPr wrap="square" rtlCol="0">
              <a:spAutoFit/>
            </a:bodyPr>
            <a:lstStyle/>
            <a:p>
              <a:pPr algn="r"/>
              <a:r>
                <a:rPr lang="es-MX" sz="2200" b="1">
                  <a:solidFill>
                    <a:srgbClr val="F39902"/>
                  </a:solidFill>
                </a:rPr>
                <a:t>III.</a:t>
              </a:r>
            </a:p>
          </p:txBody>
        </p:sp>
        <p:sp>
          <p:nvSpPr>
            <p:cNvPr id="9" name="CuadroTexto 8"/>
            <p:cNvSpPr txBox="1"/>
            <p:nvPr/>
          </p:nvSpPr>
          <p:spPr>
            <a:xfrm>
              <a:off x="673099" y="3463044"/>
              <a:ext cx="924109" cy="430887"/>
            </a:xfrm>
            <a:prstGeom prst="rect">
              <a:avLst/>
            </a:prstGeom>
            <a:noFill/>
          </p:spPr>
          <p:txBody>
            <a:bodyPr wrap="square" rtlCol="0">
              <a:spAutoFit/>
            </a:bodyPr>
            <a:lstStyle/>
            <a:p>
              <a:pPr algn="r"/>
              <a:r>
                <a:rPr lang="es-MX" sz="2200" b="1">
                  <a:solidFill>
                    <a:srgbClr val="F39902"/>
                  </a:solidFill>
                </a:rPr>
                <a:t>IV.</a:t>
              </a:r>
            </a:p>
          </p:txBody>
        </p:sp>
        <p:sp>
          <p:nvSpPr>
            <p:cNvPr id="10" name="CuadroTexto 9"/>
            <p:cNvSpPr txBox="1"/>
            <p:nvPr/>
          </p:nvSpPr>
          <p:spPr>
            <a:xfrm>
              <a:off x="673099" y="4570491"/>
              <a:ext cx="924109" cy="430887"/>
            </a:xfrm>
            <a:prstGeom prst="rect">
              <a:avLst/>
            </a:prstGeom>
            <a:noFill/>
          </p:spPr>
          <p:txBody>
            <a:bodyPr wrap="square" rtlCol="0">
              <a:spAutoFit/>
            </a:bodyPr>
            <a:lstStyle/>
            <a:p>
              <a:pPr algn="r"/>
              <a:r>
                <a:rPr lang="es-MX" sz="2200" b="1">
                  <a:solidFill>
                    <a:srgbClr val="F39902"/>
                  </a:solidFill>
                </a:rPr>
                <a:t>V.</a:t>
              </a:r>
            </a:p>
          </p:txBody>
        </p:sp>
      </p:grpSp>
      <p:pic>
        <p:nvPicPr>
          <p:cNvPr id="11" name="Imagen 10">
            <a:extLst>
              <a:ext uri="{FF2B5EF4-FFF2-40B4-BE49-F238E27FC236}">
                <a16:creationId xmlns:a16="http://schemas.microsoft.com/office/drawing/2014/main" id="{1E57DE61-1F28-FF4A-A04B-BA089BBA2F85}"/>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5045710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9743815" y="6051206"/>
            <a:ext cx="1800486" cy="323165"/>
          </a:xfrm>
          <a:prstGeom prst="rect">
            <a:avLst/>
          </a:prstGeom>
          <a:noFill/>
        </p:spPr>
        <p:txBody>
          <a:bodyPr wrap="square" rtlCol="0">
            <a:spAutoFit/>
          </a:bodyPr>
          <a:lstStyle/>
          <a:p>
            <a:pPr algn="r"/>
            <a:r>
              <a:rPr lang="es-MX" sz="1500">
                <a:solidFill>
                  <a:srgbClr val="F39902"/>
                </a:solidFill>
              </a:rPr>
              <a:t>… Art. 14, LPC</a:t>
            </a:r>
          </a:p>
        </p:txBody>
      </p:sp>
      <p:grpSp>
        <p:nvGrpSpPr>
          <p:cNvPr id="2" name="Agrupar 1"/>
          <p:cNvGrpSpPr/>
          <p:nvPr/>
        </p:nvGrpSpPr>
        <p:grpSpPr>
          <a:xfrm>
            <a:off x="512509" y="1668427"/>
            <a:ext cx="10385608" cy="3460201"/>
            <a:chOff x="658813" y="1595275"/>
            <a:chExt cx="10385608" cy="3460201"/>
          </a:xfrm>
        </p:grpSpPr>
        <p:sp>
          <p:nvSpPr>
            <p:cNvPr id="4" name="Marcador de contenido 2">
              <a:extLst>
                <a:ext uri="{FF2B5EF4-FFF2-40B4-BE49-F238E27FC236}">
                  <a16:creationId xmlns:a16="http://schemas.microsoft.com/office/drawing/2014/main" id="{8607A54C-B76B-45A4-85AD-8458999F7333}"/>
                </a:ext>
              </a:extLst>
            </p:cNvPr>
            <p:cNvSpPr txBox="1">
              <a:spLocks/>
            </p:cNvSpPr>
            <p:nvPr/>
          </p:nvSpPr>
          <p:spPr>
            <a:xfrm>
              <a:off x="1582922" y="1595275"/>
              <a:ext cx="9461499" cy="346020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indent="-733425" algn="just">
                <a:lnSpc>
                  <a:spcPts val="2200"/>
                </a:lnSpc>
                <a:spcBef>
                  <a:spcPts val="0"/>
                </a:spcBef>
              </a:pPr>
              <a:r>
                <a:rPr lang="es-MX" sz="2000">
                  <a:solidFill>
                    <a:srgbClr val="4B4947"/>
                  </a:solidFill>
                </a:rPr>
                <a:t>emitir opinión desde la perspectiva de participación ciudadana, respecto de la elaboración de reglamentos;</a:t>
              </a:r>
            </a:p>
            <a:p>
              <a:pPr indent="-733425" algn="just">
                <a:lnSpc>
                  <a:spcPts val="1600"/>
                </a:lnSpc>
                <a:spcBef>
                  <a:spcPts val="0"/>
                </a:spcBef>
              </a:pPr>
              <a:endParaRPr lang="es-MX" sz="2000">
                <a:solidFill>
                  <a:srgbClr val="4B4947"/>
                </a:solidFill>
              </a:endParaRPr>
            </a:p>
            <a:p>
              <a:pPr indent="-733425" algn="just">
                <a:lnSpc>
                  <a:spcPts val="2200"/>
                </a:lnSpc>
                <a:spcBef>
                  <a:spcPts val="0"/>
                </a:spcBef>
              </a:pPr>
              <a:r>
                <a:rPr lang="es-MX" sz="2000">
                  <a:solidFill>
                    <a:srgbClr val="4B4947"/>
                  </a:solidFill>
                </a:rPr>
                <a:t>impulsar acciones afirmativas para la efectividad y progresividad de la participación ciudadana; </a:t>
              </a:r>
            </a:p>
            <a:p>
              <a:pPr indent="-733425" algn="just">
                <a:lnSpc>
                  <a:spcPts val="1600"/>
                </a:lnSpc>
                <a:spcBef>
                  <a:spcPts val="0"/>
                </a:spcBef>
              </a:pPr>
              <a:endParaRPr lang="es-MX" sz="2000">
                <a:solidFill>
                  <a:srgbClr val="4B4947"/>
                </a:solidFill>
              </a:endParaRPr>
            </a:p>
            <a:p>
              <a:pPr indent="-733425" algn="just">
                <a:lnSpc>
                  <a:spcPts val="2400"/>
                </a:lnSpc>
                <a:spcBef>
                  <a:spcPts val="0"/>
                </a:spcBef>
              </a:pPr>
              <a:r>
                <a:rPr lang="es-MX" sz="2000">
                  <a:solidFill>
                    <a:srgbClr val="4B4947"/>
                  </a:solidFill>
                </a:rPr>
                <a:t>promover la instalación de consejos consultivos; </a:t>
              </a:r>
            </a:p>
            <a:p>
              <a:pPr indent="-733425" algn="just">
                <a:lnSpc>
                  <a:spcPts val="1600"/>
                </a:lnSpc>
                <a:spcBef>
                  <a:spcPts val="0"/>
                </a:spcBef>
              </a:pPr>
              <a:endParaRPr lang="es-MX" sz="2000">
                <a:solidFill>
                  <a:srgbClr val="4B4947"/>
                </a:solidFill>
              </a:endParaRPr>
            </a:p>
            <a:p>
              <a:pPr algn="just">
                <a:lnSpc>
                  <a:spcPts val="2000"/>
                </a:lnSpc>
                <a:spcBef>
                  <a:spcPts val="0"/>
                </a:spcBef>
              </a:pPr>
              <a:r>
                <a:rPr lang="es-MX" sz="2000">
                  <a:solidFill>
                    <a:srgbClr val="4B4947"/>
                  </a:solidFill>
                </a:rPr>
                <a:t>invitar, con derecho a voz, a las reuniones del </a:t>
              </a:r>
              <a:r>
                <a:rPr lang="es-MX" sz="2000" i="1">
                  <a:solidFill>
                    <a:srgbClr val="4B4947"/>
                  </a:solidFill>
                </a:rPr>
                <a:t>consejo</a:t>
              </a:r>
              <a:r>
                <a:rPr lang="es-MX" sz="2000">
                  <a:solidFill>
                    <a:srgbClr val="4B4947"/>
                  </a:solidFill>
                </a:rPr>
                <a:t> a quien se considere pertinente</a:t>
              </a:r>
            </a:p>
            <a:p>
              <a:pPr algn="just">
                <a:lnSpc>
                  <a:spcPts val="2000"/>
                </a:lnSpc>
                <a:spcBef>
                  <a:spcPts val="0"/>
                </a:spcBef>
              </a:pPr>
              <a:r>
                <a:rPr lang="es-MX" sz="2000">
                  <a:solidFill>
                    <a:srgbClr val="4B4947"/>
                  </a:solidFill>
                </a:rPr>
                <a:t>según la naturaleza del tema que se trate; y</a:t>
              </a:r>
            </a:p>
            <a:p>
              <a:pPr indent="-733425" algn="just">
                <a:lnSpc>
                  <a:spcPts val="1600"/>
                </a:lnSpc>
                <a:spcBef>
                  <a:spcPts val="0"/>
                </a:spcBef>
              </a:pPr>
              <a:endParaRPr lang="es-MX" sz="2000">
                <a:solidFill>
                  <a:srgbClr val="4B4947"/>
                </a:solidFill>
              </a:endParaRPr>
            </a:p>
            <a:p>
              <a:pPr marL="733425" indent="-733425" algn="just">
                <a:lnSpc>
                  <a:spcPts val="2400"/>
                </a:lnSpc>
                <a:spcBef>
                  <a:spcPts val="0"/>
                </a:spcBef>
                <a:spcAft>
                  <a:spcPts val="600"/>
                </a:spcAft>
              </a:pPr>
              <a:r>
                <a:rPr lang="es-MX" sz="2000">
                  <a:solidFill>
                    <a:srgbClr val="4B4947"/>
                  </a:solidFill>
                </a:rPr>
                <a:t>las demás que disponga la normatividad aplicable. </a:t>
              </a:r>
            </a:p>
          </p:txBody>
        </p:sp>
        <p:sp>
          <p:nvSpPr>
            <p:cNvPr id="5" name="CuadroTexto 4"/>
            <p:cNvSpPr txBox="1"/>
            <p:nvPr/>
          </p:nvSpPr>
          <p:spPr>
            <a:xfrm>
              <a:off x="825499" y="1710882"/>
              <a:ext cx="773673" cy="430887"/>
            </a:xfrm>
            <a:prstGeom prst="rect">
              <a:avLst/>
            </a:prstGeom>
            <a:noFill/>
          </p:spPr>
          <p:txBody>
            <a:bodyPr wrap="square" rtlCol="0">
              <a:spAutoFit/>
            </a:bodyPr>
            <a:lstStyle/>
            <a:p>
              <a:pPr algn="r"/>
              <a:r>
                <a:rPr lang="es-MX" sz="2200" b="1">
                  <a:solidFill>
                    <a:srgbClr val="F39902"/>
                  </a:solidFill>
                </a:rPr>
                <a:t>VI.</a:t>
              </a:r>
            </a:p>
          </p:txBody>
        </p:sp>
        <p:sp>
          <p:nvSpPr>
            <p:cNvPr id="6" name="CuadroTexto 5"/>
            <p:cNvSpPr txBox="1"/>
            <p:nvPr/>
          </p:nvSpPr>
          <p:spPr>
            <a:xfrm>
              <a:off x="658813" y="2468194"/>
              <a:ext cx="924109" cy="430887"/>
            </a:xfrm>
            <a:prstGeom prst="rect">
              <a:avLst/>
            </a:prstGeom>
            <a:noFill/>
          </p:spPr>
          <p:txBody>
            <a:bodyPr wrap="square" rtlCol="0">
              <a:spAutoFit/>
            </a:bodyPr>
            <a:lstStyle/>
            <a:p>
              <a:pPr algn="r"/>
              <a:r>
                <a:rPr lang="es-MX" sz="2200" b="1">
                  <a:solidFill>
                    <a:srgbClr val="F39902"/>
                  </a:solidFill>
                </a:rPr>
                <a:t>VII.</a:t>
              </a:r>
            </a:p>
          </p:txBody>
        </p:sp>
        <p:sp>
          <p:nvSpPr>
            <p:cNvPr id="7" name="CuadroTexto 6"/>
            <p:cNvSpPr txBox="1"/>
            <p:nvPr/>
          </p:nvSpPr>
          <p:spPr>
            <a:xfrm>
              <a:off x="665956" y="3256837"/>
              <a:ext cx="924109" cy="430887"/>
            </a:xfrm>
            <a:prstGeom prst="rect">
              <a:avLst/>
            </a:prstGeom>
            <a:noFill/>
          </p:spPr>
          <p:txBody>
            <a:bodyPr wrap="square" rtlCol="0">
              <a:spAutoFit/>
            </a:bodyPr>
            <a:lstStyle/>
            <a:p>
              <a:pPr algn="r"/>
              <a:r>
                <a:rPr lang="es-MX" sz="2200" b="1">
                  <a:solidFill>
                    <a:srgbClr val="F39902"/>
                  </a:solidFill>
                </a:rPr>
                <a:t>VIII.</a:t>
              </a:r>
            </a:p>
          </p:txBody>
        </p:sp>
        <p:sp>
          <p:nvSpPr>
            <p:cNvPr id="8" name="CuadroTexto 7"/>
            <p:cNvSpPr txBox="1"/>
            <p:nvPr/>
          </p:nvSpPr>
          <p:spPr>
            <a:xfrm>
              <a:off x="673099" y="3725805"/>
              <a:ext cx="924109" cy="430887"/>
            </a:xfrm>
            <a:prstGeom prst="rect">
              <a:avLst/>
            </a:prstGeom>
            <a:noFill/>
          </p:spPr>
          <p:txBody>
            <a:bodyPr wrap="square" rtlCol="0">
              <a:spAutoFit/>
            </a:bodyPr>
            <a:lstStyle/>
            <a:p>
              <a:pPr algn="r"/>
              <a:r>
                <a:rPr lang="es-MX" sz="2200" b="1">
                  <a:solidFill>
                    <a:srgbClr val="F39902"/>
                  </a:solidFill>
                </a:rPr>
                <a:t>IX.</a:t>
              </a:r>
            </a:p>
          </p:txBody>
        </p:sp>
        <p:sp>
          <p:nvSpPr>
            <p:cNvPr id="9" name="CuadroTexto 8"/>
            <p:cNvSpPr txBox="1"/>
            <p:nvPr/>
          </p:nvSpPr>
          <p:spPr>
            <a:xfrm>
              <a:off x="673099" y="4475903"/>
              <a:ext cx="924109" cy="430887"/>
            </a:xfrm>
            <a:prstGeom prst="rect">
              <a:avLst/>
            </a:prstGeom>
            <a:noFill/>
          </p:spPr>
          <p:txBody>
            <a:bodyPr wrap="square" rtlCol="0">
              <a:spAutoFit/>
            </a:bodyPr>
            <a:lstStyle/>
            <a:p>
              <a:pPr algn="r"/>
              <a:r>
                <a:rPr lang="es-MX" sz="2200" b="1">
                  <a:solidFill>
                    <a:srgbClr val="F39902"/>
                  </a:solidFill>
                </a:rPr>
                <a:t>X.</a:t>
              </a:r>
            </a:p>
          </p:txBody>
        </p:sp>
      </p:grpSp>
      <p:sp>
        <p:nvSpPr>
          <p:cNvPr id="10" name="Título 3">
            <a:extLst>
              <a:ext uri="{FF2B5EF4-FFF2-40B4-BE49-F238E27FC236}">
                <a16:creationId xmlns:a16="http://schemas.microsoft.com/office/drawing/2014/main" id="{E8523EB0-85A9-4289-9A14-A73286CE2B76}"/>
              </a:ext>
            </a:extLst>
          </p:cNvPr>
          <p:cNvSpPr txBox="1">
            <a:spLocks/>
          </p:cNvSpPr>
          <p:nvPr/>
        </p:nvSpPr>
        <p:spPr>
          <a:xfrm>
            <a:off x="414861" y="495987"/>
            <a:ext cx="8931442" cy="52351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es-MX" sz="3200" b="1">
                <a:solidFill>
                  <a:srgbClr val="E4570D"/>
                </a:solidFill>
                <a:latin typeface="+mn-lt"/>
              </a:rPr>
              <a:t>Consejo consultivo, atribuciones:</a:t>
            </a:r>
          </a:p>
        </p:txBody>
      </p:sp>
      <p:pic>
        <p:nvPicPr>
          <p:cNvPr id="11" name="Imagen 10">
            <a:extLst>
              <a:ext uri="{FF2B5EF4-FFF2-40B4-BE49-F238E27FC236}">
                <a16:creationId xmlns:a16="http://schemas.microsoft.com/office/drawing/2014/main" id="{89370595-0A0A-4F46-9CF2-201986F99292}"/>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2157719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F043003-0FBF-754A-9075-2C58EAE7664F}"/>
              </a:ext>
            </a:extLst>
          </p:cNvPr>
          <p:cNvPicPr>
            <a:picLocks noChangeAspect="1"/>
          </p:cNvPicPr>
          <p:nvPr/>
        </p:nvPicPr>
        <p:blipFill>
          <a:blip r:embed="rId3"/>
          <a:stretch>
            <a:fillRect/>
          </a:stretch>
        </p:blipFill>
        <p:spPr>
          <a:xfrm>
            <a:off x="1102807" y="1279768"/>
            <a:ext cx="3455012" cy="4108662"/>
          </a:xfrm>
          <a:prstGeom prst="rect">
            <a:avLst/>
          </a:prstGeom>
        </p:spPr>
      </p:pic>
      <p:pic>
        <p:nvPicPr>
          <p:cNvPr id="20" name="Imagen 19">
            <a:extLst>
              <a:ext uri="{FF2B5EF4-FFF2-40B4-BE49-F238E27FC236}">
                <a16:creationId xmlns:a16="http://schemas.microsoft.com/office/drawing/2014/main" id="{E3E5F62F-7C09-E048-9042-541E23C4C2B7}"/>
              </a:ext>
            </a:extLst>
          </p:cNvPr>
          <p:cNvPicPr>
            <a:picLocks noChangeAspect="1"/>
          </p:cNvPicPr>
          <p:nvPr/>
        </p:nvPicPr>
        <p:blipFill rotWithShape="1">
          <a:blip r:embed="rId4">
            <a:extLst>
              <a:ext uri="{28A0092B-C50C-407E-A947-70E740481C1C}">
                <a14:useLocalDpi xmlns:a14="http://schemas.microsoft.com/office/drawing/2010/main" val="0"/>
              </a:ext>
            </a:extLst>
          </a:blip>
          <a:srcRect l="41759" t="42352" r="3676" b="6817"/>
          <a:stretch/>
        </p:blipFill>
        <p:spPr>
          <a:xfrm>
            <a:off x="5080433" y="2705469"/>
            <a:ext cx="7118195" cy="3729409"/>
          </a:xfrm>
          <a:prstGeom prst="rect">
            <a:avLst/>
          </a:prstGeom>
        </p:spPr>
      </p:pic>
      <p:pic>
        <p:nvPicPr>
          <p:cNvPr id="21" name="Imagen 20">
            <a:extLst>
              <a:ext uri="{FF2B5EF4-FFF2-40B4-BE49-F238E27FC236}">
                <a16:creationId xmlns:a16="http://schemas.microsoft.com/office/drawing/2014/main" id="{CCC9D3D6-EA45-6641-BBE1-2F3C98BDB5E1}"/>
              </a:ext>
            </a:extLst>
          </p:cNvPr>
          <p:cNvPicPr>
            <a:picLocks noChangeAspect="1"/>
          </p:cNvPicPr>
          <p:nvPr/>
        </p:nvPicPr>
        <p:blipFill>
          <a:blip r:embed="rId5"/>
          <a:stretch>
            <a:fillRect/>
          </a:stretch>
        </p:blipFill>
        <p:spPr>
          <a:xfrm>
            <a:off x="166667" y="5984044"/>
            <a:ext cx="1723515" cy="396542"/>
          </a:xfrm>
          <a:prstGeom prst="rect">
            <a:avLst/>
          </a:prstGeom>
        </p:spPr>
      </p:pic>
      <p:sp>
        <p:nvSpPr>
          <p:cNvPr id="11" name="CuadroTexto 10"/>
          <p:cNvSpPr txBox="1"/>
          <p:nvPr/>
        </p:nvSpPr>
        <p:spPr>
          <a:xfrm>
            <a:off x="5151724" y="1266229"/>
            <a:ext cx="6088118" cy="1569660"/>
          </a:xfrm>
          <a:prstGeom prst="rect">
            <a:avLst/>
          </a:prstGeom>
          <a:noFill/>
        </p:spPr>
        <p:txBody>
          <a:bodyPr wrap="square" rtlCol="0">
            <a:spAutoFit/>
          </a:bodyPr>
          <a:lstStyle/>
          <a:p>
            <a:pPr algn="ctr"/>
            <a:r>
              <a:rPr lang="es-MX" sz="3200" b="1">
                <a:solidFill>
                  <a:srgbClr val="E4570D"/>
                </a:solidFill>
              </a:rPr>
              <a:t>¿Quiénes integran el </a:t>
            </a:r>
            <a:r>
              <a:rPr lang="es-MX" sz="3200" b="1" i="1">
                <a:solidFill>
                  <a:srgbClr val="E4570D"/>
                </a:solidFill>
              </a:rPr>
              <a:t>consejo consultivo de participación ciudadana?</a:t>
            </a:r>
          </a:p>
        </p:txBody>
      </p:sp>
      <p:sp>
        <p:nvSpPr>
          <p:cNvPr id="9" name="Marcador de número de diapositiva 1"/>
          <p:cNvSpPr>
            <a:spLocks noGrp="1"/>
          </p:cNvSpPr>
          <p:nvPr>
            <p:ph type="sldNum" sz="quarter" idx="12"/>
          </p:nvPr>
        </p:nvSpPr>
        <p:spPr>
          <a:xfrm>
            <a:off x="8610600" y="6240238"/>
            <a:ext cx="2743200" cy="365125"/>
          </a:xfrm>
        </p:spPr>
        <p:txBody>
          <a:bodyPr/>
          <a:lstStyle/>
          <a:p>
            <a:r>
              <a:rPr lang="es-MX">
                <a:solidFill>
                  <a:srgbClr val="24AB97"/>
                </a:solidFill>
              </a:rPr>
              <a:t>8</a:t>
            </a:r>
          </a:p>
        </p:txBody>
      </p:sp>
    </p:spTree>
    <p:extLst>
      <p:ext uri="{BB962C8B-B14F-4D97-AF65-F5344CB8AC3E}">
        <p14:creationId xmlns:p14="http://schemas.microsoft.com/office/powerpoint/2010/main" val="149155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a16="http://schemas.microsoft.com/office/drawing/2014/main" id="{5D5FC52D-C093-4A16-909B-BFE268646B8E}"/>
              </a:ext>
            </a:extLst>
          </p:cNvPr>
          <p:cNvSpPr txBox="1">
            <a:spLocks/>
          </p:cNvSpPr>
          <p:nvPr/>
        </p:nvSpPr>
        <p:spPr>
          <a:xfrm>
            <a:off x="658813" y="1441072"/>
            <a:ext cx="7708922" cy="3578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es-MX" b="1" i="1">
                <a:solidFill>
                  <a:srgbClr val="F39902"/>
                </a:solidFill>
              </a:rPr>
              <a:t>14 personas</a:t>
            </a:r>
            <a:r>
              <a:rPr lang="es-MX">
                <a:solidFill>
                  <a:srgbClr val="4B4947"/>
                </a:solidFill>
              </a:rPr>
              <a:t>, derecho a voz y voto, una con derecho a voz.</a:t>
            </a:r>
          </a:p>
        </p:txBody>
      </p:sp>
      <p:grpSp>
        <p:nvGrpSpPr>
          <p:cNvPr id="10" name="Agrupar 9"/>
          <p:cNvGrpSpPr/>
          <p:nvPr/>
        </p:nvGrpSpPr>
        <p:grpSpPr>
          <a:xfrm>
            <a:off x="1765794" y="2673407"/>
            <a:ext cx="8408219" cy="3170099"/>
            <a:chOff x="1765794" y="2417375"/>
            <a:chExt cx="8408219" cy="3170099"/>
          </a:xfrm>
        </p:grpSpPr>
        <p:sp>
          <p:nvSpPr>
            <p:cNvPr id="4" name="CuadroTexto 3"/>
            <p:cNvSpPr txBox="1"/>
            <p:nvPr/>
          </p:nvSpPr>
          <p:spPr>
            <a:xfrm>
              <a:off x="2165129" y="2417375"/>
              <a:ext cx="8008884" cy="3170099"/>
            </a:xfrm>
            <a:prstGeom prst="rect">
              <a:avLst/>
            </a:prstGeom>
            <a:noFill/>
          </p:spPr>
          <p:txBody>
            <a:bodyPr wrap="square" rtlCol="0">
              <a:spAutoFit/>
            </a:bodyPr>
            <a:lstStyle/>
            <a:p>
              <a:pPr>
                <a:lnSpc>
                  <a:spcPts val="2400"/>
                </a:lnSpc>
                <a:spcBef>
                  <a:spcPts val="0"/>
                </a:spcBef>
                <a:buClr>
                  <a:srgbClr val="24AB97"/>
                </a:buClr>
              </a:pPr>
              <a:r>
                <a:rPr lang="es-MX" sz="2200">
                  <a:solidFill>
                    <a:schemeClr val="tx1">
                      <a:lumMod val="65000"/>
                      <a:lumOff val="35000"/>
                    </a:schemeClr>
                  </a:solidFill>
                </a:rPr>
                <a:t>Poder Ejecutivo;</a:t>
              </a:r>
            </a:p>
            <a:p>
              <a:pPr>
                <a:lnSpc>
                  <a:spcPts val="800"/>
                </a:lnSpc>
                <a:spcBef>
                  <a:spcPts val="0"/>
                </a:spcBef>
                <a:buClr>
                  <a:srgbClr val="24AB97"/>
                </a:buClr>
              </a:pPr>
              <a:endParaRPr lang="es-MX" sz="2200">
                <a:solidFill>
                  <a:schemeClr val="tx1">
                    <a:lumMod val="65000"/>
                    <a:lumOff val="35000"/>
                  </a:schemeClr>
                </a:solidFill>
              </a:endParaRPr>
            </a:p>
            <a:p>
              <a:pPr>
                <a:lnSpc>
                  <a:spcPts val="2400"/>
                </a:lnSpc>
                <a:spcBef>
                  <a:spcPts val="0"/>
                </a:spcBef>
                <a:buClr>
                  <a:srgbClr val="24AB97"/>
                </a:buClr>
              </a:pPr>
              <a:r>
                <a:rPr lang="es-MX" sz="2200">
                  <a:solidFill>
                    <a:schemeClr val="tx1">
                      <a:lumMod val="65000"/>
                      <a:lumOff val="35000"/>
                    </a:schemeClr>
                  </a:solidFill>
                </a:rPr>
                <a:t>Poder Legislativo;</a:t>
              </a:r>
            </a:p>
            <a:p>
              <a:pPr>
                <a:lnSpc>
                  <a:spcPts val="800"/>
                </a:lnSpc>
                <a:spcBef>
                  <a:spcPts val="0"/>
                </a:spcBef>
                <a:buClr>
                  <a:srgbClr val="24AB97"/>
                </a:buClr>
              </a:pPr>
              <a:endParaRPr lang="es-MX" sz="2200">
                <a:solidFill>
                  <a:schemeClr val="tx1">
                    <a:lumMod val="65000"/>
                    <a:lumOff val="35000"/>
                  </a:schemeClr>
                </a:solidFill>
              </a:endParaRPr>
            </a:p>
            <a:p>
              <a:pPr>
                <a:lnSpc>
                  <a:spcPts val="2400"/>
                </a:lnSpc>
                <a:spcBef>
                  <a:spcPts val="0"/>
                </a:spcBef>
                <a:buClr>
                  <a:srgbClr val="24AB97"/>
                </a:buClr>
              </a:pPr>
              <a:r>
                <a:rPr lang="es-MX" sz="2200">
                  <a:solidFill>
                    <a:schemeClr val="tx1">
                      <a:lumMod val="65000"/>
                      <a:lumOff val="35000"/>
                    </a:schemeClr>
                  </a:solidFill>
                </a:rPr>
                <a:t>Poder Judicial;</a:t>
              </a:r>
            </a:p>
            <a:p>
              <a:pPr>
                <a:lnSpc>
                  <a:spcPts val="800"/>
                </a:lnSpc>
                <a:spcBef>
                  <a:spcPts val="0"/>
                </a:spcBef>
                <a:buClr>
                  <a:srgbClr val="24AB97"/>
                </a:buClr>
              </a:pPr>
              <a:endParaRPr lang="es-MX" sz="2200">
                <a:solidFill>
                  <a:schemeClr val="tx1">
                    <a:lumMod val="65000"/>
                    <a:lumOff val="35000"/>
                  </a:schemeClr>
                </a:solidFill>
              </a:endParaRPr>
            </a:p>
            <a:p>
              <a:pPr>
                <a:lnSpc>
                  <a:spcPts val="2400"/>
                </a:lnSpc>
                <a:spcBef>
                  <a:spcPts val="0"/>
                </a:spcBef>
                <a:buClr>
                  <a:srgbClr val="24AB97"/>
                </a:buClr>
              </a:pPr>
              <a:r>
                <a:rPr lang="es-MX" sz="2200">
                  <a:solidFill>
                    <a:schemeClr val="tx1">
                      <a:lumMod val="65000"/>
                      <a:lumOff val="35000"/>
                    </a:schemeClr>
                  </a:solidFill>
                </a:rPr>
                <a:t>Instituto Estatal Electoral;</a:t>
              </a:r>
            </a:p>
            <a:p>
              <a:pPr>
                <a:lnSpc>
                  <a:spcPts val="800"/>
                </a:lnSpc>
                <a:spcBef>
                  <a:spcPts val="0"/>
                </a:spcBef>
                <a:buClr>
                  <a:srgbClr val="24AB97"/>
                </a:buClr>
              </a:pPr>
              <a:endParaRPr lang="es-MX" sz="2200">
                <a:solidFill>
                  <a:schemeClr val="tx1">
                    <a:lumMod val="65000"/>
                    <a:lumOff val="35000"/>
                  </a:schemeClr>
                </a:solidFill>
              </a:endParaRPr>
            </a:p>
            <a:p>
              <a:pPr>
                <a:lnSpc>
                  <a:spcPts val="2400"/>
                </a:lnSpc>
                <a:spcBef>
                  <a:spcPts val="0"/>
                </a:spcBef>
                <a:buClr>
                  <a:srgbClr val="24AB97"/>
                </a:buClr>
              </a:pPr>
              <a:r>
                <a:rPr lang="es-MX" sz="2200">
                  <a:solidFill>
                    <a:schemeClr val="tx1">
                      <a:lumMod val="65000"/>
                      <a:lumOff val="35000"/>
                    </a:schemeClr>
                  </a:solidFill>
                </a:rPr>
                <a:t>Ayuntamiento de Juárez, primer municipio más poblado;</a:t>
              </a:r>
            </a:p>
            <a:p>
              <a:pPr>
                <a:lnSpc>
                  <a:spcPts val="800"/>
                </a:lnSpc>
                <a:spcBef>
                  <a:spcPts val="0"/>
                </a:spcBef>
                <a:buClr>
                  <a:srgbClr val="24AB97"/>
                </a:buClr>
              </a:pPr>
              <a:endParaRPr lang="es-MX" sz="2200">
                <a:solidFill>
                  <a:schemeClr val="tx1">
                    <a:lumMod val="65000"/>
                    <a:lumOff val="35000"/>
                  </a:schemeClr>
                </a:solidFill>
              </a:endParaRPr>
            </a:p>
            <a:p>
              <a:pPr>
                <a:lnSpc>
                  <a:spcPts val="2400"/>
                </a:lnSpc>
                <a:spcBef>
                  <a:spcPts val="0"/>
                </a:spcBef>
                <a:buClr>
                  <a:srgbClr val="24AB97"/>
                </a:buClr>
              </a:pPr>
              <a:r>
                <a:rPr lang="es-MX" sz="2200">
                  <a:solidFill>
                    <a:schemeClr val="tx1">
                      <a:lumMod val="65000"/>
                      <a:lumOff val="35000"/>
                    </a:schemeClr>
                  </a:solidFill>
                </a:rPr>
                <a:t>Ayuntamiento de Chihuahua, segundo municipio más poblado; y</a:t>
              </a:r>
            </a:p>
            <a:p>
              <a:pPr>
                <a:lnSpc>
                  <a:spcPts val="800"/>
                </a:lnSpc>
                <a:spcBef>
                  <a:spcPts val="0"/>
                </a:spcBef>
                <a:buClr>
                  <a:srgbClr val="24AB97"/>
                </a:buClr>
              </a:pPr>
              <a:r>
                <a:rPr lang="es-MX" sz="2200">
                  <a:solidFill>
                    <a:schemeClr val="tx1">
                      <a:lumMod val="65000"/>
                      <a:lumOff val="35000"/>
                    </a:schemeClr>
                  </a:solidFill>
                </a:rPr>
                <a:t> </a:t>
              </a:r>
            </a:p>
            <a:p>
              <a:pPr>
                <a:lnSpc>
                  <a:spcPts val="2400"/>
                </a:lnSpc>
                <a:spcBef>
                  <a:spcPts val="0"/>
                </a:spcBef>
                <a:buClr>
                  <a:srgbClr val="24AB97"/>
                </a:buClr>
              </a:pPr>
              <a:r>
                <a:rPr lang="es-MX" sz="2200">
                  <a:solidFill>
                    <a:schemeClr val="tx1">
                      <a:lumMod val="65000"/>
                      <a:lumOff val="35000"/>
                    </a:schemeClr>
                  </a:solidFill>
                </a:rPr>
                <a:t>Ayuntamiento destacado en instrumentar mecanismos de participación ciudadana.</a:t>
              </a:r>
            </a:p>
          </p:txBody>
        </p:sp>
        <p:sp>
          <p:nvSpPr>
            <p:cNvPr id="5" name="CuadroTexto 4"/>
            <p:cNvSpPr txBox="1"/>
            <p:nvPr/>
          </p:nvSpPr>
          <p:spPr>
            <a:xfrm>
              <a:off x="1765794" y="2417375"/>
              <a:ext cx="472912" cy="2862322"/>
            </a:xfrm>
            <a:prstGeom prst="rect">
              <a:avLst/>
            </a:prstGeom>
            <a:noFill/>
          </p:spPr>
          <p:txBody>
            <a:bodyPr wrap="square" rtlCol="0">
              <a:spAutoFit/>
            </a:bodyPr>
            <a:lstStyle/>
            <a:p>
              <a:pPr algn="r">
                <a:lnSpc>
                  <a:spcPts val="2400"/>
                </a:lnSpc>
                <a:spcBef>
                  <a:spcPts val="0"/>
                </a:spcBef>
                <a:buClr>
                  <a:srgbClr val="24AB97"/>
                </a:buClr>
              </a:pPr>
              <a:r>
                <a:rPr lang="es-MX" sz="2200">
                  <a:solidFill>
                    <a:srgbClr val="F39902"/>
                  </a:solidFill>
                </a:rPr>
                <a:t>1.</a:t>
              </a:r>
            </a:p>
            <a:p>
              <a:pPr algn="r">
                <a:lnSpc>
                  <a:spcPts val="800"/>
                </a:lnSpc>
                <a:spcBef>
                  <a:spcPts val="0"/>
                </a:spcBef>
                <a:buClr>
                  <a:srgbClr val="24AB97"/>
                </a:buClr>
              </a:pPr>
              <a:endParaRPr lang="es-MX" sz="2200">
                <a:solidFill>
                  <a:srgbClr val="F39902"/>
                </a:solidFill>
              </a:endParaRPr>
            </a:p>
            <a:p>
              <a:pPr algn="r">
                <a:lnSpc>
                  <a:spcPts val="2400"/>
                </a:lnSpc>
                <a:spcBef>
                  <a:spcPts val="0"/>
                </a:spcBef>
                <a:buClr>
                  <a:srgbClr val="24AB97"/>
                </a:buClr>
              </a:pPr>
              <a:r>
                <a:rPr lang="es-MX" sz="2200">
                  <a:solidFill>
                    <a:srgbClr val="F39902"/>
                  </a:solidFill>
                </a:rPr>
                <a:t>2.</a:t>
              </a:r>
            </a:p>
            <a:p>
              <a:pPr algn="r">
                <a:lnSpc>
                  <a:spcPts val="800"/>
                </a:lnSpc>
                <a:spcBef>
                  <a:spcPts val="0"/>
                </a:spcBef>
                <a:buClr>
                  <a:srgbClr val="24AB97"/>
                </a:buClr>
              </a:pPr>
              <a:endParaRPr lang="es-MX" sz="2200">
                <a:solidFill>
                  <a:srgbClr val="F39902"/>
                </a:solidFill>
              </a:endParaRPr>
            </a:p>
            <a:p>
              <a:pPr algn="r">
                <a:lnSpc>
                  <a:spcPts val="2400"/>
                </a:lnSpc>
                <a:spcBef>
                  <a:spcPts val="0"/>
                </a:spcBef>
                <a:buClr>
                  <a:srgbClr val="24AB97"/>
                </a:buClr>
              </a:pPr>
              <a:r>
                <a:rPr lang="es-MX" sz="2200">
                  <a:solidFill>
                    <a:srgbClr val="F39902"/>
                  </a:solidFill>
                </a:rPr>
                <a:t>3.</a:t>
              </a:r>
            </a:p>
            <a:p>
              <a:pPr algn="r">
                <a:lnSpc>
                  <a:spcPts val="800"/>
                </a:lnSpc>
                <a:spcBef>
                  <a:spcPts val="0"/>
                </a:spcBef>
                <a:buClr>
                  <a:srgbClr val="24AB97"/>
                </a:buClr>
              </a:pPr>
              <a:endParaRPr lang="es-MX" sz="2200">
                <a:solidFill>
                  <a:srgbClr val="F39902"/>
                </a:solidFill>
              </a:endParaRPr>
            </a:p>
            <a:p>
              <a:pPr algn="r">
                <a:lnSpc>
                  <a:spcPts val="2400"/>
                </a:lnSpc>
                <a:spcBef>
                  <a:spcPts val="0"/>
                </a:spcBef>
                <a:buClr>
                  <a:srgbClr val="24AB97"/>
                </a:buClr>
              </a:pPr>
              <a:r>
                <a:rPr lang="es-MX" sz="2200">
                  <a:solidFill>
                    <a:srgbClr val="F39902"/>
                  </a:solidFill>
                </a:rPr>
                <a:t>4.</a:t>
              </a:r>
            </a:p>
            <a:p>
              <a:pPr algn="r">
                <a:lnSpc>
                  <a:spcPts val="800"/>
                </a:lnSpc>
                <a:spcBef>
                  <a:spcPts val="0"/>
                </a:spcBef>
                <a:buClr>
                  <a:srgbClr val="24AB97"/>
                </a:buClr>
              </a:pPr>
              <a:endParaRPr lang="es-MX" sz="2200">
                <a:solidFill>
                  <a:srgbClr val="F39902"/>
                </a:solidFill>
              </a:endParaRPr>
            </a:p>
            <a:p>
              <a:pPr algn="r">
                <a:lnSpc>
                  <a:spcPts val="2400"/>
                </a:lnSpc>
                <a:spcBef>
                  <a:spcPts val="0"/>
                </a:spcBef>
                <a:buClr>
                  <a:srgbClr val="24AB97"/>
                </a:buClr>
              </a:pPr>
              <a:r>
                <a:rPr lang="es-MX" sz="2200">
                  <a:solidFill>
                    <a:srgbClr val="F39902"/>
                  </a:solidFill>
                </a:rPr>
                <a:t>5.</a:t>
              </a:r>
            </a:p>
            <a:p>
              <a:pPr algn="r">
                <a:lnSpc>
                  <a:spcPts val="800"/>
                </a:lnSpc>
                <a:spcBef>
                  <a:spcPts val="0"/>
                </a:spcBef>
                <a:buClr>
                  <a:srgbClr val="24AB97"/>
                </a:buClr>
              </a:pPr>
              <a:endParaRPr lang="es-MX" sz="2200">
                <a:solidFill>
                  <a:srgbClr val="F39902"/>
                </a:solidFill>
              </a:endParaRPr>
            </a:p>
            <a:p>
              <a:pPr algn="r">
                <a:lnSpc>
                  <a:spcPts val="2400"/>
                </a:lnSpc>
                <a:spcBef>
                  <a:spcPts val="0"/>
                </a:spcBef>
                <a:buClr>
                  <a:srgbClr val="24AB97"/>
                </a:buClr>
              </a:pPr>
              <a:r>
                <a:rPr lang="es-MX" sz="2200">
                  <a:solidFill>
                    <a:srgbClr val="F39902"/>
                  </a:solidFill>
                </a:rPr>
                <a:t>6.</a:t>
              </a:r>
            </a:p>
            <a:p>
              <a:pPr algn="r">
                <a:lnSpc>
                  <a:spcPts val="800"/>
                </a:lnSpc>
                <a:spcBef>
                  <a:spcPts val="0"/>
                </a:spcBef>
                <a:buClr>
                  <a:srgbClr val="24AB97"/>
                </a:buClr>
              </a:pPr>
              <a:r>
                <a:rPr lang="es-MX" sz="2200">
                  <a:solidFill>
                    <a:srgbClr val="F39902"/>
                  </a:solidFill>
                </a:rPr>
                <a:t> </a:t>
              </a:r>
            </a:p>
            <a:p>
              <a:pPr algn="r">
                <a:lnSpc>
                  <a:spcPts val="2400"/>
                </a:lnSpc>
                <a:spcBef>
                  <a:spcPts val="0"/>
                </a:spcBef>
                <a:buClr>
                  <a:srgbClr val="24AB97"/>
                </a:buClr>
              </a:pPr>
              <a:r>
                <a:rPr lang="es-MX" sz="2200">
                  <a:solidFill>
                    <a:srgbClr val="F39902"/>
                  </a:solidFill>
                </a:rPr>
                <a:t>7.</a:t>
              </a:r>
            </a:p>
          </p:txBody>
        </p:sp>
      </p:grpSp>
      <p:sp>
        <p:nvSpPr>
          <p:cNvPr id="6" name="CuadroTexto 5"/>
          <p:cNvSpPr txBox="1"/>
          <p:nvPr/>
        </p:nvSpPr>
        <p:spPr>
          <a:xfrm>
            <a:off x="416250" y="444786"/>
            <a:ext cx="1653017" cy="584775"/>
          </a:xfrm>
          <a:prstGeom prst="rect">
            <a:avLst/>
          </a:prstGeom>
          <a:noFill/>
        </p:spPr>
        <p:txBody>
          <a:bodyPr wrap="none" rtlCol="0">
            <a:spAutoFit/>
          </a:bodyPr>
          <a:lstStyle/>
          <a:p>
            <a:r>
              <a:rPr lang="es-MX" sz="3200" b="1">
                <a:solidFill>
                  <a:srgbClr val="E4570D"/>
                </a:solidFill>
              </a:rPr>
              <a:t>Consejo:</a:t>
            </a:r>
          </a:p>
        </p:txBody>
      </p:sp>
      <p:grpSp>
        <p:nvGrpSpPr>
          <p:cNvPr id="9" name="Agrupar 8"/>
          <p:cNvGrpSpPr/>
          <p:nvPr/>
        </p:nvGrpSpPr>
        <p:grpSpPr>
          <a:xfrm>
            <a:off x="669322" y="2051105"/>
            <a:ext cx="10874375" cy="461665"/>
            <a:chOff x="669322" y="1795073"/>
            <a:chExt cx="10874375" cy="461665"/>
          </a:xfrm>
        </p:grpSpPr>
        <p:sp>
          <p:nvSpPr>
            <p:cNvPr id="8" name="Rectángulo redondeado 7"/>
            <p:cNvSpPr/>
            <p:nvPr/>
          </p:nvSpPr>
          <p:spPr>
            <a:xfrm>
              <a:off x="669322" y="1816093"/>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p:cNvSpPr txBox="1"/>
            <p:nvPr/>
          </p:nvSpPr>
          <p:spPr>
            <a:xfrm>
              <a:off x="9656827" y="1867138"/>
              <a:ext cx="1800486" cy="338554"/>
            </a:xfrm>
            <a:prstGeom prst="rect">
              <a:avLst/>
            </a:prstGeom>
            <a:noFill/>
          </p:spPr>
          <p:txBody>
            <a:bodyPr wrap="square" rtlCol="0">
              <a:spAutoFit/>
            </a:bodyPr>
            <a:lstStyle/>
            <a:p>
              <a:pPr algn="r"/>
              <a:r>
                <a:rPr lang="es-MX" sz="1600">
                  <a:solidFill>
                    <a:schemeClr val="bg1"/>
                  </a:solidFill>
                </a:rPr>
                <a:t>Art. 9, LPC</a:t>
              </a:r>
            </a:p>
          </p:txBody>
        </p:sp>
        <p:sp>
          <p:nvSpPr>
            <p:cNvPr id="7" name="Rectángulo 6"/>
            <p:cNvSpPr/>
            <p:nvPr/>
          </p:nvSpPr>
          <p:spPr>
            <a:xfrm>
              <a:off x="742893" y="1795073"/>
              <a:ext cx="6104107" cy="461665"/>
            </a:xfrm>
            <a:prstGeom prst="rect">
              <a:avLst/>
            </a:prstGeom>
          </p:spPr>
          <p:txBody>
            <a:bodyPr wrap="none">
              <a:spAutoFit/>
            </a:bodyPr>
            <a:lstStyle/>
            <a:p>
              <a:pPr algn="just"/>
              <a:r>
                <a:rPr lang="es-MX" sz="2400" b="1">
                  <a:solidFill>
                    <a:schemeClr val="bg1"/>
                  </a:solidFill>
                </a:rPr>
                <a:t>Siete representantes de instituciones públicas</a:t>
              </a:r>
              <a:r>
                <a:rPr lang="es-MX" sz="2400">
                  <a:solidFill>
                    <a:schemeClr val="bg1"/>
                  </a:solidFill>
                </a:rPr>
                <a:t>:</a:t>
              </a:r>
            </a:p>
          </p:txBody>
        </p:sp>
      </p:grpSp>
      <p:pic>
        <p:nvPicPr>
          <p:cNvPr id="11" name="Imagen 10">
            <a:extLst>
              <a:ext uri="{FF2B5EF4-FFF2-40B4-BE49-F238E27FC236}">
                <a16:creationId xmlns:a16="http://schemas.microsoft.com/office/drawing/2014/main" id="{2C0D1089-CF6B-3B41-B195-C7CFD2632C33}"/>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612814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416250" y="115602"/>
            <a:ext cx="476412" cy="584775"/>
          </a:xfrm>
          <a:prstGeom prst="rect">
            <a:avLst/>
          </a:prstGeom>
          <a:noFill/>
        </p:spPr>
        <p:txBody>
          <a:bodyPr wrap="none" rtlCol="0">
            <a:spAutoFit/>
          </a:bodyPr>
          <a:lstStyle/>
          <a:p>
            <a:r>
              <a:rPr lang="mr-IN" sz="3200" b="1">
                <a:solidFill>
                  <a:srgbClr val="E4570D"/>
                </a:solidFill>
              </a:rPr>
              <a:t>…</a:t>
            </a:r>
            <a:endParaRPr lang="es-MX" sz="3200" b="1">
              <a:solidFill>
                <a:srgbClr val="E4570D"/>
              </a:solidFill>
            </a:endParaRPr>
          </a:p>
        </p:txBody>
      </p:sp>
      <p:sp>
        <p:nvSpPr>
          <p:cNvPr id="9" name="CuadroTexto 8"/>
          <p:cNvSpPr txBox="1"/>
          <p:nvPr/>
        </p:nvSpPr>
        <p:spPr>
          <a:xfrm>
            <a:off x="1056660" y="1287723"/>
            <a:ext cx="7415363" cy="430887"/>
          </a:xfrm>
          <a:prstGeom prst="rect">
            <a:avLst/>
          </a:prstGeom>
          <a:noFill/>
        </p:spPr>
        <p:txBody>
          <a:bodyPr wrap="none" rtlCol="0">
            <a:spAutoFit/>
          </a:bodyPr>
          <a:lstStyle/>
          <a:p>
            <a:r>
              <a:rPr lang="es-MX" sz="2200">
                <a:solidFill>
                  <a:srgbClr val="4B4947"/>
                </a:solidFill>
              </a:rPr>
              <a:t>- Que no estén en el sector público - no recibirán remuneración.</a:t>
            </a:r>
          </a:p>
        </p:txBody>
      </p:sp>
      <p:grpSp>
        <p:nvGrpSpPr>
          <p:cNvPr id="5" name="Agrupar 4"/>
          <p:cNvGrpSpPr/>
          <p:nvPr/>
        </p:nvGrpSpPr>
        <p:grpSpPr>
          <a:xfrm>
            <a:off x="658811" y="1780702"/>
            <a:ext cx="10874377" cy="461665"/>
            <a:chOff x="658811" y="2219614"/>
            <a:chExt cx="10874377" cy="461665"/>
          </a:xfrm>
        </p:grpSpPr>
        <p:sp>
          <p:nvSpPr>
            <p:cNvPr id="12" name="Rectángulo redondeado 11"/>
            <p:cNvSpPr/>
            <p:nvPr/>
          </p:nvSpPr>
          <p:spPr>
            <a:xfrm>
              <a:off x="658811" y="2240634"/>
              <a:ext cx="10874377"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p:cNvSpPr txBox="1"/>
            <p:nvPr/>
          </p:nvSpPr>
          <p:spPr>
            <a:xfrm>
              <a:off x="9680151" y="2290175"/>
              <a:ext cx="1800486" cy="338554"/>
            </a:xfrm>
            <a:prstGeom prst="rect">
              <a:avLst/>
            </a:prstGeom>
            <a:noFill/>
          </p:spPr>
          <p:txBody>
            <a:bodyPr wrap="square" rtlCol="0">
              <a:spAutoFit/>
            </a:bodyPr>
            <a:lstStyle/>
            <a:p>
              <a:pPr algn="r"/>
              <a:r>
                <a:rPr lang="es-MX" sz="1600">
                  <a:solidFill>
                    <a:schemeClr val="bg1"/>
                  </a:solidFill>
                </a:rPr>
                <a:t>Art. 13, LPC</a:t>
              </a:r>
            </a:p>
          </p:txBody>
        </p:sp>
        <p:sp>
          <p:nvSpPr>
            <p:cNvPr id="13" name="Rectángulo 12"/>
            <p:cNvSpPr/>
            <p:nvPr/>
          </p:nvSpPr>
          <p:spPr>
            <a:xfrm>
              <a:off x="705272" y="2219614"/>
              <a:ext cx="9478172" cy="461665"/>
            </a:xfrm>
            <a:prstGeom prst="rect">
              <a:avLst/>
            </a:prstGeom>
          </p:spPr>
          <p:txBody>
            <a:bodyPr wrap="none">
              <a:spAutoFit/>
            </a:bodyPr>
            <a:lstStyle/>
            <a:p>
              <a:r>
                <a:rPr lang="es-MX" sz="2400" b="1">
                  <a:solidFill>
                    <a:schemeClr val="bg1"/>
                  </a:solidFill>
                </a:rPr>
                <a:t>Una persona representante de la Comisión Estatal de Derechos Humanos:</a:t>
              </a:r>
              <a:endParaRPr lang="es-MX" sz="2400">
                <a:solidFill>
                  <a:schemeClr val="bg1"/>
                </a:solidFill>
              </a:endParaRPr>
            </a:p>
          </p:txBody>
        </p:sp>
      </p:grpSp>
      <p:sp>
        <p:nvSpPr>
          <p:cNvPr id="14" name="CuadroTexto 13"/>
          <p:cNvSpPr txBox="1"/>
          <p:nvPr/>
        </p:nvSpPr>
        <p:spPr>
          <a:xfrm>
            <a:off x="1056660" y="2223278"/>
            <a:ext cx="5765104" cy="430887"/>
          </a:xfrm>
          <a:prstGeom prst="rect">
            <a:avLst/>
          </a:prstGeom>
          <a:noFill/>
        </p:spPr>
        <p:txBody>
          <a:bodyPr wrap="none" rtlCol="0">
            <a:spAutoFit/>
          </a:bodyPr>
          <a:lstStyle/>
          <a:p>
            <a:r>
              <a:rPr lang="es-MX" sz="2200">
                <a:solidFill>
                  <a:srgbClr val="4B4947"/>
                </a:solidFill>
              </a:rPr>
              <a:t>- Como invitada permanente, sin derecho a voto.</a:t>
            </a:r>
          </a:p>
        </p:txBody>
      </p:sp>
      <p:grpSp>
        <p:nvGrpSpPr>
          <p:cNvPr id="2" name="Agrupar 1"/>
          <p:cNvGrpSpPr/>
          <p:nvPr/>
        </p:nvGrpSpPr>
        <p:grpSpPr>
          <a:xfrm>
            <a:off x="658812" y="877748"/>
            <a:ext cx="10874375" cy="461665"/>
            <a:chOff x="658812" y="1206932"/>
            <a:chExt cx="10874375" cy="461665"/>
          </a:xfrm>
        </p:grpSpPr>
        <p:sp>
          <p:nvSpPr>
            <p:cNvPr id="7" name="Rectángulo redondeado 6"/>
            <p:cNvSpPr/>
            <p:nvPr/>
          </p:nvSpPr>
          <p:spPr>
            <a:xfrm>
              <a:off x="658812" y="1227952"/>
              <a:ext cx="10874375" cy="419625"/>
            </a:xfrm>
            <a:prstGeom prst="roundRect">
              <a:avLst/>
            </a:prstGeom>
            <a:solidFill>
              <a:srgbClr val="E45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p:cNvSpPr/>
            <p:nvPr/>
          </p:nvSpPr>
          <p:spPr>
            <a:xfrm>
              <a:off x="721873" y="1206932"/>
              <a:ext cx="4157741" cy="461665"/>
            </a:xfrm>
            <a:prstGeom prst="rect">
              <a:avLst/>
            </a:prstGeom>
          </p:spPr>
          <p:txBody>
            <a:bodyPr wrap="none">
              <a:spAutoFit/>
            </a:bodyPr>
            <a:lstStyle/>
            <a:p>
              <a:pPr algn="just"/>
              <a:r>
                <a:rPr lang="es-MX" sz="2400" b="1">
                  <a:solidFill>
                    <a:schemeClr val="bg1"/>
                  </a:solidFill>
                </a:rPr>
                <a:t>Siete ciudadanas y ciudadanos:</a:t>
              </a:r>
              <a:endParaRPr lang="es-MX" sz="2400">
                <a:solidFill>
                  <a:schemeClr val="bg1"/>
                </a:solidFill>
              </a:endParaRPr>
            </a:p>
          </p:txBody>
        </p:sp>
        <p:sp>
          <p:nvSpPr>
            <p:cNvPr id="3" name="CuadroTexto 2"/>
            <p:cNvSpPr txBox="1"/>
            <p:nvPr/>
          </p:nvSpPr>
          <p:spPr>
            <a:xfrm>
              <a:off x="9690661" y="1268779"/>
              <a:ext cx="1800486" cy="338554"/>
            </a:xfrm>
            <a:prstGeom prst="rect">
              <a:avLst/>
            </a:prstGeom>
            <a:noFill/>
          </p:spPr>
          <p:txBody>
            <a:bodyPr wrap="square" rtlCol="0">
              <a:spAutoFit/>
            </a:bodyPr>
            <a:lstStyle/>
            <a:p>
              <a:pPr algn="r"/>
              <a:r>
                <a:rPr lang="es-MX" sz="1600">
                  <a:solidFill>
                    <a:schemeClr val="bg1"/>
                  </a:solidFill>
                </a:rPr>
                <a:t>Art. 9, LPC</a:t>
              </a:r>
            </a:p>
          </p:txBody>
        </p:sp>
      </p:gr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262" y="2728996"/>
            <a:ext cx="6349452" cy="3745887"/>
          </a:xfrm>
          <a:prstGeom prst="rect">
            <a:avLst/>
          </a:prstGeom>
        </p:spPr>
      </p:pic>
      <p:pic>
        <p:nvPicPr>
          <p:cNvPr id="15" name="Imagen 14">
            <a:extLst>
              <a:ext uri="{FF2B5EF4-FFF2-40B4-BE49-F238E27FC236}">
                <a16:creationId xmlns:a16="http://schemas.microsoft.com/office/drawing/2014/main" id="{98ADD2EE-7A77-CC48-A3B8-CE1A37608D86}"/>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245814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467687-444C-4888-B4F0-D45728F34D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 b="97750" l="2250" r="99500">
                        <a14:foregroundMark x1="54500" y1="46000" x2="54500" y2="46000"/>
                        <a14:foregroundMark x1="47750" y1="31750" x2="47750" y2="31750"/>
                        <a14:foregroundMark x1="45500" y1="26000" x2="45500" y2="26000"/>
                        <a14:foregroundMark x1="41500" y1="30750" x2="41500" y2="30750"/>
                        <a14:foregroundMark x1="41000" y1="50000" x2="41000" y2="50000"/>
                      </a14:backgroundRemoval>
                    </a14:imgEffect>
                  </a14:imgLayer>
                </a14:imgProps>
              </a:ext>
              <a:ext uri="{28A0092B-C50C-407E-A947-70E740481C1C}">
                <a14:useLocalDpi xmlns:a14="http://schemas.microsoft.com/office/drawing/2010/main" val="0"/>
              </a:ext>
            </a:extLst>
          </a:blip>
          <a:srcRect l="2384" r="1382" b="-2"/>
          <a:stretch/>
        </p:blipFill>
        <p:spPr>
          <a:xfrm>
            <a:off x="4520264" y="803786"/>
            <a:ext cx="3142408" cy="326545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CuadroTexto 3"/>
          <p:cNvSpPr txBox="1"/>
          <p:nvPr/>
        </p:nvSpPr>
        <p:spPr>
          <a:xfrm>
            <a:off x="9787629" y="6067947"/>
            <a:ext cx="1800486" cy="323165"/>
          </a:xfrm>
          <a:prstGeom prst="rect">
            <a:avLst/>
          </a:prstGeom>
          <a:noFill/>
        </p:spPr>
        <p:txBody>
          <a:bodyPr wrap="square" rtlCol="0">
            <a:spAutoFit/>
          </a:bodyPr>
          <a:lstStyle/>
          <a:p>
            <a:pPr algn="r"/>
            <a:r>
              <a:rPr lang="es-MX" sz="1500">
                <a:solidFill>
                  <a:srgbClr val="F39902"/>
                </a:solidFill>
              </a:rPr>
              <a:t>Art. 13, LPC</a:t>
            </a:r>
          </a:p>
        </p:txBody>
      </p:sp>
      <p:grpSp>
        <p:nvGrpSpPr>
          <p:cNvPr id="6" name="Agrupar 5"/>
          <p:cNvGrpSpPr/>
          <p:nvPr/>
        </p:nvGrpSpPr>
        <p:grpSpPr>
          <a:xfrm>
            <a:off x="1804706" y="4218391"/>
            <a:ext cx="8569325" cy="1258121"/>
            <a:chOff x="1804706" y="3816055"/>
            <a:chExt cx="8569325" cy="1258121"/>
          </a:xfrm>
        </p:grpSpPr>
        <p:sp>
          <p:nvSpPr>
            <p:cNvPr id="3" name="Marcador de contenido 2">
              <a:extLst>
                <a:ext uri="{FF2B5EF4-FFF2-40B4-BE49-F238E27FC236}">
                  <a16:creationId xmlns:a16="http://schemas.microsoft.com/office/drawing/2014/main" id="{D45FF8F5-B780-4A43-B57F-9639254F195A}"/>
                </a:ext>
              </a:extLst>
            </p:cNvPr>
            <p:cNvSpPr txBox="1">
              <a:spLocks/>
            </p:cNvSpPr>
            <p:nvPr/>
          </p:nvSpPr>
          <p:spPr>
            <a:xfrm>
              <a:off x="2026637" y="3910791"/>
              <a:ext cx="8147557" cy="102935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600"/>
                </a:lnSpc>
                <a:spcBef>
                  <a:spcPts val="0"/>
                </a:spcBef>
              </a:pPr>
              <a:r>
                <a:rPr lang="es-MX">
                  <a:solidFill>
                    <a:schemeClr val="tx1">
                      <a:lumMod val="65000"/>
                      <a:lumOff val="35000"/>
                    </a:schemeClr>
                  </a:solidFill>
                </a:rPr>
                <a:t>Quien represente a la Comisión Estatal de Derechos Humanos, informará al </a:t>
              </a:r>
              <a:r>
                <a:rPr lang="es-MX" i="1">
                  <a:solidFill>
                    <a:srgbClr val="F39902"/>
                  </a:solidFill>
                </a:rPr>
                <a:t>consejo consultivo </a:t>
              </a:r>
              <a:r>
                <a:rPr lang="es-MX">
                  <a:solidFill>
                    <a:schemeClr val="tx1">
                      <a:lumMod val="65000"/>
                      <a:lumOff val="35000"/>
                    </a:schemeClr>
                  </a:solidFill>
                </a:rPr>
                <a:t>de las quejas que se promuevan en materia de participación ciudadana.</a:t>
              </a:r>
            </a:p>
          </p:txBody>
        </p:sp>
        <p:sp>
          <p:nvSpPr>
            <p:cNvPr id="5" name="Rectángulo redondeado 4"/>
            <p:cNvSpPr/>
            <p:nvPr/>
          </p:nvSpPr>
          <p:spPr>
            <a:xfrm>
              <a:off x="1804706" y="3816055"/>
              <a:ext cx="8569325" cy="1258121"/>
            </a:xfrm>
            <a:prstGeom prst="roundRect">
              <a:avLst>
                <a:gd name="adj" fmla="val 10465"/>
              </a:avLst>
            </a:prstGeom>
            <a:noFill/>
            <a:ln w="28575">
              <a:solidFill>
                <a:srgbClr val="F39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7" name="Imagen 6">
            <a:extLst>
              <a:ext uri="{FF2B5EF4-FFF2-40B4-BE49-F238E27FC236}">
                <a16:creationId xmlns:a16="http://schemas.microsoft.com/office/drawing/2014/main" id="{B989D1FB-8D43-6941-99C6-7D572CB3639F}"/>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794744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94eee30-2451-49be-a996-92a27f6a2e89">7QDC35W4DDSW-919843043-1520</_dlc_DocId>
    <_dlc_DocIdUrl xmlns="d94eee30-2451-49be-a996-92a27f6a2e89">
      <Url>https://ieechihuahuaorgmx.sharepoint.com/sites/CapacitacionEC/_layouts/15/DocIdRedir.aspx?ID=7QDC35W4DDSW-919843043-1520</Url>
      <Description>7QDC35W4DDSW-919843043-1520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B6DC06B843E7A4AB8897DB027741A77" ma:contentTypeVersion="12" ma:contentTypeDescription="Crear nuevo documento." ma:contentTypeScope="" ma:versionID="9c8e9e0b93a0820a97fd35cc4f75ee73">
  <xsd:schema xmlns:xsd="http://www.w3.org/2001/XMLSchema" xmlns:xs="http://www.w3.org/2001/XMLSchema" xmlns:p="http://schemas.microsoft.com/office/2006/metadata/properties" xmlns:ns2="d94eee30-2451-49be-a996-92a27f6a2e89" xmlns:ns3="bc7938c3-7aea-44d1-84f7-bfbe73a548fb" targetNamespace="http://schemas.microsoft.com/office/2006/metadata/properties" ma:root="true" ma:fieldsID="c3ceae8fb7d71dac7fd305632d586cdc" ns2:_="" ns3:_="">
    <xsd:import namespace="d94eee30-2451-49be-a996-92a27f6a2e89"/>
    <xsd:import namespace="bc7938c3-7aea-44d1-84f7-bfbe73a548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eee30-2451-49be-a996-92a27f6a2e8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7938c3-7aea-44d1-84f7-bfbe73a548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7E427E-B4C7-4C0D-998C-7505B099E66C}">
  <ds:schemaRefs>
    <ds:schemaRef ds:uri="http://schemas.microsoft.com/sharepoint/events"/>
  </ds:schemaRefs>
</ds:datastoreItem>
</file>

<file path=customXml/itemProps2.xml><?xml version="1.0" encoding="utf-8"?>
<ds:datastoreItem xmlns:ds="http://schemas.openxmlformats.org/officeDocument/2006/customXml" ds:itemID="{C6FE3AEC-C55F-450F-A525-74CBD0DF2E48}">
  <ds:schemaRefs>
    <ds:schemaRef ds:uri="bc7938c3-7aea-44d1-84f7-bfbe73a548fb"/>
    <ds:schemaRef ds:uri="d94eee30-2451-49be-a996-92a27f6a2e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82B221-24E3-42DE-AF63-1BF6DBFF1BA9}">
  <ds:schemaRefs>
    <ds:schemaRef ds:uri="bc7938c3-7aea-44d1-84f7-bfbe73a548fb"/>
    <ds:schemaRef ds:uri="d94eee30-2451-49be-a996-92a27f6a2e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0382CDA-2AF2-4AC5-8A77-8E7D6AAAB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2307</Words>
  <Application>Microsoft Office PowerPoint</Application>
  <PresentationFormat>Panorámica</PresentationFormat>
  <Paragraphs>241</Paragraphs>
  <Slides>35</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Helvetica Neue Medium</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CONSEJO ABIERTO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Marcela Oropesa Martínez</cp:lastModifiedBy>
  <cp:revision>106</cp:revision>
  <dcterms:created xsi:type="dcterms:W3CDTF">2021-08-18T16:07:46Z</dcterms:created>
  <dcterms:modified xsi:type="dcterms:W3CDTF">2022-06-03T18:07:56Z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0x0101008B6DC06B843E7A4AB8897DB027741A77</vt:lpwstr>
  </property>
  <property fmtid="{D5CDD505-2E9C-101B-9397-08002B2CF9AE}" pid="3" name="_dlc_DocIdItemGuid">
    <vt:lpwstr>b74ea9c2-eaa9-49bf-82b2-0728729bf74f</vt:lpwstr>
  </property>
</Properties>
</file>