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6" r:id="rId2"/>
    <p:sldId id="278" r:id="rId3"/>
    <p:sldId id="279" r:id="rId4"/>
    <p:sldId id="280" r:id="rId5"/>
    <p:sldId id="281"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20374-BC36-466B-B66B-57F9871D9B92}" type="datetimeFigureOut">
              <a:rPr lang="es-MX" smtClean="0"/>
              <a:t>17/05/2022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B554E7-427D-4E46-ADFD-7FA99DDFB363}" type="slidenum">
              <a:rPr lang="es-MX" smtClean="0"/>
              <a:t>‹Nº›</a:t>
            </a:fld>
            <a:endParaRPr lang="es-MX"/>
          </a:p>
        </p:txBody>
      </p:sp>
    </p:spTree>
    <p:extLst>
      <p:ext uri="{BB962C8B-B14F-4D97-AF65-F5344CB8AC3E}">
        <p14:creationId xmlns:p14="http://schemas.microsoft.com/office/powerpoint/2010/main" val="2527839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fld id="{59698B7E-5D29-1B4A-95C5-413F7CBE799E}" type="slidenum">
              <a:rPr lang="es-ES_tradnl" smtClean="0"/>
              <a:t>1</a:t>
            </a:fld>
            <a:endParaRPr lang="es-ES_tradnl"/>
          </a:p>
        </p:txBody>
      </p:sp>
    </p:spTree>
    <p:extLst>
      <p:ext uri="{BB962C8B-B14F-4D97-AF65-F5344CB8AC3E}">
        <p14:creationId xmlns:p14="http://schemas.microsoft.com/office/powerpoint/2010/main" val="78236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rtl="0" fontAlgn="base">
              <a:buFont typeface="+mj-lt"/>
              <a:buAutoNum type="arabicPeriod" startAt="2"/>
            </a:pPr>
            <a:r>
              <a:rPr lang="es-ES" sz="1800" b="1" i="0">
                <a:solidFill>
                  <a:srgbClr val="000000"/>
                </a:solidFill>
                <a:effectLst/>
                <a:latin typeface="Arial" panose="020B0604020202020204" pitchFamily="34" charset="0"/>
              </a:rPr>
              <a:t>Universalidad.</a:t>
            </a:r>
            <a:r>
              <a:rPr lang="es-ES" sz="1800" b="0" i="0">
                <a:solidFill>
                  <a:srgbClr val="000000"/>
                </a:solidFill>
                <a:effectLst/>
                <a:latin typeface="Arial" panose="020B0604020202020204" pitchFamily="34" charset="0"/>
              </a:rPr>
              <a:t> Este principio se refiere al reconocimiento de este derecho a la participación como un derecho inherente a todas y todos los individuos de una comunidad, todas las personas podrán ejercer su derecho a la participación ciudadana.  </a:t>
            </a:r>
          </a:p>
          <a:p>
            <a:pPr algn="just" rtl="0" fontAlgn="base">
              <a:buFont typeface="+mj-lt"/>
              <a:buAutoNum type="arabicPeriod" startAt="3"/>
            </a:pPr>
            <a:r>
              <a:rPr lang="es-ES" sz="1800" b="1" i="0">
                <a:solidFill>
                  <a:srgbClr val="000000"/>
                </a:solidFill>
                <a:effectLst/>
                <a:latin typeface="Arial" panose="020B0604020202020204" pitchFamily="34" charset="0"/>
              </a:rPr>
              <a:t>Máxima participación.</a:t>
            </a:r>
            <a:r>
              <a:rPr lang="es-ES" sz="1800" b="0" i="0">
                <a:solidFill>
                  <a:srgbClr val="000000"/>
                </a:solidFill>
                <a:effectLst/>
                <a:latin typeface="Arial" panose="020B0604020202020204" pitchFamily="34" charset="0"/>
              </a:rPr>
              <a:t> Las autoridades tienen la obligación de otorgar la máxima protección y el apoyo así como brindar la garantía a ejercer el derecho a la libre participación ciudadana. Tomando en cuent</a:t>
            </a:r>
            <a:r>
              <a:rPr lang="es-ES" sz="1800" b="1" i="0">
                <a:solidFill>
                  <a:srgbClr val="000000"/>
                </a:solidFill>
                <a:effectLst/>
                <a:latin typeface="Arial" panose="020B0604020202020204" pitchFamily="34" charset="0"/>
              </a:rPr>
              <a:t>a </a:t>
            </a:r>
            <a:r>
              <a:rPr lang="es-ES" sz="1800" b="0" i="0">
                <a:solidFill>
                  <a:srgbClr val="000000"/>
                </a:solidFill>
                <a:effectLst/>
                <a:latin typeface="Arial" panose="020B0604020202020204" pitchFamily="34" charset="0"/>
              </a:rPr>
              <a:t>situaciones de particular vulnerabilidad como personas que viven en condiciones de pobreza extrema, grupos indígenas, migrantes, entre otros, que pueden llegar a ser aquellos que se encuentran más lejos de llegar a ser parte de las decisiones públicas. </a:t>
            </a:r>
          </a:p>
          <a:p>
            <a:pPr algn="just" rtl="0" fontAlgn="base">
              <a:buFont typeface="+mj-lt"/>
              <a:buAutoNum type="arabicPeriod" startAt="4"/>
            </a:pPr>
            <a:r>
              <a:rPr lang="es-ES" sz="1800" b="1" i="0">
                <a:solidFill>
                  <a:srgbClr val="000000"/>
                </a:solidFill>
                <a:effectLst/>
                <a:latin typeface="Arial" panose="020B0604020202020204" pitchFamily="34" charset="0"/>
              </a:rPr>
              <a:t>Corresponsabilidad. </a:t>
            </a:r>
            <a:r>
              <a:rPr lang="es-ES" sz="1800" b="0" i="0">
                <a:solidFill>
                  <a:srgbClr val="000000"/>
                </a:solidFill>
                <a:effectLst/>
                <a:latin typeface="Arial" panose="020B0604020202020204" pitchFamily="34" charset="0"/>
              </a:rPr>
              <a:t>Este principio se define como el compromiso compartido de acatar, por parte de las y los ciudadanos y la autoridad, los resultados de las decisiones mutuamente convenidas; reconociendo y garantizando los derechos de las y los ciudadanos así como de quienes habitan en nuestra entidad a proponer y decidir sobre los asuntos públicos.  </a:t>
            </a:r>
          </a:p>
          <a:p>
            <a:pPr algn="just" rtl="0" fontAlgn="base">
              <a:buFont typeface="+mj-lt"/>
              <a:buAutoNum type="arabicPeriod" startAt="5"/>
            </a:pPr>
            <a:r>
              <a:rPr lang="es-ES" sz="1800" b="1" i="0">
                <a:solidFill>
                  <a:srgbClr val="000000"/>
                </a:solidFill>
                <a:effectLst/>
                <a:latin typeface="Arial" panose="020B0604020202020204" pitchFamily="34" charset="0"/>
              </a:rPr>
              <a:t>Gratuidad.</a:t>
            </a:r>
            <a:r>
              <a:rPr lang="es-ES" sz="1800" b="0" i="0">
                <a:solidFill>
                  <a:srgbClr val="000000"/>
                </a:solidFill>
                <a:effectLst/>
                <a:latin typeface="Arial" panose="020B0604020202020204" pitchFamily="34" charset="0"/>
              </a:rPr>
              <a:t> El ejercicio de estos instrumentos de participación debe ser gratuito, sin tener </a:t>
            </a:r>
            <a:r>
              <a:rPr lang="es-ES" sz="1800" b="0" i="0" err="1">
                <a:solidFill>
                  <a:srgbClr val="000000"/>
                </a:solidFill>
                <a:effectLst/>
                <a:latin typeface="Arial" panose="020B0604020202020204" pitchFamily="34" charset="0"/>
              </a:rPr>
              <a:t>ningun</a:t>
            </a:r>
            <a:r>
              <a:rPr lang="es-ES" sz="1800" b="0" i="0">
                <a:solidFill>
                  <a:srgbClr val="000000"/>
                </a:solidFill>
                <a:effectLst/>
                <a:latin typeface="Arial" panose="020B0604020202020204" pitchFamily="34" charset="0"/>
              </a:rPr>
              <a:t> tipo de costo, pago o cuota para que se logre participar a través de cualquiera de ellos. </a:t>
            </a:r>
          </a:p>
          <a:p>
            <a:pPr algn="just" rtl="0" fontAlgn="base">
              <a:buFont typeface="+mj-lt"/>
              <a:buAutoNum type="arabicPeriod" startAt="6"/>
            </a:pPr>
            <a:r>
              <a:rPr lang="es-ES" sz="1800" b="1" i="0">
                <a:solidFill>
                  <a:srgbClr val="000000"/>
                </a:solidFill>
                <a:effectLst/>
                <a:latin typeface="Arial" panose="020B0604020202020204" pitchFamily="34" charset="0"/>
              </a:rPr>
              <a:t>Igualdad y no discriminación. </a:t>
            </a:r>
            <a:r>
              <a:rPr lang="es-ES" sz="1800" b="0" i="0">
                <a:solidFill>
                  <a:srgbClr val="000000"/>
                </a:solidFill>
                <a:effectLst/>
                <a:latin typeface="Arial" panose="020B0604020202020204" pitchFamily="34" charset="0"/>
              </a:rPr>
              <a:t>Implica la protección de los derechos de las personas con base en la defensa de las diferencias, deberá de tomarse en cuenta a toda persona por igual y no deberá discriminarse a una persona o a una colectividad privándole activa o pasivamente de gozar de los mismos derechos que disfrutan otras personas, permitiendo así que cualquier individuo sea parte de todo el procedimiento que conlleva la implementación de estos instrumentos, sin importar cuestiones de sexo, raza, religión, idioma, entre otras, respetando así la estrecha relación que existe entre el derecho a la igualdad y a la no discriminación. </a:t>
            </a:r>
          </a:p>
          <a:p>
            <a:pPr algn="just" rtl="0" fontAlgn="base">
              <a:buFont typeface="+mj-lt"/>
              <a:buAutoNum type="arabicPeriod" startAt="7"/>
            </a:pPr>
            <a:r>
              <a:rPr lang="es-ES" sz="1800" b="1" i="0">
                <a:solidFill>
                  <a:srgbClr val="000000"/>
                </a:solidFill>
                <a:effectLst/>
                <a:latin typeface="Arial" panose="020B0604020202020204" pitchFamily="34" charset="0"/>
              </a:rPr>
              <a:t>Inclusión. </a:t>
            </a:r>
            <a:r>
              <a:rPr lang="es-ES" sz="1800" b="0" i="0">
                <a:solidFill>
                  <a:srgbClr val="000000"/>
                </a:solidFill>
                <a:effectLst/>
                <a:latin typeface="Arial" panose="020B0604020202020204" pitchFamily="34" charset="0"/>
              </a:rPr>
              <a:t>Se refiere a el involucrar a la sociedad en general, a cada uno de sus miembros, respetando la diversidad humana y fortalecer de esta manera la aceptación de las diferencias individuales. </a:t>
            </a:r>
          </a:p>
          <a:p>
            <a:pPr algn="just" rtl="0" fontAlgn="base"/>
            <a:r>
              <a:rPr lang="es-ES" sz="1800" b="0" i="0">
                <a:solidFill>
                  <a:srgbClr val="000000"/>
                </a:solidFill>
                <a:effectLst/>
                <a:latin typeface="Arial" panose="020B0604020202020204" pitchFamily="34" charset="0"/>
              </a:rPr>
              <a:t> </a:t>
            </a:r>
            <a:endParaRPr lang="es-ES" b="0" i="0">
              <a:solidFill>
                <a:srgbClr val="000000"/>
              </a:solidFill>
              <a:effectLst/>
              <a:latin typeface="Arial" panose="020B0604020202020204" pitchFamily="34" charset="0"/>
            </a:endParaRPr>
          </a:p>
          <a:p>
            <a:pPr algn="just" rtl="0" fontAlgn="base">
              <a:buFont typeface="+mj-lt"/>
              <a:buAutoNum type="arabicPeriod" startAt="8"/>
            </a:pPr>
            <a:r>
              <a:rPr lang="es-ES" sz="1800" b="1" i="0">
                <a:solidFill>
                  <a:srgbClr val="000000"/>
                </a:solidFill>
                <a:effectLst/>
                <a:latin typeface="Arial" panose="020B0604020202020204" pitchFamily="34" charset="0"/>
              </a:rPr>
              <a:t>Interculturalidad. </a:t>
            </a:r>
            <a:r>
              <a:rPr lang="es-ES" sz="1800" b="0" i="0">
                <a:solidFill>
                  <a:srgbClr val="000000"/>
                </a:solidFill>
                <a:effectLst/>
                <a:latin typeface="Arial" panose="020B0604020202020204" pitchFamily="34" charset="0"/>
              </a:rPr>
              <a:t>El principio de interculturalidad se actualiza al llevar a cabo cualquiera de estos </a:t>
            </a:r>
            <a:r>
              <a:rPr lang="es-ES" sz="1800" b="0" i="0" err="1">
                <a:solidFill>
                  <a:srgbClr val="000000"/>
                </a:solidFill>
                <a:effectLst/>
                <a:latin typeface="Arial" panose="020B0604020202020204" pitchFamily="34" charset="0"/>
              </a:rPr>
              <a:t>istrumentos</a:t>
            </a:r>
            <a:r>
              <a:rPr lang="es-ES" sz="1800" b="0" i="0">
                <a:solidFill>
                  <a:srgbClr val="000000"/>
                </a:solidFill>
                <a:effectLst/>
                <a:latin typeface="Arial" panose="020B0604020202020204" pitchFamily="34" charset="0"/>
              </a:rPr>
              <a:t> de </a:t>
            </a:r>
            <a:r>
              <a:rPr lang="es-ES" sz="1800" b="0" i="0" err="1">
                <a:solidFill>
                  <a:srgbClr val="000000"/>
                </a:solidFill>
                <a:effectLst/>
                <a:latin typeface="Arial" panose="020B0604020202020204" pitchFamily="34" charset="0"/>
              </a:rPr>
              <a:t>paarticipación</a:t>
            </a:r>
            <a:r>
              <a:rPr lang="es-ES" sz="1800" b="0" i="0">
                <a:solidFill>
                  <a:srgbClr val="000000"/>
                </a:solidFill>
                <a:effectLst/>
                <a:latin typeface="Arial" panose="020B0604020202020204" pitchFamily="34" charset="0"/>
              </a:rPr>
              <a:t> tomando en cuenta el derecho a la participación de los pueblos originarios y las comunidades culturales que habiten en determinado municipio adecuando al idioma que se requiera los métodos tanto de difusión, convocatorias, e incluso medios para llevar a cabo la consulta ciudadana. </a:t>
            </a:r>
          </a:p>
          <a:p>
            <a:pPr algn="just" rtl="0" fontAlgn="base"/>
            <a:r>
              <a:rPr lang="es-ES" sz="1800" b="0" i="0">
                <a:solidFill>
                  <a:srgbClr val="000000"/>
                </a:solidFill>
                <a:effectLst/>
                <a:latin typeface="Arial" panose="020B0604020202020204" pitchFamily="34" charset="0"/>
              </a:rPr>
              <a:t> </a:t>
            </a:r>
            <a:endParaRPr lang="es-ES" b="0" i="0">
              <a:solidFill>
                <a:srgbClr val="000000"/>
              </a:solidFill>
              <a:effectLst/>
              <a:latin typeface="Arial" panose="020B0604020202020204" pitchFamily="34" charset="0"/>
            </a:endParaRPr>
          </a:p>
          <a:p>
            <a:pPr algn="just" rtl="0" fontAlgn="base">
              <a:buFont typeface="+mj-lt"/>
              <a:buAutoNum type="arabicPeriod" startAt="9"/>
            </a:pPr>
            <a:r>
              <a:rPr lang="es-ES" sz="1800" b="1" i="0">
                <a:solidFill>
                  <a:srgbClr val="000000"/>
                </a:solidFill>
                <a:effectLst/>
                <a:latin typeface="Arial" panose="020B0604020202020204" pitchFamily="34" charset="0"/>
              </a:rPr>
              <a:t>Igualdad sustantiva.</a:t>
            </a:r>
            <a:r>
              <a:rPr lang="es-ES" sz="1800" b="0" i="0">
                <a:solidFill>
                  <a:srgbClr val="000000"/>
                </a:solidFill>
                <a:effectLst/>
                <a:latin typeface="Arial" panose="020B0604020202020204" pitchFamily="34" charset="0"/>
              </a:rPr>
              <a:t> Se permitirá el derecho a la participación existiendo una igualdad entre mujeres y hombres en absolutamente todos los aspectos sin hacer distinción alguna durante el desarrollo de determinado instrumento. </a:t>
            </a:r>
          </a:p>
          <a:p>
            <a:pPr algn="l" rtl="0" fontAlgn="base"/>
            <a:r>
              <a:rPr lang="es-ES" sz="1800" b="0" i="0">
                <a:solidFill>
                  <a:srgbClr val="000000"/>
                </a:solidFill>
                <a:effectLst/>
                <a:latin typeface="Arial" panose="020B0604020202020204" pitchFamily="34" charset="0"/>
              </a:rPr>
              <a:t> </a:t>
            </a:r>
            <a:endParaRPr lang="es-ES" b="0" i="0">
              <a:solidFill>
                <a:srgbClr val="000000"/>
              </a:solidFill>
              <a:effectLst/>
              <a:latin typeface="Arial" panose="020B0604020202020204" pitchFamily="34" charset="0"/>
            </a:endParaRPr>
          </a:p>
          <a:p>
            <a:pPr algn="just" rtl="0" fontAlgn="base">
              <a:buFont typeface="+mj-lt"/>
              <a:buAutoNum type="arabicPeriod" startAt="10"/>
            </a:pPr>
            <a:r>
              <a:rPr lang="es-ES" sz="1800" b="1" i="0">
                <a:solidFill>
                  <a:srgbClr val="000000"/>
                </a:solidFill>
                <a:effectLst/>
                <a:latin typeface="Arial" panose="020B0604020202020204" pitchFamily="34" charset="0"/>
              </a:rPr>
              <a:t>Transversalidad de la perspectiva de género. </a:t>
            </a:r>
            <a:r>
              <a:rPr lang="es-ES" sz="1800" b="0" i="0">
                <a:solidFill>
                  <a:srgbClr val="000000"/>
                </a:solidFill>
                <a:effectLst/>
                <a:latin typeface="Arial" panose="020B0604020202020204" pitchFamily="34" charset="0"/>
              </a:rPr>
              <a:t>Deberá permitirse en todo momento la incorporación de la perspectiva de género logrando la igualdad entre hombres y mujeres. </a:t>
            </a:r>
          </a:p>
          <a:p>
            <a:pPr algn="l" rtl="0" fontAlgn="base"/>
            <a:r>
              <a:rPr lang="es-ES" sz="1800" b="0" i="0">
                <a:solidFill>
                  <a:srgbClr val="000000"/>
                </a:solidFill>
                <a:effectLst/>
                <a:latin typeface="Arial" panose="020B0604020202020204" pitchFamily="34" charset="0"/>
              </a:rPr>
              <a:t> </a:t>
            </a:r>
            <a:endParaRPr lang="es-ES" b="0" i="0">
              <a:solidFill>
                <a:srgbClr val="000000"/>
              </a:solidFill>
              <a:effectLst/>
              <a:latin typeface="Arial" panose="020B0604020202020204" pitchFamily="34" charset="0"/>
            </a:endParaRPr>
          </a:p>
          <a:p>
            <a:pPr algn="just" rtl="0" fontAlgn="base">
              <a:buFont typeface="+mj-lt"/>
              <a:buAutoNum type="arabicPeriod" startAt="11"/>
            </a:pPr>
            <a:r>
              <a:rPr lang="es-ES" sz="1800" b="1" i="0">
                <a:solidFill>
                  <a:srgbClr val="000000"/>
                </a:solidFill>
                <a:effectLst/>
                <a:latin typeface="Arial" panose="020B0604020202020204" pitchFamily="34" charset="0"/>
              </a:rPr>
              <a:t>Máxima Publicidad. </a:t>
            </a:r>
            <a:r>
              <a:rPr lang="es-ES" sz="1800" b="0" i="0">
                <a:solidFill>
                  <a:srgbClr val="000000"/>
                </a:solidFill>
                <a:effectLst/>
                <a:latin typeface="Arial" panose="020B0604020202020204" pitchFamily="34" charset="0"/>
              </a:rPr>
              <a:t>Toda la información que se genere durante la implementación del mecanismo de participación ciudadana deberá ser pública y solo por excepción en los casos expresamente previstos en la legislación específica, se podrá clasificar como confidencial o reservada. </a:t>
            </a:r>
          </a:p>
          <a:p>
            <a:pPr algn="l" rtl="0" fontAlgn="base"/>
            <a:r>
              <a:rPr lang="es-ES" sz="1800" b="0" i="0">
                <a:solidFill>
                  <a:srgbClr val="000000"/>
                </a:solidFill>
                <a:effectLst/>
                <a:latin typeface="Arial" panose="020B0604020202020204" pitchFamily="34" charset="0"/>
              </a:rPr>
              <a:t> </a:t>
            </a:r>
            <a:endParaRPr lang="es-ES" b="0" i="0">
              <a:solidFill>
                <a:srgbClr val="000000"/>
              </a:solidFill>
              <a:effectLst/>
              <a:latin typeface="Arial" panose="020B0604020202020204" pitchFamily="34" charset="0"/>
            </a:endParaRPr>
          </a:p>
          <a:p>
            <a:pPr algn="just" rtl="0" fontAlgn="base">
              <a:buFont typeface="+mj-lt"/>
              <a:buAutoNum type="arabicPeriod" startAt="12"/>
            </a:pPr>
            <a:r>
              <a:rPr lang="es-ES" sz="1800" b="1" i="0">
                <a:solidFill>
                  <a:srgbClr val="000000"/>
                </a:solidFill>
                <a:effectLst/>
                <a:latin typeface="Arial" panose="020B0604020202020204" pitchFamily="34" charset="0"/>
              </a:rPr>
              <a:t>Transparencia. </a:t>
            </a:r>
            <a:r>
              <a:rPr lang="es-ES" sz="1800" b="0" i="0">
                <a:solidFill>
                  <a:srgbClr val="000000"/>
                </a:solidFill>
                <a:effectLst/>
                <a:latin typeface="Arial" panose="020B0604020202020204" pitchFamily="34" charset="0"/>
              </a:rPr>
              <a:t>Todas y todos los habitantes deberán contar con acceso a la información, toda aquella información relacionada con la implementación de los diversos instrumentos de participación deberá ser difundida, publicada en páginas oficiales, en medios de información, así como en aquellos los mecanismos de información pública que establece la Ley de Transparencia y Acceso a la Información Pública del Estado de Chihuahua. </a:t>
            </a:r>
          </a:p>
          <a:p>
            <a:pPr algn="l" rtl="0" fontAlgn="base"/>
            <a:r>
              <a:rPr lang="es-ES" sz="1800" b="0" i="0">
                <a:solidFill>
                  <a:srgbClr val="000000"/>
                </a:solidFill>
                <a:effectLst/>
                <a:latin typeface="Arial" panose="020B0604020202020204" pitchFamily="34" charset="0"/>
              </a:rPr>
              <a:t> </a:t>
            </a:r>
            <a:endParaRPr lang="es-ES" b="0" i="0">
              <a:solidFill>
                <a:srgbClr val="000000"/>
              </a:solidFill>
              <a:effectLst/>
              <a:latin typeface="Arial" panose="020B0604020202020204" pitchFamily="34" charset="0"/>
            </a:endParaRPr>
          </a:p>
          <a:p>
            <a:pPr algn="just" rtl="0" fontAlgn="base">
              <a:buFont typeface="+mj-lt"/>
              <a:buAutoNum type="arabicPeriod" startAt="13"/>
            </a:pPr>
            <a:r>
              <a:rPr lang="es-ES" sz="1800" b="1" i="0">
                <a:solidFill>
                  <a:srgbClr val="000000"/>
                </a:solidFill>
                <a:effectLst/>
                <a:latin typeface="Arial" panose="020B0604020202020204" pitchFamily="34" charset="0"/>
              </a:rPr>
              <a:t>Rendición de cuentas. </a:t>
            </a:r>
            <a:r>
              <a:rPr lang="es-ES" sz="1800" b="0" i="0">
                <a:solidFill>
                  <a:srgbClr val="000000"/>
                </a:solidFill>
                <a:effectLst/>
                <a:latin typeface="Arial" panose="020B0604020202020204" pitchFamily="34" charset="0"/>
              </a:rPr>
              <a:t>Las autoridades estarán obligadas a informar sobre la existencia, desarrollo y sobre todo, acerca de los resultados obtenidos de los distintos instrumentos de participación ciudadana que lleguen a implementarse en su demarcación.</a:t>
            </a:r>
            <a:r>
              <a:rPr lang="es-ES" sz="1800" b="1" i="0">
                <a:solidFill>
                  <a:srgbClr val="000000"/>
                </a:solidFill>
                <a:effectLst/>
                <a:latin typeface="Arial" panose="020B0604020202020204" pitchFamily="34" charset="0"/>
              </a:rPr>
              <a:t> </a:t>
            </a:r>
            <a:r>
              <a:rPr lang="es-ES" sz="1800" b="0" i="0">
                <a:solidFill>
                  <a:srgbClr val="000000"/>
                </a:solidFill>
                <a:effectLst/>
                <a:latin typeface="Arial" panose="020B0604020202020204" pitchFamily="34" charset="0"/>
              </a:rPr>
              <a:t> </a:t>
            </a:r>
          </a:p>
          <a:p>
            <a:endParaRPr lang="en-US"/>
          </a:p>
        </p:txBody>
      </p:sp>
      <p:sp>
        <p:nvSpPr>
          <p:cNvPr id="4" name="Marcador de número de diapositiva 3"/>
          <p:cNvSpPr>
            <a:spLocks noGrp="1"/>
          </p:cNvSpPr>
          <p:nvPr>
            <p:ph type="sldNum" sz="quarter" idx="5"/>
          </p:nvPr>
        </p:nvSpPr>
        <p:spPr/>
        <p:txBody>
          <a:bodyPr/>
          <a:lstStyle/>
          <a:p>
            <a:fld id="{59698B7E-5D29-1B4A-95C5-413F7CBE799E}" type="slidenum">
              <a:rPr lang="es-ES_tradnl" smtClean="0"/>
              <a:t>3</a:t>
            </a:fld>
            <a:endParaRPr lang="es-ES_tradnl"/>
          </a:p>
        </p:txBody>
      </p:sp>
    </p:spTree>
    <p:extLst>
      <p:ext uri="{BB962C8B-B14F-4D97-AF65-F5344CB8AC3E}">
        <p14:creationId xmlns:p14="http://schemas.microsoft.com/office/powerpoint/2010/main" val="163927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341A5-D7F3-2A2B-DE1E-799691FDA00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1F096D2-AB76-002F-4666-7B229084AA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A1405E14-84B5-1409-7985-D6F62E231382}"/>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5" name="Marcador de pie de página 4">
            <a:extLst>
              <a:ext uri="{FF2B5EF4-FFF2-40B4-BE49-F238E27FC236}">
                <a16:creationId xmlns:a16="http://schemas.microsoft.com/office/drawing/2014/main" id="{4F4EE960-0B44-CCD9-A613-D2C2DEEB7DA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1F5E5E4-36C7-2A75-9711-FC482C9C6482}"/>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1226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67A2B1-5CCD-F0A3-92F5-2B2DD5A311E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B38023E-5D4C-F68B-8E11-942145E14F5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4D68D6F-E106-7FCD-58F3-900706AF3334}"/>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5" name="Marcador de pie de página 4">
            <a:extLst>
              <a:ext uri="{FF2B5EF4-FFF2-40B4-BE49-F238E27FC236}">
                <a16:creationId xmlns:a16="http://schemas.microsoft.com/office/drawing/2014/main" id="{1BADEF4D-99B5-A42D-A860-5A93F8EF2EF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676B27B-11B6-31E9-8FC8-1900F2CA81B0}"/>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1082039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44ED76A-EA1C-780E-C2D3-58DBD00B50F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8CB527C-1460-6C0A-250E-EC62BB8A605C}"/>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6CD6F0E-F885-EB30-6619-00765A4021E4}"/>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5" name="Marcador de pie de página 4">
            <a:extLst>
              <a:ext uri="{FF2B5EF4-FFF2-40B4-BE49-F238E27FC236}">
                <a16:creationId xmlns:a16="http://schemas.microsoft.com/office/drawing/2014/main" id="{F2DE7C9B-8D1F-29DC-13D4-12BE935209E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34B9049-566C-665B-A8D4-E85E84344658}"/>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62696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08C67F-53A6-FD46-D1F6-6664D78D3D4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C00E791-2B19-6CF6-5A47-473003162055}"/>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5A4D27D-BE8E-9A6D-96FA-2BE6684B8D20}"/>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5" name="Marcador de pie de página 4">
            <a:extLst>
              <a:ext uri="{FF2B5EF4-FFF2-40B4-BE49-F238E27FC236}">
                <a16:creationId xmlns:a16="http://schemas.microsoft.com/office/drawing/2014/main" id="{A5785AD4-3B6C-95E5-818B-6A20E838308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19B722E-7BF0-85B1-B695-B109B4BB3DAA}"/>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1929783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82D000-218E-33EC-4F97-0DD063A07FF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5655A57-D919-6D07-E109-D07EF8E4F6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900CE-CBB5-EFBF-EA8A-D3E6EF39762E}"/>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5" name="Marcador de pie de página 4">
            <a:extLst>
              <a:ext uri="{FF2B5EF4-FFF2-40B4-BE49-F238E27FC236}">
                <a16:creationId xmlns:a16="http://schemas.microsoft.com/office/drawing/2014/main" id="{0B715FEE-9B01-B23E-372D-1D5CA851FB7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8202725-F91B-96EE-3396-43668691BD5D}"/>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1144385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6B4D87-5D3D-BA04-493B-774C53BD759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635B104-86C6-8879-A913-3C20FF03628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7DD753EA-0002-6280-1E89-F7B33BAE1DE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BB285B7-24F7-B227-A60B-B958FC9E9DC2}"/>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6" name="Marcador de pie de página 5">
            <a:extLst>
              <a:ext uri="{FF2B5EF4-FFF2-40B4-BE49-F238E27FC236}">
                <a16:creationId xmlns:a16="http://schemas.microsoft.com/office/drawing/2014/main" id="{764CDAC1-4927-A225-3205-163CC35A695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E8D1DBF-293A-5F59-12EE-476AF641D647}"/>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1742695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5B5AF1-B83A-F1CB-5F27-55A7CC93849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B6C2072-D521-0CD5-54B1-8EFB6B7B98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A6E04EB-ED58-6DB4-D753-CB1FA68A7A3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5EFE91FB-9881-02FA-D07E-FEFE7B81AD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C9E7ABC-7C67-6B39-A4D2-F31493A9186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917ABB8C-D99E-5454-D556-48A08E5B12FE}"/>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8" name="Marcador de pie de página 7">
            <a:extLst>
              <a:ext uri="{FF2B5EF4-FFF2-40B4-BE49-F238E27FC236}">
                <a16:creationId xmlns:a16="http://schemas.microsoft.com/office/drawing/2014/main" id="{A4D0CF43-A375-8039-9EC0-81EF5A2732D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3B77ADD4-EAB3-1D36-3F63-854BC792AA50}"/>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2694702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EC4A90-C4FF-62B4-FC34-BAA32BFAB88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81B4875-E719-1587-C643-006FDEC0BB84}"/>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4" name="Marcador de pie de página 3">
            <a:extLst>
              <a:ext uri="{FF2B5EF4-FFF2-40B4-BE49-F238E27FC236}">
                <a16:creationId xmlns:a16="http://schemas.microsoft.com/office/drawing/2014/main" id="{F8D4E4F8-BE05-EA93-D3A1-F1599DE30D15}"/>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D0D3E43-B578-4CCE-4321-E235E2973050}"/>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1391567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9F2AABE-9297-242F-25DF-87B61AB45892}"/>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3" name="Marcador de pie de página 2">
            <a:extLst>
              <a:ext uri="{FF2B5EF4-FFF2-40B4-BE49-F238E27FC236}">
                <a16:creationId xmlns:a16="http://schemas.microsoft.com/office/drawing/2014/main" id="{C453D600-61EC-19E0-F4AC-90156C713954}"/>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79E9B2B3-B16C-EBF1-97CD-D3C3C1E2AE65}"/>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393454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A91806-7126-ADD2-763E-9EB94C68522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98C21FF-B571-12C3-7BED-698D1588AF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4BD68F8A-4EAB-FD6D-9E01-A7AE80D4C1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7A71307-345D-B65D-E1EE-C6A8B1DB7E8A}"/>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6" name="Marcador de pie de página 5">
            <a:extLst>
              <a:ext uri="{FF2B5EF4-FFF2-40B4-BE49-F238E27FC236}">
                <a16:creationId xmlns:a16="http://schemas.microsoft.com/office/drawing/2014/main" id="{54705727-D1C3-D3E4-0CB2-8133C8B0595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A4E4BEC-27D4-43FB-F0A5-E1E146034B32}"/>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420284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A13BB5-F566-2BDE-96AD-4F0EB9B8FD6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EF61B11-E9A9-3D8B-EF87-BD0746570A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76F3FB83-769C-BE74-2C67-C5AA5372A3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D7FC8C3-1734-1B87-3B2A-FC1BC630BA0A}"/>
              </a:ext>
            </a:extLst>
          </p:cNvPr>
          <p:cNvSpPr>
            <a:spLocks noGrp="1"/>
          </p:cNvSpPr>
          <p:nvPr>
            <p:ph type="dt" sz="half" idx="10"/>
          </p:nvPr>
        </p:nvSpPr>
        <p:spPr/>
        <p:txBody>
          <a:bodyPr/>
          <a:lstStyle/>
          <a:p>
            <a:fld id="{CCBE5895-4FC8-44E0-991B-FFD8528EB8CA}" type="datetimeFigureOut">
              <a:rPr lang="es-MX" smtClean="0"/>
              <a:t>17/05/2022</a:t>
            </a:fld>
            <a:endParaRPr lang="es-MX"/>
          </a:p>
        </p:txBody>
      </p:sp>
      <p:sp>
        <p:nvSpPr>
          <p:cNvPr id="6" name="Marcador de pie de página 5">
            <a:extLst>
              <a:ext uri="{FF2B5EF4-FFF2-40B4-BE49-F238E27FC236}">
                <a16:creationId xmlns:a16="http://schemas.microsoft.com/office/drawing/2014/main" id="{6C0CB0F7-7248-8FF1-59B7-4D26780C1C7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BC4D985-0D8B-9686-50B3-A4328D5B45B8}"/>
              </a:ext>
            </a:extLst>
          </p:cNvPr>
          <p:cNvSpPr>
            <a:spLocks noGrp="1"/>
          </p:cNvSpPr>
          <p:nvPr>
            <p:ph type="sldNum" sz="quarter" idx="12"/>
          </p:nvPr>
        </p:nvSpPr>
        <p:spPr/>
        <p:txBody>
          <a:bodyPr/>
          <a:lstStyle/>
          <a:p>
            <a:fld id="{5947DD59-C872-4E01-A77C-B05FB7963E04}" type="slidenum">
              <a:rPr lang="es-MX" smtClean="0"/>
              <a:t>‹Nº›</a:t>
            </a:fld>
            <a:endParaRPr lang="es-MX"/>
          </a:p>
        </p:txBody>
      </p:sp>
    </p:spTree>
    <p:extLst>
      <p:ext uri="{BB962C8B-B14F-4D97-AF65-F5344CB8AC3E}">
        <p14:creationId xmlns:p14="http://schemas.microsoft.com/office/powerpoint/2010/main" val="1929950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23CCC9E-DCC9-E797-4349-534EA2F644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7EC3BBB-52AA-F1AD-80A2-62E0E7CF9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136EC78-8034-D598-4E05-F47464DB21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BE5895-4FC8-44E0-991B-FFD8528EB8CA}" type="datetimeFigureOut">
              <a:rPr lang="es-MX" smtClean="0"/>
              <a:t>17/05/2022</a:t>
            </a:fld>
            <a:endParaRPr lang="es-MX"/>
          </a:p>
        </p:txBody>
      </p:sp>
      <p:sp>
        <p:nvSpPr>
          <p:cNvPr id="5" name="Marcador de pie de página 4">
            <a:extLst>
              <a:ext uri="{FF2B5EF4-FFF2-40B4-BE49-F238E27FC236}">
                <a16:creationId xmlns:a16="http://schemas.microsoft.com/office/drawing/2014/main" id="{E5A7723D-F8EB-5C4F-4D65-C97FB4A40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B03FC11-CECA-1D0A-E8DB-285EAE00BF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7DD59-C872-4E01-A77C-B05FB7963E04}" type="slidenum">
              <a:rPr lang="es-MX" smtClean="0"/>
              <a:t>‹Nº›</a:t>
            </a:fld>
            <a:endParaRPr lang="es-MX"/>
          </a:p>
        </p:txBody>
      </p:sp>
    </p:spTree>
    <p:extLst>
      <p:ext uri="{BB962C8B-B14F-4D97-AF65-F5344CB8AC3E}">
        <p14:creationId xmlns:p14="http://schemas.microsoft.com/office/powerpoint/2010/main" val="3668603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emf"/></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9A644FF6-C249-D948-82E9-3DE5724E1237}"/>
              </a:ext>
            </a:extLst>
          </p:cNvPr>
          <p:cNvPicPr>
            <a:picLocks noChangeAspect="1"/>
          </p:cNvPicPr>
          <p:nvPr/>
        </p:nvPicPr>
        <p:blipFill>
          <a:blip r:embed="rId3">
            <a:alphaModFix amt="70000"/>
          </a:blip>
          <a:stretch>
            <a:fillRect/>
          </a:stretch>
        </p:blipFill>
        <p:spPr>
          <a:xfrm>
            <a:off x="0" y="0"/>
            <a:ext cx="12192000" cy="6858000"/>
          </a:xfrm>
          <a:prstGeom prst="rect">
            <a:avLst/>
          </a:prstGeom>
        </p:spPr>
      </p:pic>
      <p:pic>
        <p:nvPicPr>
          <p:cNvPr id="6" name="Imagen 5">
            <a:extLst>
              <a:ext uri="{FF2B5EF4-FFF2-40B4-BE49-F238E27FC236}">
                <a16:creationId xmlns:a16="http://schemas.microsoft.com/office/drawing/2014/main" id="{753F06AB-7C80-444D-BCDC-EDBCC1A28B98}"/>
              </a:ext>
            </a:extLst>
          </p:cNvPr>
          <p:cNvPicPr>
            <a:picLocks noChangeAspect="1"/>
          </p:cNvPicPr>
          <p:nvPr/>
        </p:nvPicPr>
        <p:blipFill>
          <a:blip r:embed="rId4"/>
          <a:stretch>
            <a:fillRect/>
          </a:stretch>
        </p:blipFill>
        <p:spPr>
          <a:xfrm>
            <a:off x="6678928" y="1670590"/>
            <a:ext cx="4651060" cy="1817261"/>
          </a:xfrm>
          <a:prstGeom prst="rect">
            <a:avLst/>
          </a:prstGeom>
        </p:spPr>
      </p:pic>
      <p:pic>
        <p:nvPicPr>
          <p:cNvPr id="23" name="Imagen 22">
            <a:extLst>
              <a:ext uri="{FF2B5EF4-FFF2-40B4-BE49-F238E27FC236}">
                <a16:creationId xmlns:a16="http://schemas.microsoft.com/office/drawing/2014/main" id="{C8FE9FBB-910B-3840-BBEE-3DE977824658}"/>
              </a:ext>
            </a:extLst>
          </p:cNvPr>
          <p:cNvPicPr>
            <a:picLocks noChangeAspect="1"/>
          </p:cNvPicPr>
          <p:nvPr/>
        </p:nvPicPr>
        <p:blipFill>
          <a:blip r:embed="rId5"/>
          <a:stretch>
            <a:fillRect/>
          </a:stretch>
        </p:blipFill>
        <p:spPr>
          <a:xfrm>
            <a:off x="6096000" y="1827144"/>
            <a:ext cx="4039322" cy="1544707"/>
          </a:xfrm>
          <a:prstGeom prst="rect">
            <a:avLst/>
          </a:prstGeom>
        </p:spPr>
      </p:pic>
      <p:pic>
        <p:nvPicPr>
          <p:cNvPr id="22" name="Imagen 21">
            <a:extLst>
              <a:ext uri="{FF2B5EF4-FFF2-40B4-BE49-F238E27FC236}">
                <a16:creationId xmlns:a16="http://schemas.microsoft.com/office/drawing/2014/main" id="{ACCB6F40-5E35-1A44-BF7E-FFF6CB2E290F}"/>
              </a:ext>
            </a:extLst>
          </p:cNvPr>
          <p:cNvPicPr>
            <a:picLocks noChangeAspect="1"/>
          </p:cNvPicPr>
          <p:nvPr/>
        </p:nvPicPr>
        <p:blipFill>
          <a:blip r:embed="rId6"/>
          <a:stretch>
            <a:fillRect/>
          </a:stretch>
        </p:blipFill>
        <p:spPr>
          <a:xfrm>
            <a:off x="0" y="6155871"/>
            <a:ext cx="12192000" cy="702129"/>
          </a:xfrm>
          <a:prstGeom prst="rect">
            <a:avLst/>
          </a:prstGeom>
        </p:spPr>
      </p:pic>
      <p:grpSp>
        <p:nvGrpSpPr>
          <p:cNvPr id="7" name="Grupo 6">
            <a:extLst>
              <a:ext uri="{FF2B5EF4-FFF2-40B4-BE49-F238E27FC236}">
                <a16:creationId xmlns:a16="http://schemas.microsoft.com/office/drawing/2014/main" id="{7E06C741-297E-FA41-B7C7-5DE7688A5F44}"/>
              </a:ext>
            </a:extLst>
          </p:cNvPr>
          <p:cNvGrpSpPr/>
          <p:nvPr/>
        </p:nvGrpSpPr>
        <p:grpSpPr>
          <a:xfrm>
            <a:off x="-317997" y="-553244"/>
            <a:ext cx="12928598" cy="5368134"/>
            <a:chOff x="-203201" y="-538955"/>
            <a:chExt cx="12928598" cy="5368134"/>
          </a:xfrm>
        </p:grpSpPr>
        <p:pic>
          <p:nvPicPr>
            <p:cNvPr id="8" name="Imagen 7">
              <a:extLst>
                <a:ext uri="{FF2B5EF4-FFF2-40B4-BE49-F238E27FC236}">
                  <a16:creationId xmlns:a16="http://schemas.microsoft.com/office/drawing/2014/main" id="{E1B8528E-2DC5-074F-B276-801E02479076}"/>
                </a:ext>
              </a:extLst>
            </p:cNvPr>
            <p:cNvPicPr>
              <a:picLocks noChangeAspect="1"/>
            </p:cNvPicPr>
            <p:nvPr/>
          </p:nvPicPr>
          <p:blipFill>
            <a:blip r:embed="rId7"/>
            <a:stretch>
              <a:fillRect/>
            </a:stretch>
          </p:blipFill>
          <p:spPr>
            <a:xfrm>
              <a:off x="-203201" y="211802"/>
              <a:ext cx="3609730" cy="1741905"/>
            </a:xfrm>
            <a:prstGeom prst="rect">
              <a:avLst/>
            </a:prstGeom>
          </p:spPr>
        </p:pic>
        <p:pic>
          <p:nvPicPr>
            <p:cNvPr id="9" name="Imagen 8">
              <a:extLst>
                <a:ext uri="{FF2B5EF4-FFF2-40B4-BE49-F238E27FC236}">
                  <a16:creationId xmlns:a16="http://schemas.microsoft.com/office/drawing/2014/main" id="{76653B03-DFAD-0F4C-8CF6-F861ECC129BE}"/>
                </a:ext>
              </a:extLst>
            </p:cNvPr>
            <p:cNvPicPr>
              <a:picLocks noChangeAspect="1"/>
            </p:cNvPicPr>
            <p:nvPr/>
          </p:nvPicPr>
          <p:blipFill>
            <a:blip r:embed="rId8"/>
            <a:stretch>
              <a:fillRect/>
            </a:stretch>
          </p:blipFill>
          <p:spPr>
            <a:xfrm>
              <a:off x="4733112" y="114300"/>
              <a:ext cx="2224901" cy="1201447"/>
            </a:xfrm>
            <a:prstGeom prst="rect">
              <a:avLst/>
            </a:prstGeom>
          </p:spPr>
        </p:pic>
        <p:pic>
          <p:nvPicPr>
            <p:cNvPr id="10" name="Imagen 9">
              <a:extLst>
                <a:ext uri="{FF2B5EF4-FFF2-40B4-BE49-F238E27FC236}">
                  <a16:creationId xmlns:a16="http://schemas.microsoft.com/office/drawing/2014/main" id="{874A731F-5F5F-B345-995F-A4260CB9B4A8}"/>
                </a:ext>
              </a:extLst>
            </p:cNvPr>
            <p:cNvPicPr>
              <a:picLocks noChangeAspect="1"/>
            </p:cNvPicPr>
            <p:nvPr/>
          </p:nvPicPr>
          <p:blipFill>
            <a:blip r:embed="rId9"/>
            <a:stretch>
              <a:fillRect/>
            </a:stretch>
          </p:blipFill>
          <p:spPr>
            <a:xfrm>
              <a:off x="8361849" y="-538955"/>
              <a:ext cx="4363548" cy="1843087"/>
            </a:xfrm>
            <a:prstGeom prst="rect">
              <a:avLst/>
            </a:prstGeom>
          </p:spPr>
        </p:pic>
        <p:pic>
          <p:nvPicPr>
            <p:cNvPr id="11" name="Imagen 10">
              <a:extLst>
                <a:ext uri="{FF2B5EF4-FFF2-40B4-BE49-F238E27FC236}">
                  <a16:creationId xmlns:a16="http://schemas.microsoft.com/office/drawing/2014/main" id="{1E435C8A-EC00-D646-94DB-8C28C9EDB5F0}"/>
                </a:ext>
              </a:extLst>
            </p:cNvPr>
            <p:cNvPicPr>
              <a:picLocks noChangeAspect="1"/>
            </p:cNvPicPr>
            <p:nvPr/>
          </p:nvPicPr>
          <p:blipFill>
            <a:blip r:embed="rId10"/>
            <a:stretch>
              <a:fillRect/>
            </a:stretch>
          </p:blipFill>
          <p:spPr>
            <a:xfrm>
              <a:off x="-166681" y="2349495"/>
              <a:ext cx="3463518" cy="1714499"/>
            </a:xfrm>
            <a:prstGeom prst="rect">
              <a:avLst/>
            </a:prstGeom>
          </p:spPr>
        </p:pic>
        <p:pic>
          <p:nvPicPr>
            <p:cNvPr id="12" name="Imagen 11">
              <a:extLst>
                <a:ext uri="{FF2B5EF4-FFF2-40B4-BE49-F238E27FC236}">
                  <a16:creationId xmlns:a16="http://schemas.microsoft.com/office/drawing/2014/main" id="{2A5F0D22-BA65-4243-854A-B2287C2B9DB2}"/>
                </a:ext>
              </a:extLst>
            </p:cNvPr>
            <p:cNvPicPr>
              <a:picLocks noChangeAspect="1"/>
            </p:cNvPicPr>
            <p:nvPr/>
          </p:nvPicPr>
          <p:blipFill>
            <a:blip r:embed="rId11"/>
            <a:stretch>
              <a:fillRect/>
            </a:stretch>
          </p:blipFill>
          <p:spPr>
            <a:xfrm>
              <a:off x="10012476" y="4112630"/>
              <a:ext cx="1322024" cy="636530"/>
            </a:xfrm>
            <a:prstGeom prst="rect">
              <a:avLst/>
            </a:prstGeom>
          </p:spPr>
        </p:pic>
        <p:pic>
          <p:nvPicPr>
            <p:cNvPr id="13" name="Imagen 12">
              <a:extLst>
                <a:ext uri="{FF2B5EF4-FFF2-40B4-BE49-F238E27FC236}">
                  <a16:creationId xmlns:a16="http://schemas.microsoft.com/office/drawing/2014/main" id="{A8568294-5C32-AD44-AD82-43A4BAC2BE68}"/>
                </a:ext>
              </a:extLst>
            </p:cNvPr>
            <p:cNvPicPr>
              <a:picLocks noChangeAspect="1"/>
            </p:cNvPicPr>
            <p:nvPr/>
          </p:nvPicPr>
          <p:blipFill>
            <a:blip r:embed="rId12"/>
            <a:stretch>
              <a:fillRect/>
            </a:stretch>
          </p:blipFill>
          <p:spPr>
            <a:xfrm>
              <a:off x="6758012" y="3828517"/>
              <a:ext cx="2446064" cy="1000662"/>
            </a:xfrm>
            <a:prstGeom prst="rect">
              <a:avLst/>
            </a:prstGeom>
          </p:spPr>
        </p:pic>
      </p:grpSp>
      <p:grpSp>
        <p:nvGrpSpPr>
          <p:cNvPr id="15" name="Grupo 14">
            <a:extLst>
              <a:ext uri="{FF2B5EF4-FFF2-40B4-BE49-F238E27FC236}">
                <a16:creationId xmlns:a16="http://schemas.microsoft.com/office/drawing/2014/main" id="{23C3A6D5-77CC-0F45-A13B-7DCFBA45018E}"/>
              </a:ext>
            </a:extLst>
          </p:cNvPr>
          <p:cNvGrpSpPr/>
          <p:nvPr/>
        </p:nvGrpSpPr>
        <p:grpSpPr>
          <a:xfrm>
            <a:off x="6539839" y="5074167"/>
            <a:ext cx="5604538" cy="716752"/>
            <a:chOff x="6539839" y="5086073"/>
            <a:chExt cx="6176037" cy="728658"/>
          </a:xfrm>
          <a:solidFill>
            <a:srgbClr val="34691D"/>
          </a:solidFill>
        </p:grpSpPr>
        <p:sp>
          <p:nvSpPr>
            <p:cNvPr id="16" name="Rectángulo redondeado 15">
              <a:extLst>
                <a:ext uri="{FF2B5EF4-FFF2-40B4-BE49-F238E27FC236}">
                  <a16:creationId xmlns:a16="http://schemas.microsoft.com/office/drawing/2014/main" id="{84E7E29B-C86B-E14A-A2B2-124C07FC82D5}"/>
                </a:ext>
              </a:extLst>
            </p:cNvPr>
            <p:cNvSpPr/>
            <p:nvPr/>
          </p:nvSpPr>
          <p:spPr>
            <a:xfrm>
              <a:off x="6539839" y="5086073"/>
              <a:ext cx="6176037" cy="728658"/>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a:extLst>
                <a:ext uri="{FF2B5EF4-FFF2-40B4-BE49-F238E27FC236}">
                  <a16:creationId xmlns:a16="http://schemas.microsoft.com/office/drawing/2014/main" id="{CF51FEA8-F5D4-F44A-8A9C-7C36B87A69B2}"/>
                </a:ext>
              </a:extLst>
            </p:cNvPr>
            <p:cNvSpPr txBox="1"/>
            <p:nvPr/>
          </p:nvSpPr>
          <p:spPr>
            <a:xfrm>
              <a:off x="6969811" y="5244725"/>
              <a:ext cx="4843463" cy="375039"/>
            </a:xfrm>
            <a:prstGeom prst="rect">
              <a:avLst/>
            </a:prstGeom>
            <a:grpFill/>
            <a:ln>
              <a:noFill/>
            </a:ln>
          </p:spPr>
          <p:txBody>
            <a:bodyPr wrap="square" rtlCol="0">
              <a:spAutoFit/>
            </a:bodyPr>
            <a:lstStyle/>
            <a:p>
              <a:pPr algn="ctr">
                <a:lnSpc>
                  <a:spcPts val="2200"/>
                </a:lnSpc>
              </a:pPr>
              <a:r>
                <a:rPr lang="es-MX" sz="2100">
                  <a:solidFill>
                    <a:schemeClr val="bg1"/>
                  </a:solidFill>
                </a:rPr>
                <a:t>El Derecho Humano a la Participación</a:t>
              </a:r>
            </a:p>
          </p:txBody>
        </p:sp>
      </p:grpSp>
      <p:pic>
        <p:nvPicPr>
          <p:cNvPr id="19" name="Imagen 18">
            <a:extLst>
              <a:ext uri="{FF2B5EF4-FFF2-40B4-BE49-F238E27FC236}">
                <a16:creationId xmlns:a16="http://schemas.microsoft.com/office/drawing/2014/main" id="{0897A2AB-4887-F44A-A659-157B98DEB4B9}"/>
              </a:ext>
            </a:extLst>
          </p:cNvPr>
          <p:cNvPicPr>
            <a:picLocks noChangeAspect="1"/>
          </p:cNvPicPr>
          <p:nvPr/>
        </p:nvPicPr>
        <p:blipFill>
          <a:blip r:embed="rId13"/>
          <a:stretch>
            <a:fillRect/>
          </a:stretch>
        </p:blipFill>
        <p:spPr>
          <a:xfrm>
            <a:off x="9057126" y="270567"/>
            <a:ext cx="2618937" cy="602557"/>
          </a:xfrm>
          <a:prstGeom prst="rect">
            <a:avLst/>
          </a:prstGeom>
        </p:spPr>
      </p:pic>
      <p:sp>
        <p:nvSpPr>
          <p:cNvPr id="21" name="CuadroTexto 20">
            <a:extLst>
              <a:ext uri="{FF2B5EF4-FFF2-40B4-BE49-F238E27FC236}">
                <a16:creationId xmlns:a16="http://schemas.microsoft.com/office/drawing/2014/main" id="{137BDD16-B21D-4D4A-BEE7-A3439B77C9F7}"/>
              </a:ext>
            </a:extLst>
          </p:cNvPr>
          <p:cNvSpPr txBox="1"/>
          <p:nvPr/>
        </p:nvSpPr>
        <p:spPr>
          <a:xfrm>
            <a:off x="-636814" y="-212271"/>
            <a:ext cx="184731" cy="369332"/>
          </a:xfrm>
          <a:prstGeom prst="rect">
            <a:avLst/>
          </a:prstGeom>
          <a:noFill/>
        </p:spPr>
        <p:txBody>
          <a:bodyPr wrap="none" rtlCol="0">
            <a:spAutoFit/>
          </a:bodyPr>
          <a:lstStyle/>
          <a:p>
            <a:endParaRPr lang="es-MX"/>
          </a:p>
        </p:txBody>
      </p:sp>
      <p:pic>
        <p:nvPicPr>
          <p:cNvPr id="25" name="Imagen 24">
            <a:extLst>
              <a:ext uri="{FF2B5EF4-FFF2-40B4-BE49-F238E27FC236}">
                <a16:creationId xmlns:a16="http://schemas.microsoft.com/office/drawing/2014/main" id="{41FCFE2B-4FC8-2A4B-AA99-7C167BA7668E}"/>
              </a:ext>
            </a:extLst>
          </p:cNvPr>
          <p:cNvPicPr>
            <a:picLocks noChangeAspect="1"/>
          </p:cNvPicPr>
          <p:nvPr/>
        </p:nvPicPr>
        <p:blipFill>
          <a:blip r:embed="rId14"/>
          <a:stretch>
            <a:fillRect/>
          </a:stretch>
        </p:blipFill>
        <p:spPr>
          <a:xfrm>
            <a:off x="90146" y="6220390"/>
            <a:ext cx="12101854" cy="637610"/>
          </a:xfrm>
          <a:prstGeom prst="rect">
            <a:avLst/>
          </a:prstGeom>
        </p:spPr>
      </p:pic>
      <p:sp>
        <p:nvSpPr>
          <p:cNvPr id="26" name="CuadroTexto 25">
            <a:extLst>
              <a:ext uri="{FF2B5EF4-FFF2-40B4-BE49-F238E27FC236}">
                <a16:creationId xmlns:a16="http://schemas.microsoft.com/office/drawing/2014/main" id="{5BF8E09C-B93C-7841-98AD-A08A6AFC3D95}"/>
              </a:ext>
            </a:extLst>
          </p:cNvPr>
          <p:cNvSpPr txBox="1"/>
          <p:nvPr/>
        </p:nvSpPr>
        <p:spPr>
          <a:xfrm>
            <a:off x="8086856" y="2828925"/>
            <a:ext cx="1737976" cy="430887"/>
          </a:xfrm>
          <a:prstGeom prst="rect">
            <a:avLst/>
          </a:prstGeom>
          <a:noFill/>
        </p:spPr>
        <p:txBody>
          <a:bodyPr wrap="none" rtlCol="0">
            <a:spAutoFit/>
          </a:bodyPr>
          <a:lstStyle/>
          <a:p>
            <a:r>
              <a:rPr lang="es-MX" sz="2200">
                <a:solidFill>
                  <a:schemeClr val="bg1"/>
                </a:solidFill>
                <a:latin typeface="Helvetica Neue Medium" panose="02000503000000020004" pitchFamily="2" charset="0"/>
                <a:ea typeface="Helvetica Neue Medium" panose="02000503000000020004" pitchFamily="2" charset="0"/>
                <a:cs typeface="Helvetica Neue Medium" panose="02000503000000020004" pitchFamily="2" charset="0"/>
              </a:rPr>
              <a:t>CURSO #02</a:t>
            </a:r>
          </a:p>
        </p:txBody>
      </p:sp>
      <p:sp>
        <p:nvSpPr>
          <p:cNvPr id="27" name="CuadroTexto 26">
            <a:extLst>
              <a:ext uri="{FF2B5EF4-FFF2-40B4-BE49-F238E27FC236}">
                <a16:creationId xmlns:a16="http://schemas.microsoft.com/office/drawing/2014/main" id="{AC8ABE47-7B82-F147-8744-B30C8959188D}"/>
              </a:ext>
            </a:extLst>
          </p:cNvPr>
          <p:cNvSpPr txBox="1"/>
          <p:nvPr/>
        </p:nvSpPr>
        <p:spPr>
          <a:xfrm>
            <a:off x="6238878" y="1477505"/>
            <a:ext cx="1233495" cy="2185214"/>
          </a:xfrm>
          <a:prstGeom prst="rect">
            <a:avLst/>
          </a:prstGeom>
          <a:noFill/>
        </p:spPr>
        <p:txBody>
          <a:bodyPr wrap="square" lIns="91440" tIns="45720" rIns="91440" bIns="45720" rtlCol="0" anchor="t">
            <a:spAutoFit/>
          </a:bodyPr>
          <a:lstStyle/>
          <a:p>
            <a:pPr algn="ctr"/>
            <a:r>
              <a:rPr lang="es-MX" sz="13600" b="1" kern="600" spc="-600">
                <a:solidFill>
                  <a:schemeClr val="bg1"/>
                </a:solidFill>
              </a:rPr>
              <a:t>I</a:t>
            </a:r>
          </a:p>
        </p:txBody>
      </p:sp>
      <p:pic>
        <p:nvPicPr>
          <p:cNvPr id="29" name="Imagen 28">
            <a:extLst>
              <a:ext uri="{FF2B5EF4-FFF2-40B4-BE49-F238E27FC236}">
                <a16:creationId xmlns:a16="http://schemas.microsoft.com/office/drawing/2014/main" id="{A137464D-41D5-AF48-B7F0-8B2BAC58EF58}"/>
              </a:ext>
            </a:extLst>
          </p:cNvPr>
          <p:cNvPicPr>
            <a:picLocks noChangeAspect="1"/>
          </p:cNvPicPr>
          <p:nvPr/>
        </p:nvPicPr>
        <p:blipFill>
          <a:blip r:embed="rId15"/>
          <a:stretch>
            <a:fillRect/>
          </a:stretch>
        </p:blipFill>
        <p:spPr>
          <a:xfrm>
            <a:off x="1303045" y="623956"/>
            <a:ext cx="3480989" cy="4148899"/>
          </a:xfrm>
          <a:prstGeom prst="rect">
            <a:avLst/>
          </a:prstGeom>
        </p:spPr>
      </p:pic>
      <p:pic>
        <p:nvPicPr>
          <p:cNvPr id="14" name="Imagen 13">
            <a:extLst>
              <a:ext uri="{FF2B5EF4-FFF2-40B4-BE49-F238E27FC236}">
                <a16:creationId xmlns:a16="http://schemas.microsoft.com/office/drawing/2014/main" id="{A8B566E3-C0F9-1F4C-95E9-31939434083A}"/>
              </a:ext>
            </a:extLst>
          </p:cNvPr>
          <p:cNvPicPr>
            <a:picLocks noChangeAspect="1"/>
          </p:cNvPicPr>
          <p:nvPr/>
        </p:nvPicPr>
        <p:blipFill>
          <a:blip r:embed="rId16"/>
          <a:stretch>
            <a:fillRect/>
          </a:stretch>
        </p:blipFill>
        <p:spPr>
          <a:xfrm>
            <a:off x="428532" y="3415553"/>
            <a:ext cx="6353504" cy="3328026"/>
          </a:xfrm>
          <a:prstGeom prst="rect">
            <a:avLst/>
          </a:prstGeom>
        </p:spPr>
      </p:pic>
    </p:spTree>
    <p:extLst>
      <p:ext uri="{BB962C8B-B14F-4D97-AF65-F5344CB8AC3E}">
        <p14:creationId xmlns:p14="http://schemas.microsoft.com/office/powerpoint/2010/main" val="1670305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750"/>
                                        <p:tgtEl>
                                          <p:spTgt spid="15"/>
                                        </p:tgtEl>
                                        <p:attrNameLst>
                                          <p:attrName>ppt_x</p:attrName>
                                        </p:attrNameLst>
                                      </p:cBhvr>
                                      <p:tavLst>
                                        <p:tav tm="0">
                                          <p:val>
                                            <p:strVal val="#ppt_x+#ppt_w*1.125000"/>
                                          </p:val>
                                        </p:tav>
                                        <p:tav tm="100000">
                                          <p:val>
                                            <p:strVal val="#ppt_x"/>
                                          </p:val>
                                        </p:tav>
                                      </p:tavLst>
                                    </p:anim>
                                    <p:animEffect transition="in" filter="wipe(left)">
                                      <p:cBhvr>
                                        <p:cTn id="8"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E94A5B-1F1D-49B1-8BE0-2ABC611B95A2}"/>
              </a:ext>
            </a:extLst>
          </p:cNvPr>
          <p:cNvSpPr txBox="1">
            <a:spLocks/>
          </p:cNvSpPr>
          <p:nvPr/>
        </p:nvSpPr>
        <p:spPr>
          <a:xfrm>
            <a:off x="619739" y="905046"/>
            <a:ext cx="8675177" cy="4322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s-MX" sz="3200" b="1" i="0" u="none" strike="noStrike" kern="1200" cap="none" spc="0" normalizeH="0" baseline="0" noProof="0">
                <a:ln>
                  <a:noFill/>
                </a:ln>
                <a:solidFill>
                  <a:srgbClr val="4F8B32"/>
                </a:solidFill>
                <a:effectLst/>
                <a:uLnTx/>
                <a:uFillTx/>
                <a:latin typeface="Calibri" panose="020F0502020204030204"/>
                <a:ea typeface="+mj-ea"/>
                <a:cs typeface="+mj-cs"/>
              </a:rPr>
              <a:t>Características por ser un derecho humano</a:t>
            </a:r>
          </a:p>
        </p:txBody>
      </p:sp>
      <p:grpSp>
        <p:nvGrpSpPr>
          <p:cNvPr id="3" name="Agrupar 2"/>
          <p:cNvGrpSpPr/>
          <p:nvPr/>
        </p:nvGrpSpPr>
        <p:grpSpPr>
          <a:xfrm>
            <a:off x="1034016" y="2087284"/>
            <a:ext cx="6858007" cy="1368040"/>
            <a:chOff x="967756" y="2054626"/>
            <a:chExt cx="6858007" cy="1368040"/>
          </a:xfrm>
        </p:grpSpPr>
        <p:sp>
          <p:nvSpPr>
            <p:cNvPr id="6" name="CuadroTexto 5"/>
            <p:cNvSpPr txBox="1"/>
            <p:nvPr/>
          </p:nvSpPr>
          <p:spPr>
            <a:xfrm>
              <a:off x="1074087" y="2130711"/>
              <a:ext cx="6751676" cy="1220847"/>
            </a:xfrm>
            <a:prstGeom prst="rect">
              <a:avLst/>
            </a:prstGeom>
            <a:noFill/>
          </p:spPr>
          <p:txBody>
            <a:bodyPr wrap="square" rtlCol="0">
              <a:spAutoFit/>
            </a:bodyPr>
            <a:lstStyle/>
            <a:p>
              <a:pPr marL="0" marR="0" lvl="0" indent="0" algn="l" defTabSz="914400" rtl="0" eaLnBrk="1" fontAlgn="auto" latinLnBrk="0" hangingPunct="1">
                <a:lnSpc>
                  <a:spcPts val="2200"/>
                </a:lnSpc>
                <a:spcBef>
                  <a:spcPts val="0"/>
                </a:spcBef>
                <a:spcAft>
                  <a:spcPts val="0"/>
                </a:spcAft>
                <a:buClrTx/>
                <a:buSzTx/>
                <a:buFontTx/>
                <a:buNone/>
                <a:tabLst/>
                <a:defRPr/>
              </a:pPr>
              <a:r>
                <a:rPr kumimoji="0" lang="es-MX" sz="2000" b="0" i="0" u="none" strike="noStrike" kern="1200" cap="none" spc="0" normalizeH="0" baseline="0" noProof="0">
                  <a:ln>
                    <a:noFill/>
                  </a:ln>
                  <a:solidFill>
                    <a:prstClr val="black">
                      <a:lumMod val="65000"/>
                      <a:lumOff val="35000"/>
                    </a:prstClr>
                  </a:solidFill>
                  <a:effectLst/>
                  <a:uLnTx/>
                  <a:uFillTx/>
                  <a:latin typeface="Calibri" panose="020F0502020204030204"/>
                  <a:ea typeface="+mn-ea"/>
                  <a:cs typeface="+mn-cs"/>
                </a:rPr>
                <a:t>Los derechos humanos son derechos inherentes, propios de todos los seres humanos, sin distinción alguna de raza, sexo, nacionalidad, origen étnico, lengua, religión o cualquier otra condición.</a:t>
              </a:r>
            </a:p>
          </p:txBody>
        </p:sp>
        <p:sp>
          <p:nvSpPr>
            <p:cNvPr id="9" name="Rectángulo redondeado 8"/>
            <p:cNvSpPr/>
            <p:nvPr/>
          </p:nvSpPr>
          <p:spPr>
            <a:xfrm>
              <a:off x="967756" y="2054626"/>
              <a:ext cx="6858007" cy="1368040"/>
            </a:xfrm>
            <a:prstGeom prst="roundRect">
              <a:avLst>
                <a:gd name="adj" fmla="val 10465"/>
              </a:avLst>
            </a:prstGeom>
            <a:noFill/>
            <a:ln w="19050">
              <a:solidFill>
                <a:srgbClr val="86BA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4" name="Agrupar 3"/>
          <p:cNvGrpSpPr/>
          <p:nvPr/>
        </p:nvGrpSpPr>
        <p:grpSpPr>
          <a:xfrm>
            <a:off x="1034016" y="3643336"/>
            <a:ext cx="6858007" cy="1065044"/>
            <a:chOff x="967756" y="3610678"/>
            <a:chExt cx="6858007" cy="1065044"/>
          </a:xfrm>
        </p:grpSpPr>
        <p:sp>
          <p:nvSpPr>
            <p:cNvPr id="8" name="CuadroTexto 7"/>
            <p:cNvSpPr txBox="1"/>
            <p:nvPr/>
          </p:nvSpPr>
          <p:spPr>
            <a:xfrm>
              <a:off x="1074087" y="3690190"/>
              <a:ext cx="6582946" cy="938719"/>
            </a:xfrm>
            <a:prstGeom prst="rect">
              <a:avLst/>
            </a:prstGeom>
            <a:noFill/>
          </p:spPr>
          <p:txBody>
            <a:bodyPr wrap="square" rtlCol="0">
              <a:spAutoFit/>
            </a:bodyPr>
            <a:lstStyle/>
            <a:p>
              <a:pPr marL="0" marR="0" lvl="0" indent="0" algn="l" defTabSz="914400" rtl="0" eaLnBrk="1" fontAlgn="auto" latinLnBrk="0" hangingPunct="1">
                <a:lnSpc>
                  <a:spcPts val="2200"/>
                </a:lnSpc>
                <a:spcBef>
                  <a:spcPts val="0"/>
                </a:spcBef>
                <a:spcAft>
                  <a:spcPts val="0"/>
                </a:spcAft>
                <a:buClrTx/>
                <a:buSzTx/>
                <a:buFontTx/>
                <a:buNone/>
                <a:tabLst/>
                <a:defRPr/>
              </a:pPr>
              <a:r>
                <a:rPr kumimoji="0" lang="es-MX" sz="2000" b="0" i="0" u="none" strike="noStrike" kern="1200" cap="none" spc="0" normalizeH="0" baseline="0" noProof="0">
                  <a:ln>
                    <a:noFill/>
                  </a:ln>
                  <a:solidFill>
                    <a:prstClr val="black">
                      <a:lumMod val="65000"/>
                      <a:lumOff val="35000"/>
                    </a:prstClr>
                  </a:solidFill>
                  <a:effectLst/>
                  <a:uLnTx/>
                  <a:uFillTx/>
                  <a:latin typeface="Calibri" panose="020F0502020204030204"/>
                  <a:ea typeface="+mn-ea"/>
                  <a:cs typeface="+mn-cs"/>
                </a:rPr>
                <a:t>La </a:t>
              </a:r>
              <a:r>
                <a:rPr kumimoji="0" lang="es-MX" sz="2000" b="0" i="1" u="none" strike="noStrike" kern="1200" cap="none" spc="0" normalizeH="0" baseline="0" noProof="0">
                  <a:ln>
                    <a:noFill/>
                  </a:ln>
                  <a:solidFill>
                    <a:srgbClr val="86BA25"/>
                  </a:solidFill>
                  <a:effectLst/>
                  <a:uLnTx/>
                  <a:uFillTx/>
                  <a:latin typeface="Calibri" panose="020F0502020204030204"/>
                  <a:ea typeface="+mn-ea"/>
                  <a:cs typeface="+mn-cs"/>
                </a:rPr>
                <a:t>participación ciudadana</a:t>
              </a:r>
              <a:r>
                <a:rPr kumimoji="0" lang="es-MX" sz="2000" b="0" i="0" u="none" strike="noStrike" kern="1200" cap="none" spc="0" normalizeH="0" baseline="0" noProof="0">
                  <a:ln>
                    <a:noFill/>
                  </a:ln>
                  <a:solidFill>
                    <a:srgbClr val="86BA25"/>
                  </a:solidFill>
                  <a:effectLst/>
                  <a:uLnTx/>
                  <a:uFillTx/>
                  <a:latin typeface="Calibri" panose="020F0502020204030204"/>
                  <a:ea typeface="+mn-ea"/>
                  <a:cs typeface="+mn-cs"/>
                </a:rPr>
                <a:t> </a:t>
              </a:r>
              <a:r>
                <a:rPr kumimoji="0" lang="es-MX" sz="2000" b="0" i="0" u="none" strike="noStrike" kern="1200" cap="none" spc="0" normalizeH="0" baseline="0" noProof="0">
                  <a:ln>
                    <a:noFill/>
                  </a:ln>
                  <a:solidFill>
                    <a:prstClr val="black">
                      <a:lumMod val="65000"/>
                      <a:lumOff val="35000"/>
                    </a:prstClr>
                  </a:solidFill>
                  <a:effectLst/>
                  <a:uLnTx/>
                  <a:uFillTx/>
                  <a:latin typeface="Calibri" panose="020F0502020204030204"/>
                  <a:ea typeface="+mn-ea"/>
                  <a:cs typeface="+mn-cs"/>
                </a:rPr>
                <a:t>como un derecho humano, tiene esas características especiales y otras más que favorecen a las personas. </a:t>
              </a:r>
            </a:p>
          </p:txBody>
        </p:sp>
        <p:sp>
          <p:nvSpPr>
            <p:cNvPr id="10" name="Rectángulo redondeado 9"/>
            <p:cNvSpPr/>
            <p:nvPr/>
          </p:nvSpPr>
          <p:spPr>
            <a:xfrm>
              <a:off x="967756" y="3610678"/>
              <a:ext cx="6858007" cy="1065044"/>
            </a:xfrm>
            <a:prstGeom prst="roundRect">
              <a:avLst>
                <a:gd name="adj" fmla="val 10465"/>
              </a:avLst>
            </a:prstGeom>
            <a:noFill/>
            <a:ln w="19050">
              <a:solidFill>
                <a:srgbClr val="86BA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1" name="Imagen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9424" y="2082171"/>
            <a:ext cx="2671986" cy="2634352"/>
          </a:xfrm>
          <a:prstGeom prst="rect">
            <a:avLst/>
          </a:prstGeom>
        </p:spPr>
      </p:pic>
      <p:pic>
        <p:nvPicPr>
          <p:cNvPr id="15" name="Imagen 14">
            <a:extLst>
              <a:ext uri="{FF2B5EF4-FFF2-40B4-BE49-F238E27FC236}">
                <a16:creationId xmlns:a16="http://schemas.microsoft.com/office/drawing/2014/main" id="{D32D91AB-8CE1-BA4C-B3B6-FF07FB3EAE1F}"/>
              </a:ext>
            </a:extLst>
          </p:cNvPr>
          <p:cNvPicPr>
            <a:picLocks noChangeAspect="1"/>
          </p:cNvPicPr>
          <p:nvPr/>
        </p:nvPicPr>
        <p:blipFill>
          <a:blip r:embed="rId3"/>
          <a:stretch>
            <a:fillRect/>
          </a:stretch>
        </p:blipFill>
        <p:spPr>
          <a:xfrm>
            <a:off x="160039" y="5990668"/>
            <a:ext cx="1723515" cy="396542"/>
          </a:xfrm>
          <a:prstGeom prst="rect">
            <a:avLst/>
          </a:prstGeom>
        </p:spPr>
      </p:pic>
    </p:spTree>
    <p:extLst>
      <p:ext uri="{BB962C8B-B14F-4D97-AF65-F5344CB8AC3E}">
        <p14:creationId xmlns:p14="http://schemas.microsoft.com/office/powerpoint/2010/main" val="159712144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par>
                          <p:cTn id="14" fill="hold">
                            <p:stCondLst>
                              <p:cond delay="1000"/>
                            </p:stCondLst>
                            <p:childTnLst>
                              <p:par>
                                <p:cTn id="15" presetID="12" presetClass="entr" presetSubtype="2"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750"/>
                                        <p:tgtEl>
                                          <p:spTgt spid="3"/>
                                        </p:tgtEl>
                                        <p:attrNameLst>
                                          <p:attrName>ppt_x</p:attrName>
                                        </p:attrNameLst>
                                      </p:cBhvr>
                                      <p:tavLst>
                                        <p:tav tm="0">
                                          <p:val>
                                            <p:strVal val="#ppt_x+#ppt_w*1.125000"/>
                                          </p:val>
                                        </p:tav>
                                        <p:tav tm="100000">
                                          <p:val>
                                            <p:strVal val="#ppt_x"/>
                                          </p:val>
                                        </p:tav>
                                      </p:tavLst>
                                    </p:anim>
                                    <p:animEffect transition="in" filter="wipe(left)">
                                      <p:cBhvr>
                                        <p:cTn id="18" dur="750"/>
                                        <p:tgtEl>
                                          <p:spTgt spid="3"/>
                                        </p:tgtEl>
                                      </p:cBhvr>
                                    </p:animEffect>
                                  </p:childTnLst>
                                </p:cTn>
                              </p:par>
                            </p:childTnLst>
                          </p:cTn>
                        </p:par>
                        <p:par>
                          <p:cTn id="19" fill="hold">
                            <p:stCondLst>
                              <p:cond delay="1750"/>
                            </p:stCondLst>
                            <p:childTnLst>
                              <p:par>
                                <p:cTn id="20" presetID="1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750"/>
                                        <p:tgtEl>
                                          <p:spTgt spid="4"/>
                                        </p:tgtEl>
                                        <p:attrNameLst>
                                          <p:attrName>ppt_x</p:attrName>
                                        </p:attrNameLst>
                                      </p:cBhvr>
                                      <p:tavLst>
                                        <p:tav tm="0">
                                          <p:val>
                                            <p:strVal val="#ppt_x+#ppt_w*1.125000"/>
                                          </p:val>
                                        </p:tav>
                                        <p:tav tm="100000">
                                          <p:val>
                                            <p:strVal val="#ppt_x"/>
                                          </p:val>
                                        </p:tav>
                                      </p:tavLst>
                                    </p:anim>
                                    <p:animEffect transition="in" filter="wipe(left)">
                                      <p:cBhvr>
                                        <p:cTn id="23"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32877" y="535060"/>
            <a:ext cx="9217310" cy="889603"/>
          </a:xfrm>
          <a:prstGeom prst="rect">
            <a:avLst/>
          </a:prstGeom>
        </p:spPr>
        <p:txBody>
          <a:bodyPr wrap="square">
            <a:spAutoFit/>
          </a:bodyPr>
          <a:lstStyle/>
          <a:p>
            <a:pPr marL="0" marR="0" lvl="0" indent="0" algn="just" defTabSz="914400" rtl="0" eaLnBrk="1" fontAlgn="base" latinLnBrk="0" hangingPunct="1">
              <a:lnSpc>
                <a:spcPts val="3100"/>
              </a:lnSpc>
              <a:spcBef>
                <a:spcPts val="0"/>
              </a:spcBef>
              <a:spcAft>
                <a:spcPts val="0"/>
              </a:spcAft>
              <a:buClrTx/>
              <a:buSzTx/>
              <a:buFontTx/>
              <a:buNone/>
              <a:tabLst/>
              <a:defRPr/>
            </a:pPr>
            <a:r>
              <a:rPr kumimoji="0" lang="es-MX" sz="3000" b="1" i="0" u="none" strike="noStrike" kern="1200" cap="none" spc="0" normalizeH="0" baseline="0" noProof="0">
                <a:ln>
                  <a:noFill/>
                </a:ln>
                <a:solidFill>
                  <a:srgbClr val="4F8B32"/>
                </a:solidFill>
                <a:effectLst/>
                <a:uLnTx/>
                <a:uFillTx/>
                <a:latin typeface="Calibri" panose="020F0502020204030204"/>
                <a:ea typeface="+mn-ea"/>
                <a:cs typeface="+mn-cs"/>
              </a:rPr>
              <a:t>Todas las autoridades, en el ámbito de sus competencias, tienen la obligación de:</a:t>
            </a:r>
          </a:p>
        </p:txBody>
      </p:sp>
      <p:grpSp>
        <p:nvGrpSpPr>
          <p:cNvPr id="4" name="Agrupar 3"/>
          <p:cNvGrpSpPr/>
          <p:nvPr/>
        </p:nvGrpSpPr>
        <p:grpSpPr>
          <a:xfrm>
            <a:off x="3062295" y="4446069"/>
            <a:ext cx="2933752" cy="506638"/>
            <a:chOff x="3062295" y="4282785"/>
            <a:chExt cx="2933752" cy="506638"/>
          </a:xfrm>
        </p:grpSpPr>
        <p:sp>
          <p:nvSpPr>
            <p:cNvPr id="19" name="Rectángulo redondeado 18"/>
            <p:cNvSpPr/>
            <p:nvPr/>
          </p:nvSpPr>
          <p:spPr>
            <a:xfrm>
              <a:off x="3062295" y="4282785"/>
              <a:ext cx="2933752" cy="506638"/>
            </a:xfrm>
            <a:prstGeom prst="roundRect">
              <a:avLst/>
            </a:prstGeom>
            <a:solidFill>
              <a:srgbClr val="4F8B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CuadroTexto 14"/>
            <p:cNvSpPr txBox="1"/>
            <p:nvPr/>
          </p:nvSpPr>
          <p:spPr>
            <a:xfrm>
              <a:off x="3062296" y="4308423"/>
              <a:ext cx="2933751"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_tradnl" sz="2200" b="1" i="0" u="none" strike="noStrike" kern="1200" cap="none" spc="0" normalizeH="0" baseline="0" noProof="0">
                  <a:ln>
                    <a:noFill/>
                  </a:ln>
                  <a:solidFill>
                    <a:prstClr val="white"/>
                  </a:solidFill>
                  <a:effectLst/>
                  <a:uLnTx/>
                  <a:uFillTx/>
                  <a:latin typeface="Calibri" panose="020F0502020204030204"/>
                  <a:ea typeface="+mn-ea"/>
                  <a:cs typeface="+mn-cs"/>
                </a:rPr>
                <a:t>Universalidad</a:t>
              </a:r>
            </a:p>
          </p:txBody>
        </p:sp>
      </p:grpSp>
      <p:grpSp>
        <p:nvGrpSpPr>
          <p:cNvPr id="6" name="Agrupar 5"/>
          <p:cNvGrpSpPr/>
          <p:nvPr/>
        </p:nvGrpSpPr>
        <p:grpSpPr>
          <a:xfrm>
            <a:off x="6195953" y="4446069"/>
            <a:ext cx="2933752" cy="506638"/>
            <a:chOff x="6195953" y="4282785"/>
            <a:chExt cx="2933752" cy="506638"/>
          </a:xfrm>
        </p:grpSpPr>
        <p:sp>
          <p:nvSpPr>
            <p:cNvPr id="20" name="Rectángulo redondeado 19"/>
            <p:cNvSpPr/>
            <p:nvPr/>
          </p:nvSpPr>
          <p:spPr>
            <a:xfrm>
              <a:off x="6199683" y="4282785"/>
              <a:ext cx="2930022" cy="506638"/>
            </a:xfrm>
            <a:prstGeom prst="roundRect">
              <a:avLst/>
            </a:prstGeom>
            <a:solidFill>
              <a:srgbClr val="4F8B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uadroTexto 15"/>
            <p:cNvSpPr txBox="1"/>
            <p:nvPr/>
          </p:nvSpPr>
          <p:spPr>
            <a:xfrm>
              <a:off x="6195953" y="4308423"/>
              <a:ext cx="2921693"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_tradnl" sz="2200" b="1" i="0" u="none" strike="noStrike" kern="1200" cap="none" spc="0" normalizeH="0" baseline="0" noProof="0">
                  <a:ln>
                    <a:noFill/>
                  </a:ln>
                  <a:solidFill>
                    <a:prstClr val="white"/>
                  </a:solidFill>
                  <a:effectLst/>
                  <a:uLnTx/>
                  <a:uFillTx/>
                  <a:latin typeface="Calibri" panose="020F0502020204030204"/>
                  <a:ea typeface="+mn-ea"/>
                  <a:cs typeface="+mn-cs"/>
                </a:rPr>
                <a:t>Interdependencia</a:t>
              </a:r>
            </a:p>
          </p:txBody>
        </p:sp>
      </p:grpSp>
      <p:grpSp>
        <p:nvGrpSpPr>
          <p:cNvPr id="7" name="Agrupar 6"/>
          <p:cNvGrpSpPr/>
          <p:nvPr/>
        </p:nvGrpSpPr>
        <p:grpSpPr>
          <a:xfrm>
            <a:off x="3062295" y="5170912"/>
            <a:ext cx="2933752" cy="506638"/>
            <a:chOff x="3062295" y="5007628"/>
            <a:chExt cx="2933752" cy="506638"/>
          </a:xfrm>
        </p:grpSpPr>
        <p:sp>
          <p:nvSpPr>
            <p:cNvPr id="21" name="Rectángulo redondeado 20"/>
            <p:cNvSpPr/>
            <p:nvPr/>
          </p:nvSpPr>
          <p:spPr>
            <a:xfrm>
              <a:off x="3062295" y="5007628"/>
              <a:ext cx="2933752" cy="506638"/>
            </a:xfrm>
            <a:prstGeom prst="roundRect">
              <a:avLst/>
            </a:prstGeom>
            <a:solidFill>
              <a:srgbClr val="4F8B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CuadroTexto 16"/>
            <p:cNvSpPr txBox="1"/>
            <p:nvPr/>
          </p:nvSpPr>
          <p:spPr>
            <a:xfrm>
              <a:off x="3062295" y="5033266"/>
              <a:ext cx="2933752"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_tradnl" sz="2200" b="1" i="0" u="none" strike="noStrike" kern="1200" cap="none" spc="0" normalizeH="0" baseline="0" noProof="0">
                  <a:ln>
                    <a:noFill/>
                  </a:ln>
                  <a:solidFill>
                    <a:prstClr val="white"/>
                  </a:solidFill>
                  <a:effectLst/>
                  <a:uLnTx/>
                  <a:uFillTx/>
                  <a:latin typeface="Calibri" panose="020F0502020204030204"/>
                  <a:ea typeface="+mn-ea"/>
                  <a:cs typeface="+mn-cs"/>
                </a:rPr>
                <a:t>Indivisibilidad</a:t>
              </a:r>
            </a:p>
          </p:txBody>
        </p:sp>
      </p:grpSp>
      <p:grpSp>
        <p:nvGrpSpPr>
          <p:cNvPr id="8" name="Agrupar 7"/>
          <p:cNvGrpSpPr/>
          <p:nvPr/>
        </p:nvGrpSpPr>
        <p:grpSpPr>
          <a:xfrm>
            <a:off x="6195953" y="5170912"/>
            <a:ext cx="2921693" cy="506638"/>
            <a:chOff x="6195953" y="5007628"/>
            <a:chExt cx="2921693" cy="506638"/>
          </a:xfrm>
        </p:grpSpPr>
        <p:sp>
          <p:nvSpPr>
            <p:cNvPr id="22" name="Rectángulo redondeado 21"/>
            <p:cNvSpPr/>
            <p:nvPr/>
          </p:nvSpPr>
          <p:spPr>
            <a:xfrm>
              <a:off x="6195953" y="5007628"/>
              <a:ext cx="2921693" cy="506638"/>
            </a:xfrm>
            <a:prstGeom prst="roundRect">
              <a:avLst/>
            </a:prstGeom>
            <a:solidFill>
              <a:srgbClr val="4F8B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CuadroTexto 17"/>
            <p:cNvSpPr txBox="1"/>
            <p:nvPr/>
          </p:nvSpPr>
          <p:spPr>
            <a:xfrm>
              <a:off x="6195953" y="5033266"/>
              <a:ext cx="2921693"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_tradnl" sz="2200" b="1" i="0" u="none" strike="noStrike" kern="1200" cap="none" spc="0" normalizeH="0" baseline="0" noProof="0">
                  <a:ln>
                    <a:noFill/>
                  </a:ln>
                  <a:solidFill>
                    <a:prstClr val="white"/>
                  </a:solidFill>
                  <a:effectLst/>
                  <a:uLnTx/>
                  <a:uFillTx/>
                  <a:latin typeface="Calibri" panose="020F0502020204030204"/>
                  <a:ea typeface="+mn-ea"/>
                  <a:cs typeface="+mn-cs"/>
                </a:rPr>
                <a:t>Progresividad</a:t>
              </a:r>
            </a:p>
          </p:txBody>
        </p:sp>
      </p:grpSp>
      <p:grpSp>
        <p:nvGrpSpPr>
          <p:cNvPr id="2" name="Agrupar 1"/>
          <p:cNvGrpSpPr/>
          <p:nvPr/>
        </p:nvGrpSpPr>
        <p:grpSpPr>
          <a:xfrm>
            <a:off x="1254347" y="1689371"/>
            <a:ext cx="7262844" cy="2382307"/>
            <a:chOff x="1597254" y="1509758"/>
            <a:chExt cx="7262844" cy="2382307"/>
          </a:xfrm>
        </p:grpSpPr>
        <p:sp>
          <p:nvSpPr>
            <p:cNvPr id="5" name="CuadroTexto 4"/>
            <p:cNvSpPr txBox="1"/>
            <p:nvPr/>
          </p:nvSpPr>
          <p:spPr>
            <a:xfrm>
              <a:off x="1831976" y="1509758"/>
              <a:ext cx="3013486" cy="1554272"/>
            </a:xfrm>
            <a:prstGeom prst="rect">
              <a:avLst/>
            </a:prstGeom>
            <a:noFill/>
          </p:spPr>
          <p:txBody>
            <a:bodyPr wrap="square" rtlCol="0">
              <a:spAutoFit/>
            </a:bodyPr>
            <a:lstStyle/>
            <a:p>
              <a:pPr marL="176212" marR="0" lvl="0" indent="0" algn="just" defTabSz="914400" rtl="0" eaLnBrk="1" fontAlgn="base" latinLnBrk="0" hangingPunct="1">
                <a:lnSpc>
                  <a:spcPts val="380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promover; </a:t>
              </a:r>
            </a:p>
            <a:p>
              <a:pPr marL="176212" marR="0" lvl="0" indent="0" algn="just" defTabSz="914400" rtl="0" eaLnBrk="1" fontAlgn="base" latinLnBrk="0" hangingPunct="1">
                <a:lnSpc>
                  <a:spcPts val="380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respetar;</a:t>
              </a:r>
            </a:p>
            <a:p>
              <a:pPr marL="176212" marR="0" lvl="0" indent="0" algn="just" defTabSz="914400" rtl="0" eaLnBrk="1" fontAlgn="base" latinLnBrk="0" hangingPunct="1">
                <a:lnSpc>
                  <a:spcPts val="380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proteger; y </a:t>
              </a:r>
            </a:p>
          </p:txBody>
        </p:sp>
        <p:sp>
          <p:nvSpPr>
            <p:cNvPr id="11" name="CuadroTexto 10"/>
            <p:cNvSpPr txBox="1"/>
            <p:nvPr/>
          </p:nvSpPr>
          <p:spPr>
            <a:xfrm>
              <a:off x="1831976" y="3132883"/>
              <a:ext cx="7028122" cy="759182"/>
            </a:xfrm>
            <a:prstGeom prst="rect">
              <a:avLst/>
            </a:prstGeom>
            <a:noFill/>
          </p:spPr>
          <p:txBody>
            <a:bodyPr wrap="square" rtlCol="0">
              <a:spAutoFit/>
            </a:bodyPr>
            <a:lstStyle/>
            <a:p>
              <a:pPr marL="176212" marR="0" lvl="0" indent="0" algn="just" defTabSz="914400" rtl="0" eaLnBrk="1" fontAlgn="base" latinLnBrk="0" hangingPunct="1">
                <a:lnSpc>
                  <a:spcPts val="260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garantizar los derechos humanos de conformidad con los principios de:</a:t>
              </a:r>
            </a:p>
          </p:txBody>
        </p:sp>
        <p:pic>
          <p:nvPicPr>
            <p:cNvPr id="24" name="Imagen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254" y="1654065"/>
              <a:ext cx="419100" cy="422228"/>
            </a:xfrm>
            <a:prstGeom prst="rect">
              <a:avLst/>
            </a:prstGeom>
          </p:spPr>
        </p:pic>
        <p:pic>
          <p:nvPicPr>
            <p:cNvPr id="25" name="Imagen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254" y="2134241"/>
              <a:ext cx="419100" cy="422228"/>
            </a:xfrm>
            <a:prstGeom prst="rect">
              <a:avLst/>
            </a:prstGeom>
          </p:spPr>
        </p:pic>
        <p:pic>
          <p:nvPicPr>
            <p:cNvPr id="26" name="Imagen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254" y="2607077"/>
              <a:ext cx="419100" cy="422228"/>
            </a:xfrm>
            <a:prstGeom prst="rect">
              <a:avLst/>
            </a:prstGeom>
          </p:spPr>
        </p:pic>
        <p:pic>
          <p:nvPicPr>
            <p:cNvPr id="27" name="Imagen 2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7254" y="3145365"/>
              <a:ext cx="419100" cy="422228"/>
            </a:xfrm>
            <a:prstGeom prst="rect">
              <a:avLst/>
            </a:prstGeom>
          </p:spPr>
        </p:pic>
      </p:grpSp>
      <p:pic>
        <p:nvPicPr>
          <p:cNvPr id="23" name="Imagen 22">
            <a:extLst>
              <a:ext uri="{FF2B5EF4-FFF2-40B4-BE49-F238E27FC236}">
                <a16:creationId xmlns:a16="http://schemas.microsoft.com/office/drawing/2014/main" id="{3B2D593C-594B-8E44-9ECC-5084FA7CA6EC}"/>
              </a:ext>
            </a:extLst>
          </p:cNvPr>
          <p:cNvPicPr>
            <a:picLocks noChangeAspect="1"/>
          </p:cNvPicPr>
          <p:nvPr/>
        </p:nvPicPr>
        <p:blipFill>
          <a:blip r:embed="rId4"/>
          <a:stretch>
            <a:fillRect/>
          </a:stretch>
        </p:blipFill>
        <p:spPr>
          <a:xfrm>
            <a:off x="160039" y="5990668"/>
            <a:ext cx="1723515" cy="396542"/>
          </a:xfrm>
          <a:prstGeom prst="rect">
            <a:avLst/>
          </a:prstGeom>
        </p:spPr>
      </p:pic>
    </p:spTree>
    <p:extLst>
      <p:ext uri="{BB962C8B-B14F-4D97-AF65-F5344CB8AC3E}">
        <p14:creationId xmlns:p14="http://schemas.microsoft.com/office/powerpoint/2010/main" val="64561520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5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750"/>
                                        <p:tgtEl>
                                          <p:spTgt spid="2"/>
                                        </p:tgtEl>
                                      </p:cBhvr>
                                    </p:animEffect>
                                  </p:childTnLst>
                                </p:cTn>
                              </p:par>
                            </p:childTnLst>
                          </p:cTn>
                        </p:par>
                        <p:par>
                          <p:cTn id="14" fill="hold">
                            <p:stCondLst>
                              <p:cond delay="1250"/>
                            </p:stCondLst>
                            <p:childTnLst>
                              <p:par>
                                <p:cTn id="15" presetID="10"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par>
                          <p:cTn id="18" fill="hold">
                            <p:stCondLst>
                              <p:cond delay="1750"/>
                            </p:stCondLst>
                            <p:childTnLst>
                              <p:par>
                                <p:cTn id="19" presetID="10"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2250"/>
                            </p:stCondLst>
                            <p:childTnLst>
                              <p:par>
                                <p:cTn id="23" presetID="10"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par>
                          <p:cTn id="26" fill="hold">
                            <p:stCondLst>
                              <p:cond delay="2750"/>
                            </p:stCondLst>
                            <p:childTnLst>
                              <p:par>
                                <p:cTn id="27" presetID="10" presetClass="entr" presetSubtype="0" fill="hold"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22615" y="444016"/>
            <a:ext cx="1029233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3200" b="1" i="0" u="none" strike="noStrike" kern="1200" cap="none" spc="0" normalizeH="0" baseline="0" noProof="0">
                <a:ln>
                  <a:noFill/>
                </a:ln>
                <a:solidFill>
                  <a:srgbClr val="4F8B32"/>
                </a:solidFill>
                <a:effectLst/>
                <a:uLnTx/>
                <a:uFillTx/>
                <a:latin typeface="Calibri" panose="020F0502020204030204"/>
                <a:ea typeface="+mn-ea"/>
                <a:cs typeface="+mn-cs"/>
              </a:rPr>
              <a:t>Ello significa, entre otras cosas, que:</a:t>
            </a:r>
          </a:p>
        </p:txBody>
      </p:sp>
      <p:sp>
        <p:nvSpPr>
          <p:cNvPr id="7" name="CuadroTexto 6"/>
          <p:cNvSpPr txBox="1"/>
          <p:nvPr/>
        </p:nvSpPr>
        <p:spPr>
          <a:xfrm>
            <a:off x="1711572" y="4820041"/>
            <a:ext cx="8482196" cy="707886"/>
          </a:xfrm>
          <a:prstGeom prst="rect">
            <a:avLst/>
          </a:prstGeom>
          <a:noFill/>
        </p:spPr>
        <p:txBody>
          <a:bodyPr wrap="square" rtlCol="0">
            <a:spAutoFit/>
          </a:bodyPr>
          <a:lstStyle/>
          <a:p>
            <a:pPr marL="0" marR="0" lvl="0" indent="0" algn="l" defTabSz="914400" rtl="0" eaLnBrk="1" fontAlgn="auto" latinLnBrk="0" hangingPunct="1">
              <a:lnSpc>
                <a:spcPts val="2400"/>
              </a:lnSpc>
              <a:spcBef>
                <a:spcPts val="0"/>
              </a:spcBef>
              <a:spcAft>
                <a:spcPts val="0"/>
              </a:spcAft>
              <a:buClrTx/>
              <a:buSzTx/>
              <a:buFontTx/>
              <a:buNone/>
              <a:tabLst/>
              <a:defRPr/>
            </a:pPr>
            <a:r>
              <a:rPr kumimoji="0" lang="es-MX" sz="2200" b="1" i="0" u="none" strike="noStrike" kern="1200" cap="none" spc="0" normalizeH="0" baseline="0" noProof="0">
                <a:ln>
                  <a:noFill/>
                </a:ln>
                <a:solidFill>
                  <a:srgbClr val="4F8B32"/>
                </a:solidFill>
                <a:effectLst/>
                <a:uLnTx/>
                <a:uFillTx/>
                <a:latin typeface="Calibri" panose="020F0502020204030204"/>
                <a:ea typeface="Calibri" panose="020F0502020204030204" pitchFamily="34" charset="0"/>
                <a:cs typeface="+mn-cs"/>
              </a:rPr>
              <a:t>Un derecho humano debe interpretarse favoreciendo la protección más amplia a las personas en todo tiempo.</a:t>
            </a:r>
            <a:endParaRPr kumimoji="0" lang="es-MX" sz="2200" b="1" i="0" u="none" strike="noStrike" kern="1200" cap="none" spc="0" normalizeH="0" baseline="0" noProof="0">
              <a:ln>
                <a:noFill/>
              </a:ln>
              <a:solidFill>
                <a:srgbClr val="4F8B32"/>
              </a:solidFill>
              <a:effectLst/>
              <a:uLnTx/>
              <a:uFillTx/>
              <a:latin typeface="Calibri" panose="020F0502020204030204"/>
              <a:ea typeface="+mn-ea"/>
              <a:cs typeface="+mn-cs"/>
            </a:endParaRPr>
          </a:p>
        </p:txBody>
      </p:sp>
      <p:grpSp>
        <p:nvGrpSpPr>
          <p:cNvPr id="8" name="Agrupar 7"/>
          <p:cNvGrpSpPr/>
          <p:nvPr/>
        </p:nvGrpSpPr>
        <p:grpSpPr>
          <a:xfrm>
            <a:off x="2876263" y="2971048"/>
            <a:ext cx="7305930" cy="1568186"/>
            <a:chOff x="2876263" y="2874967"/>
            <a:chExt cx="7305930" cy="1568186"/>
          </a:xfrm>
        </p:grpSpPr>
        <p:sp>
          <p:nvSpPr>
            <p:cNvPr id="6" name="CuadroTexto 5"/>
            <p:cNvSpPr txBox="1"/>
            <p:nvPr/>
          </p:nvSpPr>
          <p:spPr>
            <a:xfrm>
              <a:off x="2919787" y="2874967"/>
              <a:ext cx="7262406" cy="1568186"/>
            </a:xfrm>
            <a:prstGeom prst="rect">
              <a:avLst/>
            </a:prstGeom>
            <a:noFill/>
          </p:spPr>
          <p:txBody>
            <a:bodyPr wrap="square" rtlCol="0">
              <a:spAutoFit/>
            </a:bodyPr>
            <a:lstStyle/>
            <a:p>
              <a:pPr marL="69850" marR="0" lvl="0" indent="0" algn="just" defTabSz="914400" rtl="0" eaLnBrk="1" fontAlgn="base" latinLnBrk="0" hangingPunct="1">
                <a:lnSpc>
                  <a:spcPts val="288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prevenir; </a:t>
              </a:r>
            </a:p>
            <a:p>
              <a:pPr marL="69850" marR="0" lvl="0" indent="0" algn="just" defTabSz="914400" rtl="0" eaLnBrk="1" fontAlgn="base" latinLnBrk="0" hangingPunct="1">
                <a:lnSpc>
                  <a:spcPts val="288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investigar;</a:t>
              </a:r>
            </a:p>
            <a:p>
              <a:pPr marL="69850" marR="0" lvl="0" indent="0" algn="just" defTabSz="914400" rtl="0" eaLnBrk="1" fontAlgn="base" latinLnBrk="0" hangingPunct="1">
                <a:lnSpc>
                  <a:spcPts val="288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sancionar; y </a:t>
              </a:r>
            </a:p>
            <a:p>
              <a:pPr marL="69850" marR="0" lvl="0" indent="0" algn="just" defTabSz="914400" rtl="0" eaLnBrk="1" fontAlgn="base" latinLnBrk="0" hangingPunct="1">
                <a:lnSpc>
                  <a:spcPts val="288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reparar las violaciones a los derechos humanos.</a:t>
              </a:r>
              <a:endParaRPr kumimoji="0" lang="es-ES_tradnl" sz="2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2" name="Elipse 11"/>
            <p:cNvSpPr/>
            <p:nvPr/>
          </p:nvSpPr>
          <p:spPr>
            <a:xfrm>
              <a:off x="2876263" y="3426860"/>
              <a:ext cx="104686" cy="104686"/>
            </a:xfrm>
            <a:prstGeom prst="ellipse">
              <a:avLst/>
            </a:prstGeom>
            <a:solidFill>
              <a:srgbClr val="86B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Elipse 13"/>
            <p:cNvSpPr/>
            <p:nvPr/>
          </p:nvSpPr>
          <p:spPr>
            <a:xfrm>
              <a:off x="2876263" y="3812588"/>
              <a:ext cx="104686" cy="104686"/>
            </a:xfrm>
            <a:prstGeom prst="ellipse">
              <a:avLst/>
            </a:prstGeom>
            <a:solidFill>
              <a:srgbClr val="86B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Elipse 14"/>
            <p:cNvSpPr/>
            <p:nvPr/>
          </p:nvSpPr>
          <p:spPr>
            <a:xfrm>
              <a:off x="2876263" y="4180057"/>
              <a:ext cx="104686" cy="104686"/>
            </a:xfrm>
            <a:prstGeom prst="ellipse">
              <a:avLst/>
            </a:prstGeom>
            <a:solidFill>
              <a:srgbClr val="86B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Elipse 10"/>
            <p:cNvSpPr/>
            <p:nvPr/>
          </p:nvSpPr>
          <p:spPr>
            <a:xfrm>
              <a:off x="2876263" y="3085028"/>
              <a:ext cx="104686" cy="104686"/>
            </a:xfrm>
            <a:prstGeom prst="ellipse">
              <a:avLst/>
            </a:prstGeom>
            <a:solidFill>
              <a:srgbClr val="86B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_tradn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nvGrpSpPr>
          <p:cNvPr id="9" name="Agrupar 8"/>
          <p:cNvGrpSpPr/>
          <p:nvPr/>
        </p:nvGrpSpPr>
        <p:grpSpPr>
          <a:xfrm>
            <a:off x="1280897" y="1370754"/>
            <a:ext cx="8430809" cy="1513684"/>
            <a:chOff x="1280897" y="1274673"/>
            <a:chExt cx="8430809" cy="1513684"/>
          </a:xfrm>
        </p:grpSpPr>
        <p:sp>
          <p:nvSpPr>
            <p:cNvPr id="5" name="CuadroTexto 4"/>
            <p:cNvSpPr txBox="1"/>
            <p:nvPr/>
          </p:nvSpPr>
          <p:spPr>
            <a:xfrm>
              <a:off x="1535269" y="1274673"/>
              <a:ext cx="8176437" cy="1513684"/>
            </a:xfrm>
            <a:prstGeom prst="rect">
              <a:avLst/>
            </a:prstGeom>
            <a:noFill/>
          </p:spPr>
          <p:txBody>
            <a:bodyPr wrap="square" rtlCol="0">
              <a:spAutoFit/>
            </a:bodyPr>
            <a:lstStyle/>
            <a:p>
              <a:pPr marL="527050" marR="0" lvl="0" indent="-360363" algn="just" defTabSz="914400" rtl="0" eaLnBrk="1" fontAlgn="base" latinLnBrk="0" hangingPunct="1">
                <a:lnSpc>
                  <a:spcPts val="380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son para todas las personas;</a:t>
              </a:r>
            </a:p>
            <a:p>
              <a:pPr marL="527050" marR="0" lvl="0" indent="-360363" algn="just" defTabSz="914400" rtl="0" eaLnBrk="1" fontAlgn="base" latinLnBrk="0" hangingPunct="1">
                <a:lnSpc>
                  <a:spcPts val="380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se potencian al interrelacionarse unos y otros;</a:t>
              </a:r>
            </a:p>
            <a:p>
              <a:pPr marL="527050" marR="0" lvl="0" indent="-360363" algn="just" defTabSz="914400" rtl="0" eaLnBrk="1" fontAlgn="base" latinLnBrk="0" hangingPunct="1">
                <a:lnSpc>
                  <a:spcPts val="3800"/>
                </a:lnSpc>
                <a:spcBef>
                  <a:spcPts val="0"/>
                </a:spcBef>
                <a:spcAft>
                  <a:spcPts val="0"/>
                </a:spcAft>
                <a:buClr>
                  <a:srgbClr val="275D75"/>
                </a:buClr>
                <a:buSzTx/>
                <a:buFontTx/>
                <a:buNone/>
                <a:tabLst/>
                <a:defRPr/>
              </a:pPr>
              <a:r>
                <a:rPr kumimoji="0" lang="es-MX" sz="2400" b="0" i="0" u="none" strike="noStrike" kern="1200" cap="none" spc="0" normalizeH="0" baseline="0" noProof="0">
                  <a:ln>
                    <a:noFill/>
                  </a:ln>
                  <a:solidFill>
                    <a:srgbClr val="666461"/>
                  </a:solidFill>
                  <a:effectLst/>
                  <a:uLnTx/>
                  <a:uFillTx/>
                  <a:latin typeface="Calibri" panose="020F0502020204030204"/>
                  <a:ea typeface="+mn-ea"/>
                  <a:cs typeface="+mn-cs"/>
                </a:rPr>
                <a:t>no pueden ser disminuidos sino aumentados; y el Estado debe:</a:t>
              </a:r>
            </a:p>
          </p:txBody>
        </p:sp>
        <p:pic>
          <p:nvPicPr>
            <p:cNvPr id="16" name="Imagen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897" y="1394121"/>
              <a:ext cx="419100" cy="422228"/>
            </a:xfrm>
            <a:prstGeom prst="rect">
              <a:avLst/>
            </a:prstGeom>
          </p:spPr>
        </p:pic>
        <p:pic>
          <p:nvPicPr>
            <p:cNvPr id="17" name="Imagen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897" y="1893474"/>
              <a:ext cx="419100" cy="422228"/>
            </a:xfrm>
            <a:prstGeom prst="rect">
              <a:avLst/>
            </a:prstGeom>
          </p:spPr>
        </p:pic>
        <p:pic>
          <p:nvPicPr>
            <p:cNvPr id="18" name="Imagen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0897" y="2347800"/>
              <a:ext cx="419100" cy="422228"/>
            </a:xfrm>
            <a:prstGeom prst="rect">
              <a:avLst/>
            </a:prstGeom>
          </p:spPr>
        </p:pic>
      </p:grpSp>
      <p:pic>
        <p:nvPicPr>
          <p:cNvPr id="19" name="Imagen 18">
            <a:extLst>
              <a:ext uri="{FF2B5EF4-FFF2-40B4-BE49-F238E27FC236}">
                <a16:creationId xmlns:a16="http://schemas.microsoft.com/office/drawing/2014/main" id="{4C4C87C0-B3DD-8A4C-8226-D2181FDDEE50}"/>
              </a:ext>
            </a:extLst>
          </p:cNvPr>
          <p:cNvPicPr>
            <a:picLocks noChangeAspect="1"/>
          </p:cNvPicPr>
          <p:nvPr/>
        </p:nvPicPr>
        <p:blipFill>
          <a:blip r:embed="rId3"/>
          <a:stretch>
            <a:fillRect/>
          </a:stretch>
        </p:blipFill>
        <p:spPr>
          <a:xfrm>
            <a:off x="160039" y="6004956"/>
            <a:ext cx="1723515" cy="396542"/>
          </a:xfrm>
          <a:prstGeom prst="rect">
            <a:avLst/>
          </a:prstGeom>
        </p:spPr>
      </p:pic>
    </p:spTree>
    <p:extLst>
      <p:ext uri="{BB962C8B-B14F-4D97-AF65-F5344CB8AC3E}">
        <p14:creationId xmlns:p14="http://schemas.microsoft.com/office/powerpoint/2010/main" val="176731537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8372ED-D81F-4E2C-9106-7912D63DAF7B}"/>
              </a:ext>
            </a:extLst>
          </p:cNvPr>
          <p:cNvSpPr txBox="1">
            <a:spLocks/>
          </p:cNvSpPr>
          <p:nvPr/>
        </p:nvSpPr>
        <p:spPr>
          <a:xfrm>
            <a:off x="419561" y="510361"/>
            <a:ext cx="11156203" cy="513880"/>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s-MX" sz="3200" b="1" i="0" u="none" strike="noStrike" kern="1200" cap="none" spc="0" normalizeH="0" baseline="0" noProof="0">
                <a:ln>
                  <a:noFill/>
                </a:ln>
                <a:solidFill>
                  <a:srgbClr val="4F8B32"/>
                </a:solidFill>
                <a:effectLst/>
                <a:uLnTx/>
                <a:uFillTx/>
                <a:latin typeface="Calibri" panose="020F0502020204030204"/>
                <a:ea typeface="+mj-ea"/>
                <a:cs typeface="+mj-cs"/>
              </a:rPr>
              <a:t>Importancia del derecho a la participación</a:t>
            </a:r>
          </a:p>
        </p:txBody>
      </p:sp>
      <p:sp>
        <p:nvSpPr>
          <p:cNvPr id="3" name="Marcador de contenido 2">
            <a:extLst>
              <a:ext uri="{FF2B5EF4-FFF2-40B4-BE49-F238E27FC236}">
                <a16:creationId xmlns:a16="http://schemas.microsoft.com/office/drawing/2014/main" id="{6A240235-2ADD-407A-8894-FD321DBD037E}"/>
              </a:ext>
            </a:extLst>
          </p:cNvPr>
          <p:cNvSpPr txBox="1">
            <a:spLocks/>
          </p:cNvSpPr>
          <p:nvPr/>
        </p:nvSpPr>
        <p:spPr>
          <a:xfrm>
            <a:off x="2052774" y="1803965"/>
            <a:ext cx="8086451" cy="760577"/>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just" defTabSz="914400" rtl="0" eaLnBrk="1" fontAlgn="base" latinLnBrk="0" hangingPunct="1">
              <a:lnSpc>
                <a:spcPts val="2400"/>
              </a:lnSpc>
              <a:spcBef>
                <a:spcPts val="0"/>
              </a:spcBef>
              <a:buClrTx/>
              <a:buSzTx/>
              <a:buFont typeface="Arial"/>
              <a:buNone/>
              <a:tabLst/>
              <a:defRPr/>
            </a:pPr>
            <a:r>
              <a:rPr kumimoji="0" lang="es-MX" sz="2400" b="0" i="0" u="none" strike="noStrike" kern="1200" cap="none" spc="0" normalizeH="0" baseline="0" noProof="0">
                <a:ln>
                  <a:noFill/>
                </a:ln>
                <a:solidFill>
                  <a:prstClr val="black">
                    <a:lumMod val="65000"/>
                    <a:lumOff val="35000"/>
                  </a:prstClr>
                </a:solidFill>
                <a:effectLst/>
                <a:uLnTx/>
                <a:uFillTx/>
                <a:latin typeface="Calibri" panose="020F0502020204030204"/>
                <a:ea typeface="+mn-ea"/>
                <a:cs typeface="+mn-cs"/>
              </a:rPr>
              <a:t>La participación ciudadana y social en general, es necesaria para que la democracia funcione en beneficio de la sociedad.</a:t>
            </a:r>
          </a:p>
        </p:txBody>
      </p:sp>
      <p:sp>
        <p:nvSpPr>
          <p:cNvPr id="5" name="Marcador de contenido 2">
            <a:extLst>
              <a:ext uri="{FF2B5EF4-FFF2-40B4-BE49-F238E27FC236}">
                <a16:creationId xmlns:a16="http://schemas.microsoft.com/office/drawing/2014/main" id="{6A240235-2ADD-407A-8894-FD321DBD037E}"/>
              </a:ext>
            </a:extLst>
          </p:cNvPr>
          <p:cNvSpPr txBox="1">
            <a:spLocks/>
          </p:cNvSpPr>
          <p:nvPr/>
        </p:nvSpPr>
        <p:spPr>
          <a:xfrm>
            <a:off x="2052774" y="2908910"/>
            <a:ext cx="8086451" cy="590091"/>
          </a:xfrm>
          <a:prstGeom prst="rect">
            <a:avLst/>
          </a:prstGeom>
        </p:spPr>
        <p:txBody>
          <a:bodyPr vert="horz" lIns="91440" tIns="45720" rIns="91440" bIns="45720" rtlCol="0" anchor="ctr">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just" defTabSz="914400" rtl="0" eaLnBrk="1" fontAlgn="base" latinLnBrk="0" hangingPunct="1">
              <a:lnSpc>
                <a:spcPts val="2400"/>
              </a:lnSpc>
              <a:spcBef>
                <a:spcPts val="0"/>
              </a:spcBef>
              <a:buClrTx/>
              <a:buSzTx/>
              <a:buFont typeface="Arial"/>
              <a:buNone/>
              <a:tabLst/>
              <a:defRPr/>
            </a:pPr>
            <a:r>
              <a:rPr kumimoji="0" lang="es-MX" sz="2400" b="0" i="0" u="none" strike="noStrike" kern="1200" cap="none" spc="0" normalizeH="0" baseline="0" noProof="0">
                <a:ln>
                  <a:noFill/>
                </a:ln>
                <a:solidFill>
                  <a:prstClr val="black">
                    <a:lumMod val="65000"/>
                    <a:lumOff val="35000"/>
                  </a:prstClr>
                </a:solidFill>
                <a:effectLst/>
                <a:uLnTx/>
                <a:uFillTx/>
                <a:latin typeface="Calibri" panose="020F0502020204030204"/>
                <a:ea typeface="+mn-ea"/>
                <a:cs typeface="+mn-cs"/>
              </a:rPr>
              <a:t>El ejercicio amplio y continuo del derecho a la participación, fortalece la democracia representativa. </a:t>
            </a:r>
          </a:p>
        </p:txBody>
      </p:sp>
      <p:sp>
        <p:nvSpPr>
          <p:cNvPr id="4" name="Marcador de contenido 2">
            <a:extLst>
              <a:ext uri="{FF2B5EF4-FFF2-40B4-BE49-F238E27FC236}">
                <a16:creationId xmlns:a16="http://schemas.microsoft.com/office/drawing/2014/main" id="{6A240235-2ADD-407A-8894-FD321DBD037E}"/>
              </a:ext>
            </a:extLst>
          </p:cNvPr>
          <p:cNvSpPr txBox="1">
            <a:spLocks/>
          </p:cNvSpPr>
          <p:nvPr/>
        </p:nvSpPr>
        <p:spPr>
          <a:xfrm>
            <a:off x="4504980" y="4289520"/>
            <a:ext cx="5152634" cy="729935"/>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1" fontAlgn="base" latinLnBrk="0" hangingPunct="1">
              <a:lnSpc>
                <a:spcPct val="100000"/>
              </a:lnSpc>
              <a:spcBef>
                <a:spcPts val="0"/>
              </a:spcBef>
              <a:spcAft>
                <a:spcPts val="600"/>
              </a:spcAft>
              <a:buClrTx/>
              <a:buSzTx/>
              <a:buFont typeface="Arial" panose="020B0604020202020204" pitchFamily="34" charset="0"/>
              <a:buNone/>
              <a:tabLst/>
              <a:defRPr/>
            </a:pPr>
            <a:r>
              <a:rPr kumimoji="0" lang="es-MX" sz="2400" b="1" i="0" u="none" strike="noStrike" kern="1200" cap="none" spc="0" normalizeH="0" baseline="0" noProof="0">
                <a:ln>
                  <a:noFill/>
                </a:ln>
                <a:solidFill>
                  <a:srgbClr val="4F8B32"/>
                </a:solidFill>
                <a:effectLst/>
                <a:uLnTx/>
                <a:uFillTx/>
                <a:latin typeface="Calibri" panose="020F0502020204030204"/>
                <a:ea typeface="+mn-ea"/>
                <a:cs typeface="+mn-cs"/>
              </a:rPr>
              <a:t>Sin participación consciente y decidida, la democracia se debilita.</a:t>
            </a:r>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1897" y="3893892"/>
            <a:ext cx="1865376" cy="1865376"/>
          </a:xfrm>
          <a:prstGeom prst="rect">
            <a:avLst/>
          </a:prstGeom>
        </p:spPr>
      </p:pic>
      <p:pic>
        <p:nvPicPr>
          <p:cNvPr id="8" name="Imagen 7">
            <a:extLst>
              <a:ext uri="{FF2B5EF4-FFF2-40B4-BE49-F238E27FC236}">
                <a16:creationId xmlns:a16="http://schemas.microsoft.com/office/drawing/2014/main" id="{B407E421-1BB1-4D44-805E-5AB9E67BD922}"/>
              </a:ext>
            </a:extLst>
          </p:cNvPr>
          <p:cNvPicPr>
            <a:picLocks noChangeAspect="1"/>
          </p:cNvPicPr>
          <p:nvPr/>
        </p:nvPicPr>
        <p:blipFill>
          <a:blip r:embed="rId3"/>
          <a:stretch>
            <a:fillRect/>
          </a:stretch>
        </p:blipFill>
        <p:spPr>
          <a:xfrm>
            <a:off x="160039" y="5990668"/>
            <a:ext cx="1723515" cy="396542"/>
          </a:xfrm>
          <a:prstGeom prst="rect">
            <a:avLst/>
          </a:prstGeom>
        </p:spPr>
      </p:pic>
    </p:spTree>
    <p:extLst>
      <p:ext uri="{BB962C8B-B14F-4D97-AF65-F5344CB8AC3E}">
        <p14:creationId xmlns:p14="http://schemas.microsoft.com/office/powerpoint/2010/main" val="142310193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4"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871</Words>
  <Application>Microsoft Office PowerPoint</Application>
  <PresentationFormat>Panorámica</PresentationFormat>
  <Paragraphs>48</Paragraphs>
  <Slides>5</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Arial</vt:lpstr>
      <vt:lpstr>Calibri</vt:lpstr>
      <vt:lpstr>Calibri Light</vt:lpstr>
      <vt:lpstr>Helvetica Neue Medium</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Marcela Oropesa Martínez</dc:creator>
  <cp:lastModifiedBy>Marcela Oropesa Martínez</cp:lastModifiedBy>
  <cp:revision>1</cp:revision>
  <dcterms:created xsi:type="dcterms:W3CDTF">2022-05-17T15:26:35Z</dcterms:created>
  <dcterms:modified xsi:type="dcterms:W3CDTF">2022-05-17T15:27:28Z</dcterms:modified>
</cp:coreProperties>
</file>