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47" r:id="rId3"/>
    <p:sldId id="346" r:id="rId4"/>
    <p:sldId id="337" r:id="rId5"/>
    <p:sldId id="338" r:id="rId6"/>
    <p:sldId id="339" r:id="rId7"/>
    <p:sldId id="350" r:id="rId8"/>
    <p:sldId id="349" r:id="rId9"/>
    <p:sldId id="348" r:id="rId10"/>
    <p:sldId id="343" r:id="rId11"/>
    <p:sldId id="351" r:id="rId12"/>
    <p:sldId id="259" r:id="rId13"/>
    <p:sldId id="261" r:id="rId14"/>
    <p:sldId id="262" r:id="rId15"/>
    <p:sldId id="263" r:id="rId16"/>
    <p:sldId id="264" r:id="rId17"/>
    <p:sldId id="265" r:id="rId18"/>
    <p:sldId id="266" r:id="rId19"/>
    <p:sldId id="267" r:id="rId20"/>
    <p:sldId id="271" r:id="rId21"/>
    <p:sldId id="272" r:id="rId22"/>
    <p:sldId id="273" r:id="rId23"/>
    <p:sldId id="274" r:id="rId24"/>
    <p:sldId id="268" r:id="rId25"/>
    <p:sldId id="269"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06" autoAdjust="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88ACF-173E-4FC5-9E9B-3948F66049AF}" type="datetimeFigureOut">
              <a:rPr lang="es-MX" smtClean="0"/>
              <a:t>16/05/2022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DAC68-C3BE-463D-AD8E-955D5AE9BBDF}" type="slidenum">
              <a:rPr lang="es-MX" smtClean="0"/>
              <a:t>‹Nº›</a:t>
            </a:fld>
            <a:endParaRPr lang="es-MX"/>
          </a:p>
        </p:txBody>
      </p:sp>
    </p:spTree>
    <p:extLst>
      <p:ext uri="{BB962C8B-B14F-4D97-AF65-F5344CB8AC3E}">
        <p14:creationId xmlns:p14="http://schemas.microsoft.com/office/powerpoint/2010/main" val="249064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dlet.com/marcelaoropesa18/fkiq0cgm6nbic15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ts val="2400"/>
              </a:lnSpc>
            </a:pPr>
            <a:r>
              <a:rPr lang="es-MX" sz="1200">
                <a:solidFill>
                  <a:schemeClr val="tx1">
                    <a:lumMod val="65000"/>
                    <a:lumOff val="35000"/>
                  </a:schemeClr>
                </a:solidFill>
              </a:rPr>
              <a:t>Conceptualizando la democracia como </a:t>
            </a:r>
            <a:r>
              <a:rPr lang="es-MX" sz="1200" b="1" i="1">
                <a:solidFill>
                  <a:srgbClr val="B574BA"/>
                </a:solidFill>
              </a:rPr>
              <a:t>“gobierno del pueblo, por el pueblo y para el pueblo”</a:t>
            </a:r>
            <a:r>
              <a:rPr lang="es-MX" sz="1200" b="1" i="1" baseline="30000">
                <a:solidFill>
                  <a:srgbClr val="B574BA"/>
                </a:solidFill>
              </a:rPr>
              <a:t>1</a:t>
            </a:r>
            <a:r>
              <a:rPr lang="es-MX" sz="1200">
                <a:solidFill>
                  <a:schemeClr val="tx1">
                    <a:lumMod val="65000"/>
                    <a:lumOff val="35000"/>
                  </a:schemeClr>
                </a:solidFill>
              </a:rPr>
              <a:t>, nuestra legislación estatal y nacional ha establecido, procesos, requisitos y principios a seguir para elegir a las autoridades que nos representarán, en un sistema integrado por tres poderes </a:t>
            </a:r>
            <a:r>
              <a:rPr lang="es-MX" sz="1200" i="1">
                <a:solidFill>
                  <a:schemeClr val="tx1">
                    <a:lumMod val="65000"/>
                    <a:lumOff val="35000"/>
                  </a:schemeClr>
                </a:solidFill>
              </a:rPr>
              <a:t>(Ejecutivo, Legislativo y Judicial), </a:t>
            </a:r>
            <a:r>
              <a:rPr lang="es-MX" sz="1200">
                <a:solidFill>
                  <a:schemeClr val="tx1">
                    <a:lumMod val="65000"/>
                    <a:lumOff val="35000"/>
                  </a:schemeClr>
                </a:solidFill>
              </a:rPr>
              <a:t>en los cuales entre ellos delimitan el actuar el uno del otro, siendo dos de los poderes </a:t>
            </a:r>
            <a:r>
              <a:rPr lang="es-MX" sz="1200" i="1">
                <a:solidFill>
                  <a:schemeClr val="tx1">
                    <a:lumMod val="65000"/>
                    <a:lumOff val="35000"/>
                  </a:schemeClr>
                </a:solidFill>
              </a:rPr>
              <a:t>(Ejecutivo y Legislativo) </a:t>
            </a:r>
            <a:r>
              <a:rPr lang="es-MX" sz="1200">
                <a:solidFill>
                  <a:schemeClr val="tx1">
                    <a:lumMod val="65000"/>
                    <a:lumOff val="35000"/>
                  </a:schemeClr>
                </a:solidFill>
              </a:rPr>
              <a:t>electos mediante el proceso de votación dirigido a la ciudadanía.</a:t>
            </a:r>
          </a:p>
          <a:p>
            <a:pPr algn="just">
              <a:lnSpc>
                <a:spcPts val="2400"/>
              </a:lnSpc>
            </a:pPr>
            <a:endParaRPr lang="es-MX" sz="1200">
              <a:solidFill>
                <a:schemeClr val="tx1">
                  <a:lumMod val="65000"/>
                  <a:lumOff val="35000"/>
                </a:schemeClr>
              </a:solidFill>
            </a:endParaRPr>
          </a:p>
          <a:p>
            <a:pPr algn="just">
              <a:lnSpc>
                <a:spcPts val="2400"/>
              </a:lnSpc>
            </a:pPr>
            <a:r>
              <a:rPr lang="es-MX" sz="1200">
                <a:solidFill>
                  <a:schemeClr val="tx1">
                    <a:lumMod val="65000"/>
                    <a:lumOff val="35000"/>
                  </a:schemeClr>
                </a:solidFill>
              </a:rPr>
              <a:t>Sin embargo en la actualidad, derivado de los cambios que han surgido en la sociedad, se vuelve indispensable que las y los habitantes intervengan de manera activa en la toma de decisiones y cuenten con la facultad de delimitar el poder de la autoridad, ello a través de los instrumentos de participación ciudadana.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i="1" baseline="30000">
                <a:solidFill>
                  <a:srgbClr val="B574BA"/>
                </a:solidFill>
              </a:rPr>
              <a:t>1</a:t>
            </a:r>
            <a:r>
              <a:rPr lang="es-MX" sz="1200" baseline="30000">
                <a:solidFill>
                  <a:srgbClr val="B574BA"/>
                </a:solidFill>
              </a:rPr>
              <a:t> </a:t>
            </a:r>
            <a:r>
              <a:rPr lang="es-MX" sz="1200">
                <a:solidFill>
                  <a:srgbClr val="B574BA"/>
                </a:solidFill>
              </a:rPr>
              <a:t>Abraham Lincoln, discurso de Gettysburg</a:t>
            </a:r>
          </a:p>
          <a:p>
            <a:endParaRPr lang="en-US"/>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1</a:t>
            </a:fld>
            <a:endParaRPr lang="es-ES_tradnl"/>
          </a:p>
        </p:txBody>
      </p:sp>
    </p:spTree>
    <p:extLst>
      <p:ext uri="{BB962C8B-B14F-4D97-AF65-F5344CB8AC3E}">
        <p14:creationId xmlns:p14="http://schemas.microsoft.com/office/powerpoint/2010/main" val="1847143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err="1">
                <a:cs typeface="Calibri"/>
              </a:rPr>
              <a:t>Plebiscito</a:t>
            </a:r>
            <a:r>
              <a:rPr lang="en-US" b="1" dirty="0">
                <a:cs typeface="Calibri"/>
              </a:rPr>
              <a:t> Estatal Nuevo León.</a:t>
            </a:r>
            <a:r>
              <a:rPr lang="en-US" dirty="0">
                <a:cs typeface="Calibri"/>
              </a:rPr>
              <a:t> </a:t>
            </a:r>
            <a:r>
              <a:rPr lang="en-US" dirty="0"/>
              <a:t>Con </a:t>
            </a:r>
            <a:r>
              <a:rPr lang="en-US" dirty="0" err="1"/>
              <a:t>el</a:t>
            </a:r>
            <a:r>
              <a:rPr lang="en-US" dirty="0"/>
              <a:t> fin de </a:t>
            </a:r>
            <a:r>
              <a:rPr lang="en-US" dirty="0" err="1"/>
              <a:t>facilitar</a:t>
            </a:r>
            <a:r>
              <a:rPr lang="en-US" dirty="0"/>
              <a:t> las </a:t>
            </a:r>
            <a:r>
              <a:rPr lang="en-US" dirty="0" err="1"/>
              <a:t>atenciones</a:t>
            </a:r>
            <a:r>
              <a:rPr lang="en-US" dirty="0"/>
              <a:t> </a:t>
            </a:r>
            <a:r>
              <a:rPr lang="en-US" dirty="0" err="1"/>
              <a:t>médicas</a:t>
            </a:r>
            <a:r>
              <a:rPr lang="en-US" dirty="0"/>
              <a:t> </a:t>
            </a:r>
            <a:r>
              <a:rPr lang="en-US" dirty="0" err="1"/>
              <a:t>necesarias</a:t>
            </a:r>
            <a:r>
              <a:rPr lang="en-US" dirty="0"/>
              <a:t> </a:t>
            </a:r>
            <a:r>
              <a:rPr lang="en-US" dirty="0" err="1"/>
              <a:t>en</a:t>
            </a:r>
            <a:r>
              <a:rPr lang="en-US" dirty="0"/>
              <a:t> </a:t>
            </a:r>
            <a:r>
              <a:rPr lang="en-US" dirty="0" err="1"/>
              <a:t>casos</a:t>
            </a:r>
            <a:r>
              <a:rPr lang="en-US" dirty="0"/>
              <a:t> de </a:t>
            </a:r>
            <a:r>
              <a:rPr lang="en-US" dirty="0" err="1"/>
              <a:t>accidentes</a:t>
            </a:r>
            <a:r>
              <a:rPr lang="en-US" dirty="0"/>
              <a:t> o </a:t>
            </a:r>
            <a:r>
              <a:rPr lang="en-US" dirty="0" err="1"/>
              <a:t>emergencias</a:t>
            </a:r>
            <a:r>
              <a:rPr lang="en-US" dirty="0"/>
              <a:t>. Las </a:t>
            </a:r>
            <a:r>
              <a:rPr lang="en-US" dirty="0" err="1"/>
              <a:t>casetas</a:t>
            </a:r>
            <a:r>
              <a:rPr lang="en-US" dirty="0"/>
              <a:t> </a:t>
            </a:r>
            <a:r>
              <a:rPr lang="en-US" dirty="0" err="1"/>
              <a:t>contarían</a:t>
            </a:r>
            <a:r>
              <a:rPr lang="en-US" dirty="0"/>
              <a:t> con un </a:t>
            </a:r>
            <a:r>
              <a:rPr lang="en-US" dirty="0" err="1"/>
              <a:t>botón</a:t>
            </a:r>
            <a:r>
              <a:rPr lang="en-US" dirty="0"/>
              <a:t> de </a:t>
            </a:r>
            <a:r>
              <a:rPr lang="en-US" dirty="0" err="1"/>
              <a:t>emergencia</a:t>
            </a:r>
            <a:r>
              <a:rPr lang="en-US" dirty="0"/>
              <a:t> que </a:t>
            </a:r>
            <a:r>
              <a:rPr lang="en-US" dirty="0" err="1"/>
              <a:t>estaría</a:t>
            </a:r>
            <a:r>
              <a:rPr lang="en-US" dirty="0"/>
              <a:t> </a:t>
            </a:r>
            <a:r>
              <a:rPr lang="en-US" dirty="0" err="1"/>
              <a:t>ligado</a:t>
            </a:r>
            <a:r>
              <a:rPr lang="en-US" dirty="0"/>
              <a:t> </a:t>
            </a:r>
            <a:r>
              <a:rPr lang="en-US" dirty="0" err="1"/>
              <a:t>directamente</a:t>
            </a:r>
            <a:r>
              <a:rPr lang="en-US" dirty="0"/>
              <a:t> a las </a:t>
            </a:r>
            <a:r>
              <a:rPr lang="en-US" dirty="0" err="1"/>
              <a:t>autoridades</a:t>
            </a:r>
            <a:r>
              <a:rPr lang="en-US" dirty="0"/>
              <a:t> de Salud Pública, para </a:t>
            </a:r>
            <a:r>
              <a:rPr lang="en-US" dirty="0" err="1"/>
              <a:t>atender</a:t>
            </a:r>
            <a:r>
              <a:rPr lang="en-US" dirty="0"/>
              <a:t> </a:t>
            </a:r>
            <a:r>
              <a:rPr lang="en-US" dirty="0" err="1"/>
              <a:t>cualquier</a:t>
            </a:r>
            <a:r>
              <a:rPr lang="en-US" dirty="0"/>
              <a:t> </a:t>
            </a:r>
            <a:r>
              <a:rPr lang="en-US" dirty="0" err="1"/>
              <a:t>emergencia</a:t>
            </a:r>
            <a:r>
              <a:rPr lang="en-US" dirty="0"/>
              <a:t> que se </a:t>
            </a:r>
            <a:r>
              <a:rPr lang="en-US" dirty="0" err="1"/>
              <a:t>suscitara</a:t>
            </a:r>
            <a:r>
              <a:rPr lang="en-US" dirty="0"/>
              <a:t> </a:t>
            </a:r>
            <a:r>
              <a:rPr lang="en-US" dirty="0" err="1"/>
              <a:t>alrededor</a:t>
            </a:r>
            <a:r>
              <a:rPr lang="en-US" dirty="0"/>
              <a:t>, sin embargo, Jaime Rodríguez Calderón, ex </a:t>
            </a:r>
            <a:r>
              <a:rPr lang="en-US" dirty="0" err="1"/>
              <a:t>gobernador</a:t>
            </a:r>
            <a:r>
              <a:rPr lang="en-US" dirty="0"/>
              <a:t> de Nuevo León, no </a:t>
            </a:r>
            <a:r>
              <a:rPr lang="en-US" dirty="0" err="1"/>
              <a:t>cumplió</a:t>
            </a:r>
            <a:r>
              <a:rPr lang="en-US" dirty="0"/>
              <a:t> con ese </a:t>
            </a:r>
            <a:r>
              <a:rPr lang="en-US" dirty="0" err="1"/>
              <a:t>mandato</a:t>
            </a:r>
            <a:r>
              <a:rPr lang="en-US" dirty="0"/>
              <a:t> popular que </a:t>
            </a:r>
            <a:r>
              <a:rPr lang="en-US" dirty="0" err="1"/>
              <a:t>obligaba</a:t>
            </a:r>
            <a:r>
              <a:rPr lang="en-US" dirty="0"/>
              <a:t> a </a:t>
            </a:r>
            <a:r>
              <a:rPr lang="en-US" dirty="0" err="1"/>
              <a:t>construir</a:t>
            </a:r>
            <a:r>
              <a:rPr lang="en-US" dirty="0"/>
              <a:t> </a:t>
            </a:r>
            <a:r>
              <a:rPr lang="en-US" dirty="0" err="1"/>
              <a:t>módulos</a:t>
            </a:r>
            <a:r>
              <a:rPr lang="en-US" dirty="0"/>
              <a:t> de </a:t>
            </a:r>
            <a:r>
              <a:rPr lang="en-US" dirty="0" err="1"/>
              <a:t>primeros</a:t>
            </a:r>
            <a:r>
              <a:rPr lang="en-US" dirty="0"/>
              <a:t> </a:t>
            </a:r>
            <a:r>
              <a:rPr lang="en-US" dirty="0" err="1"/>
              <a:t>auxilios</a:t>
            </a:r>
            <a:r>
              <a:rPr lang="en-US" dirty="0"/>
              <a:t> </a:t>
            </a:r>
            <a:r>
              <a:rPr lang="en-US" dirty="0" err="1"/>
              <a:t>en</a:t>
            </a:r>
            <a:r>
              <a:rPr lang="en-US" dirty="0"/>
              <a:t> </a:t>
            </a:r>
            <a:r>
              <a:rPr lang="en-US" dirty="0" err="1"/>
              <a:t>Fundidora</a:t>
            </a:r>
            <a:r>
              <a:rPr lang="en-US" dirty="0"/>
              <a:t>, La Pastora, Mirador Asta Bandera y La </a:t>
            </a:r>
            <a:r>
              <a:rPr lang="en-US" dirty="0" err="1"/>
              <a:t>Estanzuela</a:t>
            </a:r>
            <a:r>
              <a:rPr lang="en-US" dirty="0"/>
              <a:t>, entre </a:t>
            </a:r>
            <a:r>
              <a:rPr lang="en-US" dirty="0" err="1"/>
              <a:t>otros</a:t>
            </a:r>
            <a:r>
              <a:rPr lang="en-US" dirty="0"/>
              <a:t> </a:t>
            </a:r>
            <a:r>
              <a:rPr lang="en-US" dirty="0" err="1"/>
              <a:t>parques</a:t>
            </a:r>
            <a:r>
              <a:rPr lang="en-US" dirty="0"/>
              <a:t>.</a:t>
            </a:r>
            <a:endParaRPr lang="en-US" dirty="0">
              <a:cs typeface="Calibri"/>
            </a:endParaRPr>
          </a:p>
          <a:p>
            <a:endParaRPr lang="en-US">
              <a:cs typeface="Calibri"/>
            </a:endParaRPr>
          </a:p>
          <a:p>
            <a:r>
              <a:rPr lang="en-US" b="1" dirty="0" err="1">
                <a:cs typeface="Calibri"/>
              </a:rPr>
              <a:t>Plebiscito</a:t>
            </a:r>
            <a:r>
              <a:rPr lang="en-US" b="1" dirty="0">
                <a:cs typeface="Calibri"/>
              </a:rPr>
              <a:t> Municipal Chihuahua.</a:t>
            </a:r>
            <a:r>
              <a:rPr lang="en-US" dirty="0">
                <a:cs typeface="Calibri"/>
              </a:rPr>
              <a:t> A </a:t>
            </a:r>
            <a:r>
              <a:rPr lang="en-US" dirty="0" err="1">
                <a:cs typeface="Calibri"/>
              </a:rPr>
              <a:t>pesar</a:t>
            </a:r>
            <a:r>
              <a:rPr lang="en-US" dirty="0">
                <a:cs typeface="Calibri"/>
              </a:rPr>
              <a:t> de que </a:t>
            </a:r>
            <a:r>
              <a:rPr lang="en-US" dirty="0" err="1">
                <a:cs typeface="Calibri"/>
              </a:rPr>
              <a:t>el</a:t>
            </a:r>
            <a:r>
              <a:rPr lang="en-US" dirty="0">
                <a:cs typeface="Calibri"/>
              </a:rPr>
              <a:t> </a:t>
            </a:r>
            <a:r>
              <a:rPr lang="en-US" dirty="0" err="1">
                <a:cs typeface="Calibri"/>
              </a:rPr>
              <a:t>resultado</a:t>
            </a:r>
            <a:r>
              <a:rPr lang="en-US" dirty="0">
                <a:cs typeface="Calibri"/>
              </a:rPr>
              <a:t> no </a:t>
            </a:r>
            <a:r>
              <a:rPr lang="en-US" dirty="0" err="1">
                <a:cs typeface="Calibri"/>
              </a:rPr>
              <a:t>fue</a:t>
            </a:r>
            <a:r>
              <a:rPr lang="en-US" dirty="0">
                <a:cs typeface="Calibri"/>
              </a:rPr>
              <a:t> </a:t>
            </a:r>
            <a:r>
              <a:rPr lang="en-US" dirty="0" err="1">
                <a:cs typeface="Calibri"/>
              </a:rPr>
              <a:t>vinculante</a:t>
            </a:r>
            <a:r>
              <a:rPr lang="en-US" dirty="0">
                <a:cs typeface="Calibri"/>
              </a:rPr>
              <a:t>, </a:t>
            </a:r>
            <a:r>
              <a:rPr lang="en-US" dirty="0" err="1">
                <a:cs typeface="Calibri"/>
              </a:rPr>
              <a:t>ya</a:t>
            </a:r>
            <a:r>
              <a:rPr lang="en-US" dirty="0">
                <a:cs typeface="Calibri"/>
              </a:rPr>
              <a:t> que no se </a:t>
            </a:r>
            <a:r>
              <a:rPr lang="en-US" dirty="0" err="1">
                <a:cs typeface="Calibri"/>
              </a:rPr>
              <a:t>obtuvo</a:t>
            </a:r>
            <a:r>
              <a:rPr lang="en-US" dirty="0">
                <a:cs typeface="Calibri"/>
              </a:rPr>
              <a:t> </a:t>
            </a:r>
            <a:r>
              <a:rPr lang="en-US" dirty="0" err="1">
                <a:cs typeface="Calibri"/>
              </a:rPr>
              <a:t>el</a:t>
            </a:r>
            <a:r>
              <a:rPr lang="en-US" dirty="0">
                <a:cs typeface="Calibri"/>
              </a:rPr>
              <a:t> 10% de la </a:t>
            </a:r>
            <a:r>
              <a:rPr lang="en-US" dirty="0" err="1">
                <a:cs typeface="Calibri"/>
              </a:rPr>
              <a:t>votación</a:t>
            </a:r>
            <a:r>
              <a:rPr lang="en-US" dirty="0">
                <a:cs typeface="Calibri"/>
              </a:rPr>
              <a:t> </a:t>
            </a:r>
            <a:r>
              <a:rPr lang="en-US" dirty="0" err="1">
                <a:cs typeface="Calibri"/>
              </a:rPr>
              <a:t>requerida</a:t>
            </a:r>
            <a:r>
              <a:rPr lang="en-US" dirty="0">
                <a:cs typeface="Calibri"/>
              </a:rPr>
              <a:t> </a:t>
            </a:r>
            <a:r>
              <a:rPr lang="en-US" dirty="0" err="1">
                <a:cs typeface="Calibri"/>
              </a:rPr>
              <a:t>según</a:t>
            </a:r>
            <a:r>
              <a:rPr lang="en-US" dirty="0">
                <a:cs typeface="Calibri"/>
              </a:rPr>
              <a:t> lo </a:t>
            </a:r>
            <a:r>
              <a:rPr lang="en-US" dirty="0" err="1">
                <a:cs typeface="Calibri"/>
              </a:rPr>
              <a:t>señala</a:t>
            </a:r>
            <a:r>
              <a:rPr lang="en-US" dirty="0">
                <a:cs typeface="Calibri"/>
              </a:rPr>
              <a:t> la LPC de </a:t>
            </a:r>
            <a:r>
              <a:rPr lang="en-US" dirty="0" err="1">
                <a:cs typeface="Calibri"/>
              </a:rPr>
              <a:t>nuestra</a:t>
            </a:r>
            <a:r>
              <a:rPr lang="en-US" dirty="0">
                <a:cs typeface="Calibri"/>
              </a:rPr>
              <a:t> </a:t>
            </a:r>
            <a:r>
              <a:rPr lang="en-US" dirty="0" err="1">
                <a:cs typeface="Calibri"/>
              </a:rPr>
              <a:t>entidad</a:t>
            </a:r>
            <a:r>
              <a:rPr lang="en-US" dirty="0">
                <a:cs typeface="Calibri"/>
              </a:rPr>
              <a:t>, </a:t>
            </a:r>
            <a:r>
              <a:rPr lang="en-US" dirty="0" err="1">
                <a:cs typeface="Calibri"/>
              </a:rPr>
              <a:t>fue</a:t>
            </a:r>
            <a:r>
              <a:rPr lang="en-US" dirty="0">
                <a:cs typeface="Calibri"/>
              </a:rPr>
              <a:t> </a:t>
            </a:r>
            <a:r>
              <a:rPr lang="en-US" dirty="0" err="1">
                <a:cs typeface="Calibri"/>
              </a:rPr>
              <a:t>suficiente</a:t>
            </a:r>
            <a:r>
              <a:rPr lang="en-US" dirty="0">
                <a:cs typeface="Calibri"/>
              </a:rPr>
              <a:t> para que la </a:t>
            </a:r>
            <a:r>
              <a:rPr lang="en-US" dirty="0" err="1">
                <a:cs typeface="Calibri"/>
              </a:rPr>
              <a:t>autoridad</a:t>
            </a:r>
            <a:r>
              <a:rPr lang="en-US" dirty="0">
                <a:cs typeface="Calibri"/>
              </a:rPr>
              <a:t> </a:t>
            </a:r>
            <a:r>
              <a:rPr lang="en-US" dirty="0" err="1">
                <a:cs typeface="Calibri"/>
              </a:rPr>
              <a:t>retirara</a:t>
            </a:r>
            <a:r>
              <a:rPr lang="en-US" dirty="0">
                <a:cs typeface="Calibri"/>
              </a:rPr>
              <a:t> </a:t>
            </a:r>
            <a:r>
              <a:rPr lang="en-US" dirty="0" err="1">
                <a:cs typeface="Calibri"/>
              </a:rPr>
              <a:t>el</a:t>
            </a:r>
            <a:r>
              <a:rPr lang="en-US" dirty="0">
                <a:cs typeface="Calibri"/>
              </a:rPr>
              <a:t> </a:t>
            </a:r>
            <a:r>
              <a:rPr lang="en-US" dirty="0" err="1">
                <a:cs typeface="Calibri"/>
              </a:rPr>
              <a:t>proyecto</a:t>
            </a:r>
            <a:r>
              <a:rPr lang="en-US" dirty="0">
                <a:cs typeface="Calibri"/>
              </a:rPr>
              <a:t>.</a:t>
            </a:r>
            <a:endParaRPr lang="en-US" dirty="0"/>
          </a:p>
          <a:p>
            <a:endParaRPr lang="en-US">
              <a:cs typeface="Calibri"/>
            </a:endParaRPr>
          </a:p>
          <a:p>
            <a:endParaRPr lang="en-US">
              <a:cs typeface="Calibri"/>
            </a:endParaRPr>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11</a:t>
            </a:fld>
            <a:endParaRPr lang="es-ES_tradnl"/>
          </a:p>
        </p:txBody>
      </p:sp>
    </p:spTree>
    <p:extLst>
      <p:ext uri="{BB962C8B-B14F-4D97-AF65-F5344CB8AC3E}">
        <p14:creationId xmlns:p14="http://schemas.microsoft.com/office/powerpoint/2010/main" val="1330088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Publicada </a:t>
            </a:r>
            <a:r>
              <a:rPr lang="es-ES"/>
              <a:t>en el Periódico Oficial del Estado el 23 de junio de 2018</a:t>
            </a:r>
            <a:endParaRPr lang="en-US"/>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12</a:t>
            </a:fld>
            <a:endParaRPr lang="es-ES_tradnl"/>
          </a:p>
        </p:txBody>
      </p:sp>
    </p:spTree>
    <p:extLst>
      <p:ext uri="{BB962C8B-B14F-4D97-AF65-F5344CB8AC3E}">
        <p14:creationId xmlns:p14="http://schemas.microsoft.com/office/powerpoint/2010/main" val="2319279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err="1">
                <a:cs typeface="Calibri"/>
              </a:rPr>
              <a:t>Ahora</a:t>
            </a:r>
            <a:r>
              <a:rPr lang="en-US">
                <a:cs typeface="Calibri"/>
              </a:rPr>
              <a:t> no solo se escucha a la </a:t>
            </a:r>
            <a:r>
              <a:rPr lang="en-US" err="1">
                <a:cs typeface="Calibri"/>
              </a:rPr>
              <a:t>ciudadanía</a:t>
            </a:r>
            <a:r>
              <a:rPr lang="en-US">
                <a:cs typeface="Calibri"/>
              </a:rPr>
              <a:t>, </a:t>
            </a:r>
            <a:r>
              <a:rPr lang="en-US" err="1">
                <a:cs typeface="Calibri"/>
              </a:rPr>
              <a:t>también</a:t>
            </a:r>
            <a:r>
              <a:rPr lang="en-US">
                <a:cs typeface="Calibri"/>
              </a:rPr>
              <a:t> inside en las desiciones de la autoridad</a:t>
            </a:r>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14</a:t>
            </a:fld>
            <a:endParaRPr lang="es-ES_tradnl"/>
          </a:p>
        </p:txBody>
      </p:sp>
    </p:spTree>
    <p:extLst>
      <p:ext uri="{BB962C8B-B14F-4D97-AF65-F5344CB8AC3E}">
        <p14:creationId xmlns:p14="http://schemas.microsoft.com/office/powerpoint/2010/main" val="1826153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cs typeface="Calibri"/>
              </a:rPr>
              <a:t>- Antes: </a:t>
            </a:r>
            <a:r>
              <a:rPr lang="en-US" err="1">
                <a:cs typeface="Calibri"/>
              </a:rPr>
              <a:t>votar</a:t>
            </a:r>
            <a:r>
              <a:rPr lang="en-US">
                <a:cs typeface="Calibri"/>
              </a:rPr>
              <a:t>, ser </a:t>
            </a:r>
            <a:r>
              <a:rPr lang="en-US" err="1">
                <a:cs typeface="Calibri"/>
              </a:rPr>
              <a:t>votado</a:t>
            </a:r>
            <a:r>
              <a:rPr lang="en-US">
                <a:cs typeface="Calibri"/>
              </a:rPr>
              <a:t>, de </a:t>
            </a:r>
            <a:r>
              <a:rPr lang="en-US" err="1">
                <a:cs typeface="Calibri"/>
              </a:rPr>
              <a:t>reunión</a:t>
            </a:r>
            <a:r>
              <a:rPr lang="en-US">
                <a:cs typeface="Calibri"/>
              </a:rPr>
              <a:t>, </a:t>
            </a:r>
            <a:r>
              <a:rPr lang="en-US" err="1">
                <a:cs typeface="Calibri"/>
              </a:rPr>
              <a:t>asociación</a:t>
            </a:r>
            <a:r>
              <a:rPr lang="en-US">
                <a:cs typeface="Calibri"/>
              </a:rPr>
              <a:t>, </a:t>
            </a:r>
            <a:r>
              <a:rPr lang="en-US" err="1">
                <a:cs typeface="Calibri"/>
              </a:rPr>
              <a:t>afiliación</a:t>
            </a:r>
            <a:r>
              <a:rPr lang="en-US">
                <a:cs typeface="Calibri"/>
              </a:rPr>
              <a:t>. NO REGULADOS: Marchas, </a:t>
            </a:r>
            <a:r>
              <a:rPr lang="en-US" err="1">
                <a:cs typeface="Calibri"/>
              </a:rPr>
              <a:t>plantones</a:t>
            </a:r>
            <a:r>
              <a:rPr lang="en-US">
                <a:cs typeface="Calibri"/>
              </a:rPr>
              <a:t>. </a:t>
            </a:r>
            <a:r>
              <a:rPr lang="en-US" err="1">
                <a:cs typeface="Calibri"/>
              </a:rPr>
              <a:t>Ahora</a:t>
            </a:r>
            <a:r>
              <a:rPr lang="en-US">
                <a:cs typeface="Calibri"/>
              </a:rPr>
              <a:t> se </a:t>
            </a:r>
            <a:r>
              <a:rPr lang="en-US" err="1">
                <a:cs typeface="Calibri"/>
              </a:rPr>
              <a:t>crean</a:t>
            </a:r>
            <a:r>
              <a:rPr lang="en-US">
                <a:cs typeface="Calibri"/>
              </a:rPr>
              <a:t> </a:t>
            </a:r>
            <a:r>
              <a:rPr lang="en-US" err="1">
                <a:cs typeface="Calibri"/>
              </a:rPr>
              <a:t>nvos</a:t>
            </a:r>
            <a:r>
              <a:rPr lang="en-US">
                <a:cs typeface="Calibri"/>
              </a:rPr>
              <a:t> </a:t>
            </a:r>
            <a:r>
              <a:rPr lang="en-US" err="1">
                <a:cs typeface="Calibri"/>
              </a:rPr>
              <a:t>mecanismos</a:t>
            </a:r>
            <a:r>
              <a:rPr lang="en-US">
                <a:cs typeface="Calibri"/>
              </a:rPr>
              <a:t> de participación y amplian a los </a:t>
            </a:r>
            <a:r>
              <a:rPr lang="en-US" err="1">
                <a:cs typeface="Calibri"/>
              </a:rPr>
              <a:t>sujetos</a:t>
            </a:r>
            <a:r>
              <a:rPr lang="en-US">
                <a:cs typeface="Calibri"/>
              </a:rPr>
              <a:t> que </a:t>
            </a:r>
            <a:r>
              <a:rPr lang="en-US" err="1">
                <a:cs typeface="Calibri"/>
              </a:rPr>
              <a:t>pueden</a:t>
            </a:r>
            <a:r>
              <a:rPr lang="en-US">
                <a:cs typeface="Calibri"/>
              </a:rPr>
              <a:t> </a:t>
            </a:r>
            <a:r>
              <a:rPr lang="en-US" err="1">
                <a:cs typeface="Calibri"/>
              </a:rPr>
              <a:t>ejercerlos</a:t>
            </a:r>
            <a:r>
              <a:rPr lang="en-US">
                <a:cs typeface="Calibri"/>
              </a:rPr>
              <a:t> (</a:t>
            </a:r>
            <a:r>
              <a:rPr lang="en-US" err="1">
                <a:cs typeface="Calibri"/>
              </a:rPr>
              <a:t>ciudadanos</a:t>
            </a:r>
            <a:r>
              <a:rPr lang="en-US">
                <a:cs typeface="Calibri"/>
              </a:rPr>
              <a:t> y </a:t>
            </a:r>
            <a:r>
              <a:rPr lang="en-US" err="1">
                <a:cs typeface="Calibri"/>
              </a:rPr>
              <a:t>habitantes</a:t>
            </a:r>
            <a:r>
              <a:rPr lang="en-US">
                <a:cs typeface="Calibri"/>
              </a:rPr>
              <a:t>)</a:t>
            </a:r>
          </a:p>
          <a:p>
            <a:r>
              <a:rPr lang="en-US">
                <a:cs typeface="Calibri"/>
              </a:rPr>
              <a:t>Los </a:t>
            </a:r>
            <a:r>
              <a:rPr lang="en-US" err="1">
                <a:cs typeface="Calibri"/>
              </a:rPr>
              <a:t>primeros</a:t>
            </a:r>
            <a:r>
              <a:rPr lang="en-US">
                <a:cs typeface="Calibri"/>
              </a:rPr>
              <a:t> </a:t>
            </a:r>
            <a:r>
              <a:rPr lang="en-US" err="1">
                <a:cs typeface="Calibri"/>
              </a:rPr>
              <a:t>serán</a:t>
            </a:r>
            <a:r>
              <a:rPr lang="en-US">
                <a:cs typeface="Calibri"/>
              </a:rPr>
              <a:t> </a:t>
            </a:r>
            <a:r>
              <a:rPr lang="en-US" err="1">
                <a:cs typeface="Calibri"/>
              </a:rPr>
              <a:t>aquellos</a:t>
            </a:r>
            <a:r>
              <a:rPr lang="en-US">
                <a:cs typeface="Calibri"/>
              </a:rPr>
              <a:t> </a:t>
            </a:r>
            <a:r>
              <a:rPr lang="en-US" err="1">
                <a:cs typeface="Calibri"/>
              </a:rPr>
              <a:t>destinados</a:t>
            </a:r>
            <a:r>
              <a:rPr lang="en-US">
                <a:cs typeface="Calibri"/>
              </a:rPr>
              <a:t> a </a:t>
            </a:r>
            <a:r>
              <a:rPr lang="en-US" err="1">
                <a:cs typeface="Calibri"/>
              </a:rPr>
              <a:t>quienes</a:t>
            </a:r>
            <a:r>
              <a:rPr lang="en-US">
                <a:cs typeface="Calibri"/>
              </a:rPr>
              <a:t> </a:t>
            </a:r>
            <a:r>
              <a:rPr lang="en-US" err="1">
                <a:cs typeface="Calibri"/>
              </a:rPr>
              <a:t>cuenten</a:t>
            </a:r>
            <a:r>
              <a:rPr lang="en-US">
                <a:cs typeface="Calibri"/>
              </a:rPr>
              <a:t> con la </a:t>
            </a:r>
            <a:r>
              <a:rPr lang="en-US" err="1">
                <a:cs typeface="Calibri"/>
              </a:rPr>
              <a:t>calidad</a:t>
            </a:r>
            <a:r>
              <a:rPr lang="en-US">
                <a:cs typeface="Calibri"/>
              </a:rPr>
              <a:t> de </a:t>
            </a:r>
            <a:r>
              <a:rPr lang="en-US" err="1">
                <a:cs typeface="Calibri"/>
              </a:rPr>
              <a:t>ciudadan@s</a:t>
            </a:r>
            <a:r>
              <a:rPr lang="en-US">
                <a:cs typeface="Calibri"/>
              </a:rPr>
              <a:t> y los </a:t>
            </a:r>
            <a:r>
              <a:rPr lang="en-US" err="1">
                <a:cs typeface="Calibri"/>
              </a:rPr>
              <a:t>segundos</a:t>
            </a:r>
            <a:r>
              <a:rPr lang="en-US">
                <a:cs typeface="Calibri"/>
              </a:rPr>
              <a:t> </a:t>
            </a:r>
            <a:r>
              <a:rPr lang="en-US" err="1">
                <a:cs typeface="Calibri"/>
              </a:rPr>
              <a:t>destinados</a:t>
            </a:r>
            <a:r>
              <a:rPr lang="en-US">
                <a:cs typeface="Calibri"/>
              </a:rPr>
              <a:t> a </a:t>
            </a:r>
            <a:r>
              <a:rPr lang="en-US" err="1">
                <a:cs typeface="Calibri"/>
              </a:rPr>
              <a:t>habitantes</a:t>
            </a:r>
            <a:r>
              <a:rPr lang="en-US">
                <a:cs typeface="Calibri"/>
              </a:rPr>
              <a:t> </a:t>
            </a:r>
            <a:r>
              <a:rPr lang="en-US" err="1">
                <a:cs typeface="Calibri"/>
              </a:rPr>
              <a:t>cuenten</a:t>
            </a:r>
            <a:r>
              <a:rPr lang="en-US">
                <a:cs typeface="Calibri"/>
              </a:rPr>
              <a:t> o no con </a:t>
            </a:r>
            <a:r>
              <a:rPr lang="en-US" err="1">
                <a:cs typeface="Calibri"/>
              </a:rPr>
              <a:t>ciudadanía</a:t>
            </a:r>
            <a:r>
              <a:rPr lang="en-US">
                <a:cs typeface="Calibri"/>
              </a:rPr>
              <a:t>.</a:t>
            </a:r>
            <a:endParaRPr lang="en-US"/>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16</a:t>
            </a:fld>
            <a:endParaRPr lang="es-ES_tradnl"/>
          </a:p>
        </p:txBody>
      </p:sp>
    </p:spTree>
    <p:extLst>
      <p:ext uri="{BB962C8B-B14F-4D97-AF65-F5344CB8AC3E}">
        <p14:creationId xmlns:p14="http://schemas.microsoft.com/office/powerpoint/2010/main" val="622723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24</a:t>
            </a:fld>
            <a:endParaRPr lang="es-ES_tradnl"/>
          </a:p>
        </p:txBody>
      </p:sp>
    </p:spTree>
    <p:extLst>
      <p:ext uri="{BB962C8B-B14F-4D97-AF65-F5344CB8AC3E}">
        <p14:creationId xmlns:p14="http://schemas.microsoft.com/office/powerpoint/2010/main" val="243215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ts val="2400"/>
              </a:lnSpc>
            </a:pPr>
            <a:r>
              <a:rPr lang="es-MX" sz="1200">
                <a:solidFill>
                  <a:schemeClr val="tx1">
                    <a:lumMod val="65000"/>
                    <a:lumOff val="35000"/>
                  </a:schemeClr>
                </a:solidFill>
              </a:rPr>
              <a:t>Conceptualizando la democracia como </a:t>
            </a:r>
            <a:r>
              <a:rPr lang="es-MX" sz="1200" b="1" i="1">
                <a:solidFill>
                  <a:srgbClr val="B574BA"/>
                </a:solidFill>
              </a:rPr>
              <a:t>“gobierno del pueblo, por el pueblo y para el pueblo”</a:t>
            </a:r>
            <a:r>
              <a:rPr lang="es-MX" sz="1200" b="1" i="1" baseline="30000">
                <a:solidFill>
                  <a:srgbClr val="B574BA"/>
                </a:solidFill>
              </a:rPr>
              <a:t>1</a:t>
            </a:r>
            <a:r>
              <a:rPr lang="es-MX" sz="1200">
                <a:solidFill>
                  <a:schemeClr val="tx1">
                    <a:lumMod val="65000"/>
                    <a:lumOff val="35000"/>
                  </a:schemeClr>
                </a:solidFill>
              </a:rPr>
              <a:t>, nuestra legislación estatal y nacional ha establecido, procesos, requisitos y principios a seguir para elegir a las autoridades que nos representarán, en un sistema integrado por tres poderes </a:t>
            </a:r>
            <a:r>
              <a:rPr lang="es-MX" sz="1200" i="1">
                <a:solidFill>
                  <a:schemeClr val="tx1">
                    <a:lumMod val="65000"/>
                    <a:lumOff val="35000"/>
                  </a:schemeClr>
                </a:solidFill>
              </a:rPr>
              <a:t>(Ejecutivo, Legislativo y Judicial), </a:t>
            </a:r>
            <a:r>
              <a:rPr lang="es-MX" sz="1200">
                <a:solidFill>
                  <a:schemeClr val="tx1">
                    <a:lumMod val="65000"/>
                    <a:lumOff val="35000"/>
                  </a:schemeClr>
                </a:solidFill>
              </a:rPr>
              <a:t>en los cuales entre ellos delimitan el actuar el uno del otro, siendo dos de los poderes </a:t>
            </a:r>
            <a:r>
              <a:rPr lang="es-MX" sz="1200" i="1">
                <a:solidFill>
                  <a:schemeClr val="tx1">
                    <a:lumMod val="65000"/>
                    <a:lumOff val="35000"/>
                  </a:schemeClr>
                </a:solidFill>
              </a:rPr>
              <a:t>(Ejecutivo y Legislativo) </a:t>
            </a:r>
            <a:r>
              <a:rPr lang="es-MX" sz="1200">
                <a:solidFill>
                  <a:schemeClr val="tx1">
                    <a:lumMod val="65000"/>
                    <a:lumOff val="35000"/>
                  </a:schemeClr>
                </a:solidFill>
              </a:rPr>
              <a:t>electos mediante el proceso de votación dirigido a la ciudadanía.</a:t>
            </a:r>
          </a:p>
          <a:p>
            <a:pPr algn="just">
              <a:lnSpc>
                <a:spcPts val="2400"/>
              </a:lnSpc>
            </a:pPr>
            <a:endParaRPr lang="es-MX" sz="1200">
              <a:solidFill>
                <a:schemeClr val="tx1">
                  <a:lumMod val="65000"/>
                  <a:lumOff val="35000"/>
                </a:schemeClr>
              </a:solidFill>
            </a:endParaRPr>
          </a:p>
          <a:p>
            <a:pPr algn="just">
              <a:lnSpc>
                <a:spcPts val="2400"/>
              </a:lnSpc>
            </a:pPr>
            <a:r>
              <a:rPr lang="es-MX" sz="1200">
                <a:solidFill>
                  <a:schemeClr val="tx1">
                    <a:lumMod val="65000"/>
                    <a:lumOff val="35000"/>
                  </a:schemeClr>
                </a:solidFill>
              </a:rPr>
              <a:t>Sin embargo en la actualidad, derivado de los cambios que han surgido en la sociedad, se vuelve indispensable que las y los habitantes intervengan de manera activa en la toma de decisiones y cuenten con la facultad de delimitar el poder de la autoridad, ello a través de los instrumentos de participación ciudadana.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i="1" baseline="30000">
                <a:solidFill>
                  <a:srgbClr val="B574BA"/>
                </a:solidFill>
              </a:rPr>
              <a:t>1</a:t>
            </a:r>
            <a:r>
              <a:rPr lang="es-MX" sz="1200" baseline="30000">
                <a:solidFill>
                  <a:srgbClr val="B574BA"/>
                </a:solidFill>
              </a:rPr>
              <a:t> </a:t>
            </a:r>
            <a:r>
              <a:rPr lang="es-MX" sz="1200">
                <a:solidFill>
                  <a:srgbClr val="B574BA"/>
                </a:solidFill>
              </a:rPr>
              <a:t>Abraham Lincoln, discurso de Gettysburg</a:t>
            </a:r>
          </a:p>
          <a:p>
            <a:endParaRPr lang="en-US"/>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2</a:t>
            </a:fld>
            <a:endParaRPr lang="es-ES_tradnl"/>
          </a:p>
        </p:txBody>
      </p:sp>
    </p:spTree>
    <p:extLst>
      <p:ext uri="{BB962C8B-B14F-4D97-AF65-F5344CB8AC3E}">
        <p14:creationId xmlns:p14="http://schemas.microsoft.com/office/powerpoint/2010/main" val="136876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cs typeface="Calibri"/>
              </a:rPr>
              <a:t>Les </a:t>
            </a:r>
            <a:r>
              <a:rPr lang="en-US" err="1">
                <a:cs typeface="Calibri"/>
              </a:rPr>
              <a:t>solicitamos</a:t>
            </a:r>
            <a:r>
              <a:rPr lang="en-US">
                <a:cs typeface="Calibri"/>
              </a:rPr>
              <a:t> </a:t>
            </a:r>
            <a:r>
              <a:rPr lang="en-US" err="1">
                <a:cs typeface="Calibri"/>
              </a:rPr>
              <a:t>ingresar</a:t>
            </a:r>
            <a:r>
              <a:rPr lang="en-US">
                <a:cs typeface="Calibri"/>
              </a:rPr>
              <a:t> al </a:t>
            </a:r>
            <a:r>
              <a:rPr lang="en-US" err="1">
                <a:cs typeface="Calibri"/>
              </a:rPr>
              <a:t>siguiente</a:t>
            </a:r>
            <a:r>
              <a:rPr lang="en-US">
                <a:cs typeface="Calibri"/>
              </a:rPr>
              <a:t> enlace que se </a:t>
            </a:r>
            <a:r>
              <a:rPr lang="en-US" err="1">
                <a:cs typeface="Calibri"/>
              </a:rPr>
              <a:t>está</a:t>
            </a:r>
            <a:r>
              <a:rPr lang="en-US">
                <a:cs typeface="Calibri"/>
              </a:rPr>
              <a:t> </a:t>
            </a:r>
            <a:r>
              <a:rPr lang="en-US" err="1">
                <a:cs typeface="Calibri"/>
              </a:rPr>
              <a:t>compartiendo</a:t>
            </a:r>
            <a:r>
              <a:rPr lang="en-US">
                <a:cs typeface="Calibri"/>
              </a:rPr>
              <a:t> a </a:t>
            </a:r>
            <a:r>
              <a:rPr lang="en-US" err="1">
                <a:cs typeface="Calibri"/>
              </a:rPr>
              <a:t>través</a:t>
            </a:r>
            <a:r>
              <a:rPr lang="en-US">
                <a:cs typeface="Calibri"/>
              </a:rPr>
              <a:t> del chat: </a:t>
            </a:r>
            <a:r>
              <a:rPr lang="en-US">
                <a:hlinkClick r:id="rId3"/>
              </a:rPr>
              <a:t>https://padlet.com/marcelaoropesa18/fkiq0cgm6nbic154</a:t>
            </a:r>
            <a:r>
              <a:rPr lang="en-US"/>
              <a:t> </a:t>
            </a:r>
            <a:r>
              <a:rPr lang="en-US">
                <a:cs typeface="Calibri"/>
              </a:rPr>
              <a:t>para que a </a:t>
            </a:r>
            <a:r>
              <a:rPr lang="en-US" err="1">
                <a:cs typeface="Calibri"/>
              </a:rPr>
              <a:t>través</a:t>
            </a:r>
            <a:r>
              <a:rPr lang="en-US">
                <a:cs typeface="Calibri"/>
              </a:rPr>
              <a:t> del </a:t>
            </a:r>
            <a:r>
              <a:rPr lang="en-US" err="1">
                <a:cs typeface="Calibri"/>
              </a:rPr>
              <a:t>tablero</a:t>
            </a:r>
            <a:r>
              <a:rPr lang="en-US">
                <a:cs typeface="Calibri"/>
              </a:rPr>
              <a:t> que </a:t>
            </a:r>
            <a:r>
              <a:rPr lang="en-US" err="1">
                <a:cs typeface="Calibri"/>
              </a:rPr>
              <a:t>encontrarán</a:t>
            </a:r>
            <a:r>
              <a:rPr lang="en-US">
                <a:cs typeface="Calibri"/>
              </a:rPr>
              <a:t> </a:t>
            </a:r>
            <a:r>
              <a:rPr lang="en-US" err="1">
                <a:cs typeface="Calibri"/>
              </a:rPr>
              <a:t>en</a:t>
            </a:r>
            <a:r>
              <a:rPr lang="en-US">
                <a:cs typeface="Calibri"/>
              </a:rPr>
              <a:t> </a:t>
            </a:r>
            <a:r>
              <a:rPr lang="en-US" err="1">
                <a:cs typeface="Calibri"/>
              </a:rPr>
              <a:t>el</a:t>
            </a:r>
            <a:r>
              <a:rPr lang="en-US">
                <a:cs typeface="Calibri"/>
              </a:rPr>
              <a:t> </a:t>
            </a:r>
            <a:r>
              <a:rPr lang="en-US" err="1">
                <a:cs typeface="Calibri"/>
              </a:rPr>
              <a:t>mismo</a:t>
            </a:r>
            <a:r>
              <a:rPr lang="en-US">
                <a:cs typeface="Calibri"/>
              </a:rPr>
              <a:t> </a:t>
            </a:r>
            <a:r>
              <a:rPr lang="en-US" err="1">
                <a:cs typeface="Calibri"/>
              </a:rPr>
              <a:t>nos</a:t>
            </a:r>
            <a:r>
              <a:rPr lang="en-US">
                <a:cs typeface="Calibri"/>
              </a:rPr>
              <a:t> </a:t>
            </a:r>
            <a:r>
              <a:rPr lang="en-US" err="1">
                <a:cs typeface="Calibri"/>
              </a:rPr>
              <a:t>compartan</a:t>
            </a:r>
            <a:r>
              <a:rPr lang="en-US">
                <a:cs typeface="Calibri"/>
              </a:rPr>
              <a:t> de </a:t>
            </a:r>
            <a:r>
              <a:rPr lang="en-US" err="1">
                <a:cs typeface="Calibri"/>
              </a:rPr>
              <a:t>manera</a:t>
            </a:r>
            <a:r>
              <a:rPr lang="en-US">
                <a:cs typeface="Calibri"/>
              </a:rPr>
              <a:t> </a:t>
            </a:r>
            <a:r>
              <a:rPr lang="en-US" err="1">
                <a:cs typeface="Calibri"/>
              </a:rPr>
              <a:t>voluntaria</a:t>
            </a:r>
            <a:r>
              <a:rPr lang="en-US">
                <a:cs typeface="Calibri"/>
              </a:rPr>
              <a:t> </a:t>
            </a:r>
            <a:r>
              <a:rPr lang="en-US" err="1">
                <a:cs typeface="Calibri"/>
              </a:rPr>
              <a:t>los</a:t>
            </a:r>
            <a:r>
              <a:rPr lang="en-US">
                <a:cs typeface="Calibri"/>
              </a:rPr>
              <a:t> </a:t>
            </a:r>
            <a:r>
              <a:rPr lang="en-US" err="1">
                <a:cs typeface="Calibri"/>
              </a:rPr>
              <a:t>datos</a:t>
            </a:r>
            <a:r>
              <a:rPr lang="en-US">
                <a:cs typeface="Calibri"/>
              </a:rPr>
              <a:t> que se </a:t>
            </a:r>
            <a:r>
              <a:rPr lang="en-US" err="1">
                <a:cs typeface="Calibri"/>
              </a:rPr>
              <a:t>nos</a:t>
            </a:r>
            <a:r>
              <a:rPr lang="en-US">
                <a:cs typeface="Calibri"/>
              </a:rPr>
              <a:t> </a:t>
            </a:r>
            <a:r>
              <a:rPr lang="en-US" err="1">
                <a:cs typeface="Calibri"/>
              </a:rPr>
              <a:t>solicitan</a:t>
            </a:r>
            <a:r>
              <a:rPr lang="en-US">
                <a:cs typeface="Calibri"/>
              </a:rPr>
              <a:t>. Les </a:t>
            </a:r>
            <a:r>
              <a:rPr lang="en-US" err="1">
                <a:cs typeface="Calibri"/>
              </a:rPr>
              <a:t>pedimos</a:t>
            </a:r>
            <a:r>
              <a:rPr lang="en-US">
                <a:cs typeface="Calibri"/>
              </a:rPr>
              <a:t> que de ser posible y si gustan así hacerlo nos compartan en el mismo tablero alguna fotografía de ustedes y al </a:t>
            </a:r>
            <a:r>
              <a:rPr lang="en-US" err="1">
                <a:cs typeface="Calibri"/>
              </a:rPr>
              <a:t>terminar</a:t>
            </a:r>
            <a:r>
              <a:rPr lang="en-US">
                <a:cs typeface="Calibri"/>
              </a:rPr>
              <a:t> </a:t>
            </a:r>
            <a:r>
              <a:rPr lang="en-US" err="1">
                <a:cs typeface="Calibri"/>
              </a:rPr>
              <a:t>quien</a:t>
            </a:r>
            <a:r>
              <a:rPr lang="en-US">
                <a:cs typeface="Calibri"/>
              </a:rPr>
              <a:t> </a:t>
            </a:r>
            <a:r>
              <a:rPr lang="en-US" err="1">
                <a:cs typeface="Calibri"/>
              </a:rPr>
              <a:t>guste</a:t>
            </a:r>
            <a:r>
              <a:rPr lang="en-US">
                <a:cs typeface="Calibri"/>
              </a:rPr>
              <a:t> </a:t>
            </a:r>
            <a:r>
              <a:rPr lang="en-US" err="1">
                <a:cs typeface="Calibri"/>
              </a:rPr>
              <a:t>abrir</a:t>
            </a:r>
            <a:r>
              <a:rPr lang="en-US">
                <a:cs typeface="Calibri"/>
              </a:rPr>
              <a:t> </a:t>
            </a:r>
            <a:r>
              <a:rPr lang="en-US" err="1">
                <a:cs typeface="Calibri"/>
              </a:rPr>
              <a:t>su</a:t>
            </a:r>
            <a:r>
              <a:rPr lang="en-US">
                <a:cs typeface="Calibri"/>
              </a:rPr>
              <a:t> </a:t>
            </a:r>
            <a:r>
              <a:rPr lang="en-US" err="1">
                <a:cs typeface="Calibri"/>
              </a:rPr>
              <a:t>micrófono</a:t>
            </a:r>
            <a:r>
              <a:rPr lang="en-US">
                <a:cs typeface="Calibri"/>
              </a:rPr>
              <a:t> para </a:t>
            </a:r>
            <a:r>
              <a:rPr lang="en-US" err="1">
                <a:cs typeface="Calibri"/>
              </a:rPr>
              <a:t>leernos</a:t>
            </a:r>
            <a:r>
              <a:rPr lang="en-US">
                <a:cs typeface="Calibri"/>
              </a:rPr>
              <a:t> sus </a:t>
            </a:r>
            <a:r>
              <a:rPr lang="en-US" err="1">
                <a:cs typeface="Calibri"/>
              </a:rPr>
              <a:t>comentarios</a:t>
            </a:r>
            <a:r>
              <a:rPr lang="en-US">
                <a:cs typeface="Calibri"/>
              </a:rPr>
              <a:t>. </a:t>
            </a:r>
            <a:r>
              <a:rPr lang="en-US" err="1">
                <a:cs typeface="Calibri"/>
              </a:rPr>
              <a:t>Daremos</a:t>
            </a:r>
            <a:r>
              <a:rPr lang="en-US">
                <a:cs typeface="Calibri"/>
              </a:rPr>
              <a:t> </a:t>
            </a:r>
            <a:r>
              <a:rPr lang="en-US" err="1">
                <a:cs typeface="Calibri"/>
              </a:rPr>
              <a:t>unos</a:t>
            </a:r>
            <a:r>
              <a:rPr lang="en-US">
                <a:cs typeface="Calibri"/>
              </a:rPr>
              <a:t> </a:t>
            </a:r>
            <a:r>
              <a:rPr lang="en-US" err="1">
                <a:cs typeface="Calibri"/>
              </a:rPr>
              <a:t>minutos</a:t>
            </a:r>
            <a:r>
              <a:rPr lang="en-US">
                <a:cs typeface="Calibri"/>
              </a:rPr>
              <a:t> para la </a:t>
            </a:r>
            <a:r>
              <a:rPr lang="en-US" err="1">
                <a:cs typeface="Calibri"/>
              </a:rPr>
              <a:t>actividad</a:t>
            </a:r>
            <a:r>
              <a:rPr lang="en-US">
                <a:cs typeface="Calibri"/>
              </a:rPr>
              <a:t>, la </a:t>
            </a:r>
            <a:r>
              <a:rPr lang="en-US" err="1">
                <a:cs typeface="Calibri"/>
              </a:rPr>
              <a:t>cual</a:t>
            </a:r>
            <a:r>
              <a:rPr lang="en-US">
                <a:cs typeface="Calibri"/>
              </a:rPr>
              <a:t> es con la </a:t>
            </a:r>
            <a:r>
              <a:rPr lang="en-US" err="1">
                <a:cs typeface="Calibri"/>
              </a:rPr>
              <a:t>finalidad</a:t>
            </a:r>
            <a:r>
              <a:rPr lang="en-US">
                <a:cs typeface="Calibri"/>
              </a:rPr>
              <a:t> de </a:t>
            </a:r>
            <a:r>
              <a:rPr lang="en-US" err="1">
                <a:cs typeface="Calibri"/>
              </a:rPr>
              <a:t>conocernos</a:t>
            </a:r>
            <a:r>
              <a:rPr lang="en-US">
                <a:cs typeface="Calibri"/>
              </a:rPr>
              <a:t> un poco, saber de </a:t>
            </a:r>
            <a:r>
              <a:rPr lang="en-US" err="1">
                <a:cs typeface="Calibri"/>
              </a:rPr>
              <a:t>donde</a:t>
            </a:r>
            <a:r>
              <a:rPr lang="en-US">
                <a:cs typeface="Calibri"/>
              </a:rPr>
              <a:t> </a:t>
            </a:r>
            <a:r>
              <a:rPr lang="en-US" err="1">
                <a:cs typeface="Calibri"/>
              </a:rPr>
              <a:t>venimos</a:t>
            </a:r>
            <a:r>
              <a:rPr lang="en-US">
                <a:cs typeface="Calibri"/>
              </a:rPr>
              <a:t> </a:t>
            </a:r>
            <a:r>
              <a:rPr lang="en-US" err="1">
                <a:cs typeface="Calibri"/>
              </a:rPr>
              <a:t>cada</a:t>
            </a:r>
            <a:r>
              <a:rPr lang="en-US">
                <a:cs typeface="Calibri"/>
              </a:rPr>
              <a:t> uno, y que </a:t>
            </a:r>
            <a:r>
              <a:rPr lang="en-US" err="1">
                <a:cs typeface="Calibri"/>
              </a:rPr>
              <a:t>intereses</a:t>
            </a:r>
            <a:r>
              <a:rPr lang="en-US">
                <a:cs typeface="Calibri"/>
              </a:rPr>
              <a:t> tenemos. </a:t>
            </a:r>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3</a:t>
            </a:fld>
            <a:endParaRPr lang="es-ES_tradnl"/>
          </a:p>
        </p:txBody>
      </p:sp>
    </p:spTree>
    <p:extLst>
      <p:ext uri="{BB962C8B-B14F-4D97-AF65-F5344CB8AC3E}">
        <p14:creationId xmlns:p14="http://schemas.microsoft.com/office/powerpoint/2010/main" val="3371844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ts val="1200"/>
              </a:lnSpc>
            </a:pPr>
            <a:r>
              <a:rPr lang="es-ES" b="1" dirty="0">
                <a:cs typeface="Calibri"/>
              </a:rPr>
              <a:t>Plebiscito Ciudad de México.</a:t>
            </a:r>
            <a:r>
              <a:rPr lang="es-ES" dirty="0"/>
              <a:t> Fecha de solicitud</a:t>
            </a:r>
            <a:r>
              <a:rPr lang="es-ES" b="1" dirty="0"/>
              <a:t>:</a:t>
            </a:r>
            <a:r>
              <a:rPr lang="es-ES" dirty="0"/>
              <a:t> 17 de junio de 2002. </a:t>
            </a:r>
          </a:p>
          <a:p>
            <a:pPr algn="just">
              <a:lnSpc>
                <a:spcPts val="2100"/>
              </a:lnSpc>
            </a:pPr>
            <a:r>
              <a:rPr lang="es-ES" dirty="0"/>
              <a:t>- Un grupo de ciudadanos del DF presentaron al entonces Jefe de Gobierno del DF, Andrés Manuel López Obrador, un escrito de petición para la realización del plebiscito.</a:t>
            </a:r>
            <a:endParaRPr lang="es-ES" dirty="0">
              <a:cs typeface="Calibri"/>
            </a:endParaRPr>
          </a:p>
          <a:p>
            <a:pPr algn="just">
              <a:lnSpc>
                <a:spcPts val="2100"/>
              </a:lnSpc>
            </a:pPr>
            <a:r>
              <a:rPr lang="es-ES" dirty="0"/>
              <a:t>- Dicha solicitud se hizo acompañar de datos y firmas de los solicitantes.</a:t>
            </a:r>
            <a:endParaRPr lang="es-ES" dirty="0">
              <a:cs typeface="Calibri"/>
            </a:endParaRPr>
          </a:p>
          <a:p>
            <a:r>
              <a:rPr lang="es-ES" dirty="0"/>
              <a:t>- Resultado no vinculante; el CG del IEDF determinó que la votación válidamente emitida correspondió a 420,522 votos siendo menor a la tercera parte de los ciudadanos inscritos en el padrón electoral del DF.</a:t>
            </a:r>
            <a:endParaRPr lang="es-ES" dirty="0">
              <a:cs typeface="Calibri"/>
            </a:endParaRPr>
          </a:p>
          <a:p>
            <a:endParaRPr lang="es-ES" dirty="0">
              <a:cs typeface="Calibri"/>
            </a:endParaRPr>
          </a:p>
          <a:p>
            <a:r>
              <a:rPr lang="es-ES" b="1" dirty="0">
                <a:cs typeface="Calibri"/>
              </a:rPr>
              <a:t>Plebiscito Municipal Chiapas.</a:t>
            </a:r>
            <a:r>
              <a:rPr lang="es-ES" dirty="0">
                <a:cs typeface="Calibri"/>
              </a:rPr>
              <a:t> Según el art. 13 del </a:t>
            </a:r>
            <a:r>
              <a:rPr lang="es-ES" b="1" dirty="0"/>
              <a:t>Reglamento para la Preparación, Organización y Desarrollo de los Procedimientos de Participación Ciudadana, </a:t>
            </a:r>
            <a:r>
              <a:rPr lang="es-ES" dirty="0"/>
              <a:t>los</a:t>
            </a:r>
            <a:r>
              <a:rPr lang="es-ES" dirty="0">
                <a:cs typeface="Calibri"/>
              </a:rPr>
              <a:t> resultados de dicho instrumento serían vinculatorios siempre </a:t>
            </a:r>
            <a:r>
              <a:rPr lang="es-ES" dirty="0"/>
              <a:t>que una de las opciones obtenga la mayoría de la votación válidamente emitida, y ésta corresponda, cuando menos, a un tercio de los ciudadanos inscritos en el padrón electoral estatal o del municipio, según se trate. En caso contrario, el plebiscito únicamente tendría el carácter de recomendación. Siendo decisión de los habitantes de ese municipio conservar el nombre de Ocozocoautla de Espinosa.</a:t>
            </a:r>
            <a:endParaRPr lang="es-ES" dirty="0">
              <a:cs typeface="Calibri"/>
            </a:endParaRPr>
          </a:p>
          <a:p>
            <a:endParaRPr lang="es-ES" dirty="0">
              <a:cs typeface="Calibri"/>
            </a:endParaRPr>
          </a:p>
          <a:p>
            <a:endParaRPr lang="es-ES" dirty="0">
              <a:cs typeface="Calibri"/>
            </a:endParaRPr>
          </a:p>
          <a:p>
            <a:endParaRPr lang="es-ES" dirty="0">
              <a:cs typeface="Calibri"/>
            </a:endParaRPr>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5</a:t>
            </a:fld>
            <a:endParaRPr lang="es-ES_tradnl"/>
          </a:p>
        </p:txBody>
      </p:sp>
    </p:spTree>
    <p:extLst>
      <p:ext uri="{BB962C8B-B14F-4D97-AF65-F5344CB8AC3E}">
        <p14:creationId xmlns:p14="http://schemas.microsoft.com/office/powerpoint/2010/main" val="324851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a:t>Plebiscito Municipal Baja California Sur. </a:t>
            </a:r>
            <a:r>
              <a:rPr lang="es-ES"/>
              <a:t>Los resultados del plebiscito tendrán carácter vinculatorio para los actos de autoridad, solo cuando una de las opciones obtenga la mayoría de votación válidamente emitida y esta corresponda cuando menos al 10% de los ciudadanos incluidos en la lista nominal en la circunscripción territorial que tenga verificativo el plebiscito. Art. 22 </a:t>
            </a:r>
            <a:r>
              <a:rPr lang="es-ES" b="1"/>
              <a:t>LPC de Baja California</a:t>
            </a:r>
            <a:r>
              <a:rPr lang="es-ES"/>
              <a:t>.</a:t>
            </a:r>
            <a:endParaRPr lang="es-ES">
              <a:cs typeface="Calibri"/>
            </a:endParaRPr>
          </a:p>
          <a:p>
            <a:endParaRPr lang="es-ES"/>
          </a:p>
          <a:p>
            <a:r>
              <a:rPr lang="es-ES" b="1"/>
              <a:t>Plebiscito Municipal Guanajuato.</a:t>
            </a:r>
            <a:r>
              <a:rPr lang="es-ES"/>
              <a:t> El porcentaje de votación fue del 12.84% de los 116,349 ciudadanos inscritos en la lista nominal de electores del Municipio de Guanajuato al treinta y uno de octubre de 2010, por lo que, al no haber votado al menos el cincuenta por ciento de los ciudadanos inscritos en la lista nominal de electores del Municipio de Guanajuato, por lo que se determinó que el resultado del plebiscito no fue vinculatorio para el Ayuntamiento de Guanajuato sino solamente indicativo. Finalmente el 10 de diciembre del mismo año el Ayuntamiento de Guanajuato revocó el polémico acuerdo a pesar de que no era obligatorio por parte del gobierno municipal con el resultado obtenido de este ejercicio.</a:t>
            </a:r>
          </a:p>
          <a:p>
            <a:endParaRPr lang="es-ES"/>
          </a:p>
          <a:p>
            <a:endParaRPr lang="es-ES"/>
          </a:p>
          <a:p>
            <a:endParaRPr lang="es-ES"/>
          </a:p>
          <a:p>
            <a:endParaRPr lang="es-ES">
              <a:cs typeface="Calibri"/>
            </a:endParaRPr>
          </a:p>
          <a:p>
            <a:endParaRPr lang="es-ES">
              <a:cs typeface="Calibri"/>
            </a:endParaRPr>
          </a:p>
          <a:p>
            <a:endParaRPr lang="es-ES">
              <a:cs typeface="Calibri"/>
            </a:endParaRPr>
          </a:p>
          <a:p>
            <a:endParaRPr lang="es-ES">
              <a:cs typeface="Calibri"/>
            </a:endParaRPr>
          </a:p>
          <a:p>
            <a:endParaRPr lang="es-ES">
              <a:cs typeface="Calibri"/>
            </a:endParaRPr>
          </a:p>
          <a:p>
            <a:endParaRPr lang="es-ES">
              <a:cs typeface="Calibri"/>
            </a:endParaRPr>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6</a:t>
            </a:fld>
            <a:endParaRPr lang="es-ES_tradnl"/>
          </a:p>
        </p:txBody>
      </p:sp>
    </p:spTree>
    <p:extLst>
      <p:ext uri="{BB962C8B-B14F-4D97-AF65-F5344CB8AC3E}">
        <p14:creationId xmlns:p14="http://schemas.microsoft.com/office/powerpoint/2010/main" val="294766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Plebiscito Municipal Yucatán 2011.</a:t>
            </a:r>
            <a:r>
              <a:rPr lang="es-ES" dirty="0"/>
              <a:t> El resultado de la consulta obliga a la autoridad a su cumplimiento y siempre que participe al menos el 20% de los ciudadanos inscritos en la Lista Nominal Municipal de Electores, y la mayoría de las opiniones se manifieste en uno u otro sentido; tratándose de actos o acciones del Ayuntamiento, o del Ejecutivo del Estado con impacto en uno o más Municipios, según el art. 45 de la LPC que Regula el Plebiscito, el Referéndum y la Iniciativa Popular en el Estado de Yucatán. El porcentaje de participación fue del 40.19%, concluyendo con un resultado por el NO (56.3%.) de tipo vinculatorio por lo que la autoridad estuvo sujeta al cumplimiento de ese resultado.</a:t>
            </a:r>
          </a:p>
          <a:p>
            <a:endParaRPr lang="es-ES"/>
          </a:p>
          <a:p>
            <a:r>
              <a:rPr lang="es-ES" b="1" dirty="0"/>
              <a:t>Plebiscito Municipal Baja California Sur. </a:t>
            </a:r>
            <a:r>
              <a:rPr lang="es-ES" dirty="0"/>
              <a:t>Al igual que en el caso anteriormente mencionado en esta entidad: Los resultados del plebiscito tendrán carácter vinculatorio para los actos de autoridad, solo cuando una de las opciones obtenga la mayoría de votación válidamente emitida y esta corresponda cuando menos al 10% de los ciudadanos incluidos en la lista nominal en la circunscripción territorial que tenga verificativo el plebiscito. Art. 22 LPC de Baja California. </a:t>
            </a:r>
            <a:endParaRPr lang="es-ES" dirty="0">
              <a:cs typeface="Calibri"/>
            </a:endParaRPr>
          </a:p>
          <a:p>
            <a:endParaRPr lang="es-ES"/>
          </a:p>
          <a:p>
            <a:endParaRPr lang="es-ES" dirty="0">
              <a:cs typeface="Calibri"/>
            </a:endParaRPr>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7</a:t>
            </a:fld>
            <a:endParaRPr lang="es-ES_tradnl"/>
          </a:p>
        </p:txBody>
      </p:sp>
    </p:spTree>
    <p:extLst>
      <p:ext uri="{BB962C8B-B14F-4D97-AF65-F5344CB8AC3E}">
        <p14:creationId xmlns:p14="http://schemas.microsoft.com/office/powerpoint/2010/main" val="1385259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a:t>Plebiscito Municipal Yucatán 2013.</a:t>
            </a:r>
            <a:r>
              <a:rPr lang="es-ES"/>
              <a:t> De la misma manera que en el caso anterior en cuanto al porcentaje necesario para que la autoridad se encuentre obligada a su cumplimiento será siempre que participe al menos el 20% de los ciudadanos inscritos en la Lista Nominal Municipal de Electores. En este caso, el grupo de promoventes de dicho plebiscito consideraba que el terreno de la Antigua Hielera no era el terreno ideal para su construcción. El porcentaje de votación fue del 60.94%, concluyendo con un resultado por el SI (59.19%) de tipo vinculatorio por lo que la autoridad estuvo sujeta al cumplimiento de ese resultado. </a:t>
            </a:r>
          </a:p>
          <a:p>
            <a:endParaRPr lang="es-ES"/>
          </a:p>
          <a:p>
            <a:r>
              <a:rPr lang="es-ES" b="1"/>
              <a:t>Plebiscito Municipal Yucatán 2014. </a:t>
            </a:r>
            <a:r>
              <a:rPr lang="es-ES"/>
              <a:t>El porcentaje de participación fue de 46.16%, obteniendo un resultado por el SI (49.3%) de tipo vinculatorio, por lo que la autoridad estuvo sujeta al cumplimiento de ese resultado.</a:t>
            </a:r>
          </a:p>
          <a:p>
            <a:endParaRPr lang="es-ES"/>
          </a:p>
          <a:p>
            <a:endParaRPr lang="en-US">
              <a:cs typeface="Calibri"/>
            </a:endParaRPr>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8</a:t>
            </a:fld>
            <a:endParaRPr lang="es-ES_tradnl"/>
          </a:p>
        </p:txBody>
      </p:sp>
    </p:spTree>
    <p:extLst>
      <p:ext uri="{BB962C8B-B14F-4D97-AF65-F5344CB8AC3E}">
        <p14:creationId xmlns:p14="http://schemas.microsoft.com/office/powerpoint/2010/main" val="361905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Consulta Ciudad de México.</a:t>
            </a:r>
            <a:r>
              <a:rPr lang="es-ES" dirty="0"/>
              <a:t> La mayoría de los ciudadanos que participaron (14, 201) opinaron que NO debía realizarse dicho proyecto, en ella participaron exclusivamente los habitantes de la Delegación Cuauhtémoc; días después, por instrucciones del entonces Jefe de Gobierno, se canceló la realización del proyecto.</a:t>
            </a:r>
            <a:endParaRPr lang="en-US" dirty="0">
              <a:cs typeface="Calibri"/>
            </a:endParaRPr>
          </a:p>
          <a:p>
            <a:endParaRPr lang="es-ES" b="1" dirty="0">
              <a:cs typeface="Calibri"/>
            </a:endParaRPr>
          </a:p>
          <a:p>
            <a:r>
              <a:rPr lang="en-US" b="1" dirty="0" err="1"/>
              <a:t>Plebiscito</a:t>
            </a:r>
            <a:r>
              <a:rPr lang="en-US" b="1" dirty="0"/>
              <a:t> Querétaro 2016.</a:t>
            </a:r>
            <a:r>
              <a:rPr lang="en-US" dirty="0"/>
              <a:t> El </a:t>
            </a:r>
            <a:r>
              <a:rPr lang="en-US" dirty="0" err="1"/>
              <a:t>porcentaje</a:t>
            </a:r>
            <a:r>
              <a:rPr lang="en-US" dirty="0"/>
              <a:t> de </a:t>
            </a:r>
            <a:r>
              <a:rPr lang="en-US" dirty="0" err="1"/>
              <a:t>participación</a:t>
            </a:r>
            <a:r>
              <a:rPr lang="en-US" dirty="0"/>
              <a:t> </a:t>
            </a:r>
            <a:r>
              <a:rPr lang="en-US" dirty="0" err="1"/>
              <a:t>obtenida</a:t>
            </a:r>
            <a:r>
              <a:rPr lang="en-US" dirty="0"/>
              <a:t> </a:t>
            </a:r>
            <a:r>
              <a:rPr lang="en-US" dirty="0" err="1"/>
              <a:t>fue</a:t>
            </a:r>
            <a:r>
              <a:rPr lang="en-US" dirty="0"/>
              <a:t> del 13.9%, </a:t>
            </a:r>
            <a:r>
              <a:rPr lang="en-US" dirty="0" err="1"/>
              <a:t>obteniendo</a:t>
            </a:r>
            <a:r>
              <a:rPr lang="en-US" dirty="0"/>
              <a:t> </a:t>
            </a:r>
            <a:r>
              <a:rPr lang="en-US" dirty="0" err="1"/>
              <a:t>resultados</a:t>
            </a:r>
            <a:r>
              <a:rPr lang="en-US" dirty="0"/>
              <a:t> </a:t>
            </a:r>
            <a:r>
              <a:rPr lang="en-US" dirty="0" err="1"/>
              <a:t>indicativos</a:t>
            </a:r>
            <a:r>
              <a:rPr lang="en-US" dirty="0"/>
              <a:t> al no </a:t>
            </a:r>
            <a:r>
              <a:rPr lang="en-US" dirty="0" err="1"/>
              <a:t>cubrirse</a:t>
            </a:r>
            <a:r>
              <a:rPr lang="en-US" dirty="0"/>
              <a:t> </a:t>
            </a:r>
            <a:r>
              <a:rPr lang="en-US" dirty="0" err="1"/>
              <a:t>el</a:t>
            </a:r>
            <a:r>
              <a:rPr lang="en-US" dirty="0"/>
              <a:t> </a:t>
            </a:r>
            <a:r>
              <a:rPr lang="en-US" dirty="0" err="1"/>
              <a:t>porcentaje</a:t>
            </a:r>
            <a:r>
              <a:rPr lang="en-US" dirty="0"/>
              <a:t> </a:t>
            </a:r>
            <a:r>
              <a:rPr lang="en-US" dirty="0" err="1"/>
              <a:t>mínimo</a:t>
            </a:r>
            <a:r>
              <a:rPr lang="en-US" dirty="0"/>
              <a:t> de 40% de </a:t>
            </a:r>
            <a:r>
              <a:rPr lang="en-US" dirty="0" err="1"/>
              <a:t>los</a:t>
            </a:r>
            <a:r>
              <a:rPr lang="en-US" dirty="0"/>
              <a:t> </a:t>
            </a:r>
            <a:r>
              <a:rPr lang="en-US" dirty="0" err="1"/>
              <a:t>ciudadanos</a:t>
            </a:r>
            <a:r>
              <a:rPr lang="en-US" dirty="0"/>
              <a:t> </a:t>
            </a:r>
            <a:r>
              <a:rPr lang="en-US" dirty="0" err="1"/>
              <a:t>inscritos</a:t>
            </a:r>
            <a:r>
              <a:rPr lang="en-US" dirty="0"/>
              <a:t> </a:t>
            </a:r>
            <a:r>
              <a:rPr lang="en-US" dirty="0" err="1"/>
              <a:t>en</a:t>
            </a:r>
            <a:r>
              <a:rPr lang="en-US" dirty="0"/>
              <a:t> la Lista Nominal de </a:t>
            </a:r>
            <a:r>
              <a:rPr lang="en-US" dirty="0" err="1"/>
              <a:t>Electores</a:t>
            </a:r>
            <a:r>
              <a:rPr lang="en-US" dirty="0"/>
              <a:t> del </a:t>
            </a:r>
            <a:r>
              <a:rPr lang="en-US" dirty="0" err="1"/>
              <a:t>municipio</a:t>
            </a:r>
            <a:r>
              <a:rPr lang="en-US" dirty="0"/>
              <a:t>, </a:t>
            </a:r>
            <a:r>
              <a:rPr lang="en-US" dirty="0" err="1"/>
              <a:t>requeridos</a:t>
            </a:r>
            <a:r>
              <a:rPr lang="en-US" dirty="0"/>
              <a:t> </a:t>
            </a:r>
            <a:r>
              <a:rPr lang="en-US" dirty="0" err="1"/>
              <a:t>en</a:t>
            </a:r>
            <a:r>
              <a:rPr lang="en-US" dirty="0"/>
              <a:t> la Ley de </a:t>
            </a:r>
            <a:r>
              <a:rPr lang="en-US" dirty="0" err="1"/>
              <a:t>Participación</a:t>
            </a:r>
            <a:r>
              <a:rPr lang="en-US" dirty="0"/>
              <a:t> </a:t>
            </a:r>
            <a:r>
              <a:rPr lang="en-US" dirty="0" err="1"/>
              <a:t>Ciudadana</a:t>
            </a:r>
            <a:r>
              <a:rPr lang="en-US" dirty="0"/>
              <a:t> del Estado de Querétaro, sin embargo, </a:t>
            </a:r>
            <a:r>
              <a:rPr lang="en-US" dirty="0" err="1"/>
              <a:t>el</a:t>
            </a:r>
            <a:r>
              <a:rPr lang="en-US" dirty="0"/>
              <a:t> </a:t>
            </a:r>
            <a:r>
              <a:rPr lang="en-US" dirty="0" err="1"/>
              <a:t>ayuntamiento</a:t>
            </a:r>
            <a:r>
              <a:rPr lang="en-US" dirty="0"/>
              <a:t> del </a:t>
            </a:r>
            <a:r>
              <a:rPr lang="en-US" dirty="0" err="1"/>
              <a:t>municipio</a:t>
            </a:r>
            <a:r>
              <a:rPr lang="en-US" dirty="0"/>
              <a:t> de El Marqués, </a:t>
            </a:r>
            <a:r>
              <a:rPr lang="en-US" dirty="0" err="1"/>
              <a:t>respetó</a:t>
            </a:r>
            <a:r>
              <a:rPr lang="en-US" dirty="0"/>
              <a:t> </a:t>
            </a:r>
            <a:r>
              <a:rPr lang="en-US" dirty="0" err="1"/>
              <a:t>el</a:t>
            </a:r>
            <a:r>
              <a:rPr lang="en-US" dirty="0"/>
              <a:t> </a:t>
            </a:r>
            <a:r>
              <a:rPr lang="en-US" dirty="0" err="1"/>
              <a:t>resultado</a:t>
            </a:r>
            <a:r>
              <a:rPr lang="en-US" dirty="0"/>
              <a:t> del </a:t>
            </a:r>
            <a:r>
              <a:rPr lang="en-US" dirty="0" err="1"/>
              <a:t>plebiscito</a:t>
            </a:r>
            <a:r>
              <a:rPr lang="en-US" dirty="0"/>
              <a:t> y no se </a:t>
            </a:r>
            <a:r>
              <a:rPr lang="en-US" dirty="0" err="1"/>
              <a:t>llevó</a:t>
            </a:r>
            <a:r>
              <a:rPr lang="en-US" dirty="0"/>
              <a:t> a </a:t>
            </a:r>
            <a:r>
              <a:rPr lang="en-US" dirty="0" err="1"/>
              <a:t>cabo</a:t>
            </a:r>
            <a:r>
              <a:rPr lang="en-US" dirty="0"/>
              <a:t> la </a:t>
            </a:r>
            <a:r>
              <a:rPr lang="en-US" dirty="0" err="1"/>
              <a:t>conseción</a:t>
            </a:r>
            <a:r>
              <a:rPr lang="en-US" dirty="0"/>
              <a:t> del </a:t>
            </a:r>
            <a:r>
              <a:rPr lang="en-US" dirty="0" err="1"/>
              <a:t>servicio</a:t>
            </a:r>
            <a:r>
              <a:rPr lang="en-US" dirty="0"/>
              <a:t> de </a:t>
            </a:r>
            <a:r>
              <a:rPr lang="en-US" dirty="0" err="1"/>
              <a:t>recolección</a:t>
            </a:r>
            <a:r>
              <a:rPr lang="en-US" dirty="0"/>
              <a:t>, </a:t>
            </a:r>
            <a:r>
              <a:rPr lang="en-US" dirty="0" err="1"/>
              <a:t>traslado</a:t>
            </a:r>
            <a:r>
              <a:rPr lang="en-US" dirty="0"/>
              <a:t> y </a:t>
            </a:r>
            <a:r>
              <a:rPr lang="en-US" dirty="0" err="1"/>
              <a:t>confinamiento</a:t>
            </a:r>
            <a:r>
              <a:rPr lang="en-US" dirty="0"/>
              <a:t> de </a:t>
            </a:r>
            <a:r>
              <a:rPr lang="en-US" dirty="0" err="1"/>
              <a:t>basura</a:t>
            </a:r>
            <a:r>
              <a:rPr lang="en-US" dirty="0"/>
              <a:t>. </a:t>
            </a:r>
            <a:endParaRPr lang="en-US" dirty="0">
              <a:cs typeface="Calibri"/>
            </a:endParaRPr>
          </a:p>
          <a:p>
            <a:endParaRPr lang="en-US" dirty="0">
              <a:cs typeface="Calibri"/>
            </a:endParaRPr>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9</a:t>
            </a:fld>
            <a:endParaRPr lang="es-ES_tradnl"/>
          </a:p>
        </p:txBody>
      </p:sp>
    </p:spTree>
    <p:extLst>
      <p:ext uri="{BB962C8B-B14F-4D97-AF65-F5344CB8AC3E}">
        <p14:creationId xmlns:p14="http://schemas.microsoft.com/office/powerpoint/2010/main" val="333291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err="1">
                <a:cs typeface="Calibri"/>
              </a:rPr>
              <a:t>Consultas</a:t>
            </a:r>
            <a:r>
              <a:rPr lang="en-US" b="1" dirty="0">
                <a:cs typeface="Calibri"/>
              </a:rPr>
              <a:t> Jalisco </a:t>
            </a:r>
            <a:r>
              <a:rPr lang="en-US" b="1" dirty="0" err="1">
                <a:cs typeface="Calibri"/>
              </a:rPr>
              <a:t>Ciclovías</a:t>
            </a:r>
            <a:r>
              <a:rPr lang="en-US" b="1" dirty="0">
                <a:cs typeface="Calibri"/>
              </a:rPr>
              <a:t>. </a:t>
            </a:r>
            <a:r>
              <a:rPr lang="en-US" dirty="0"/>
              <a:t>Con </a:t>
            </a:r>
            <a:r>
              <a:rPr lang="en-US" dirty="0" err="1"/>
              <a:t>una</a:t>
            </a:r>
            <a:r>
              <a:rPr lang="en-US" dirty="0"/>
              <a:t> </a:t>
            </a:r>
            <a:r>
              <a:rPr lang="en-US" dirty="0" err="1"/>
              <a:t>participación</a:t>
            </a:r>
            <a:r>
              <a:rPr lang="en-US" dirty="0"/>
              <a:t> de 22 mil 147 </a:t>
            </a:r>
            <a:r>
              <a:rPr lang="en-US" dirty="0" err="1"/>
              <a:t>habitantes</a:t>
            </a:r>
            <a:r>
              <a:rPr lang="en-US" dirty="0"/>
              <a:t> y un </a:t>
            </a:r>
            <a:r>
              <a:rPr lang="en-US" dirty="0" err="1"/>
              <a:t>resultado</a:t>
            </a:r>
            <a:r>
              <a:rPr lang="en-US" dirty="0"/>
              <a:t> </a:t>
            </a:r>
            <a:r>
              <a:rPr lang="en-US" dirty="0" err="1"/>
              <a:t>determinante</a:t>
            </a:r>
            <a:r>
              <a:rPr lang="en-US" dirty="0"/>
              <a:t> a favor de la </a:t>
            </a:r>
            <a:r>
              <a:rPr lang="en-US" dirty="0" err="1"/>
              <a:t>ciclovía</a:t>
            </a:r>
            <a:r>
              <a:rPr lang="en-US" dirty="0"/>
              <a:t> </a:t>
            </a:r>
            <a:r>
              <a:rPr lang="en-US" dirty="0" err="1"/>
              <a:t>en</a:t>
            </a:r>
            <a:r>
              <a:rPr lang="en-US" dirty="0"/>
              <a:t> </a:t>
            </a:r>
            <a:r>
              <a:rPr lang="en-US" dirty="0" err="1"/>
              <a:t>avenida</a:t>
            </a:r>
            <a:r>
              <a:rPr lang="en-US" dirty="0"/>
              <a:t> Marcelino García </a:t>
            </a:r>
            <a:r>
              <a:rPr lang="en-US" dirty="0" err="1"/>
              <a:t>Barragán</a:t>
            </a:r>
            <a:r>
              <a:rPr lang="en-US" dirty="0"/>
              <a:t>  y 8 mil 384 </a:t>
            </a:r>
            <a:r>
              <a:rPr lang="en-US" dirty="0" err="1"/>
              <a:t>votos</a:t>
            </a:r>
            <a:r>
              <a:rPr lang="en-US" dirty="0"/>
              <a:t> </a:t>
            </a:r>
            <a:r>
              <a:rPr lang="en-US" dirty="0" err="1"/>
              <a:t>válidos</a:t>
            </a:r>
            <a:r>
              <a:rPr lang="en-US" dirty="0"/>
              <a:t> </a:t>
            </a:r>
            <a:r>
              <a:rPr lang="en-US" dirty="0" err="1"/>
              <a:t>en</a:t>
            </a:r>
            <a:r>
              <a:rPr lang="en-US" dirty="0"/>
              <a:t> la consulta de la </a:t>
            </a:r>
            <a:r>
              <a:rPr lang="en-US" dirty="0" err="1"/>
              <a:t>Ciclovía</a:t>
            </a:r>
            <a:r>
              <a:rPr lang="en-US" dirty="0"/>
              <a:t> </a:t>
            </a:r>
            <a:r>
              <a:rPr lang="en-US" dirty="0" err="1"/>
              <a:t>Universitaria</a:t>
            </a:r>
            <a:r>
              <a:rPr lang="en-US" dirty="0"/>
              <a:t> se </a:t>
            </a:r>
            <a:r>
              <a:rPr lang="en-US" dirty="0" err="1"/>
              <a:t>logró</a:t>
            </a:r>
            <a:r>
              <a:rPr lang="en-US" dirty="0"/>
              <a:t> uno de </a:t>
            </a:r>
            <a:r>
              <a:rPr lang="en-US" dirty="0" err="1"/>
              <a:t>los</a:t>
            </a:r>
            <a:r>
              <a:rPr lang="en-US" dirty="0"/>
              <a:t> </a:t>
            </a:r>
            <a:r>
              <a:rPr lang="en-US" dirty="0" err="1"/>
              <a:t>objetivos</a:t>
            </a:r>
            <a:r>
              <a:rPr lang="en-US" dirty="0"/>
              <a:t> de la </a:t>
            </a:r>
            <a:r>
              <a:rPr lang="en-US" dirty="0" err="1"/>
              <a:t>participación</a:t>
            </a:r>
            <a:r>
              <a:rPr lang="en-US" dirty="0"/>
              <a:t> </a:t>
            </a:r>
            <a:r>
              <a:rPr lang="en-US" dirty="0" err="1"/>
              <a:t>ciudadana</a:t>
            </a:r>
            <a:r>
              <a:rPr lang="en-US" dirty="0"/>
              <a:t>: la de </a:t>
            </a:r>
            <a:r>
              <a:rPr lang="en-US" dirty="0" err="1"/>
              <a:t>propiciar</a:t>
            </a:r>
            <a:r>
              <a:rPr lang="en-US" dirty="0"/>
              <a:t> un </a:t>
            </a:r>
            <a:r>
              <a:rPr lang="en-US" dirty="0" err="1"/>
              <a:t>acercamiento</a:t>
            </a:r>
            <a:r>
              <a:rPr lang="en-US" dirty="0"/>
              <a:t> con la </a:t>
            </a:r>
            <a:r>
              <a:rPr lang="en-US" dirty="0" err="1"/>
              <a:t>ciudadanía</a:t>
            </a:r>
            <a:r>
              <a:rPr lang="en-US" dirty="0"/>
              <a:t> para </a:t>
            </a:r>
            <a:r>
              <a:rPr lang="en-US" dirty="0" err="1"/>
              <a:t>comprender</a:t>
            </a:r>
            <a:r>
              <a:rPr lang="en-US" dirty="0"/>
              <a:t> sus </a:t>
            </a:r>
            <a:r>
              <a:rPr lang="en-US" dirty="0" err="1"/>
              <a:t>preocupaciones</a:t>
            </a:r>
            <a:r>
              <a:rPr lang="en-US" dirty="0"/>
              <a:t> y </a:t>
            </a:r>
            <a:r>
              <a:rPr lang="en-US" dirty="0" err="1"/>
              <a:t>necesidades</a:t>
            </a:r>
            <a:r>
              <a:rPr lang="en-US" dirty="0"/>
              <a:t> </a:t>
            </a:r>
            <a:r>
              <a:rPr lang="en-US" dirty="0" err="1"/>
              <a:t>en</a:t>
            </a:r>
            <a:r>
              <a:rPr lang="en-US" dirty="0"/>
              <a:t> </a:t>
            </a:r>
            <a:r>
              <a:rPr lang="en-US" dirty="0" err="1"/>
              <a:t>temas</a:t>
            </a:r>
            <a:r>
              <a:rPr lang="en-US" dirty="0"/>
              <a:t> que </a:t>
            </a:r>
            <a:r>
              <a:rPr lang="en-US" dirty="0" err="1"/>
              <a:t>atañen</a:t>
            </a:r>
            <a:r>
              <a:rPr lang="en-US" dirty="0"/>
              <a:t> a la </a:t>
            </a:r>
            <a:r>
              <a:rPr lang="en-US" dirty="0" err="1"/>
              <a:t>entidad</a:t>
            </a:r>
            <a:r>
              <a:rPr lang="en-US" dirty="0"/>
              <a:t>, </a:t>
            </a:r>
            <a:r>
              <a:rPr lang="en-US" dirty="0" err="1"/>
              <a:t>logrando</a:t>
            </a:r>
            <a:r>
              <a:rPr lang="en-US" dirty="0"/>
              <a:t> que ambas jornadas se </a:t>
            </a:r>
            <a:r>
              <a:rPr lang="en-US" dirty="0" err="1"/>
              <a:t>desarrollaran</a:t>
            </a:r>
            <a:r>
              <a:rPr lang="en-US" dirty="0"/>
              <a:t> con </a:t>
            </a:r>
            <a:r>
              <a:rPr lang="en-US" dirty="0" err="1"/>
              <a:t>éxito</a:t>
            </a:r>
            <a:r>
              <a:rPr lang="en-US" dirty="0"/>
              <a:t>.</a:t>
            </a:r>
            <a:endParaRPr lang="en-US">
              <a:cs typeface="Calibri"/>
            </a:endParaRPr>
          </a:p>
          <a:p>
            <a:endParaRPr lang="en-US">
              <a:cs typeface="Calibri"/>
            </a:endParaRPr>
          </a:p>
          <a:p>
            <a:endParaRPr lang="en-US">
              <a:cs typeface="Calibri"/>
            </a:endParaRPr>
          </a:p>
        </p:txBody>
      </p:sp>
      <p:sp>
        <p:nvSpPr>
          <p:cNvPr id="4" name="Marcador de número de diapositiva 3"/>
          <p:cNvSpPr>
            <a:spLocks noGrp="1"/>
          </p:cNvSpPr>
          <p:nvPr>
            <p:ph type="sldNum" sz="quarter" idx="5"/>
          </p:nvPr>
        </p:nvSpPr>
        <p:spPr/>
        <p:txBody>
          <a:bodyPr/>
          <a:lstStyle/>
          <a:p>
            <a:fld id="{59698B7E-5D29-1B4A-95C5-413F7CBE799E}" type="slidenum">
              <a:rPr lang="es-ES_tradnl" smtClean="0"/>
              <a:t>10</a:t>
            </a:fld>
            <a:endParaRPr lang="es-ES_tradnl"/>
          </a:p>
        </p:txBody>
      </p:sp>
    </p:spTree>
    <p:extLst>
      <p:ext uri="{BB962C8B-B14F-4D97-AF65-F5344CB8AC3E}">
        <p14:creationId xmlns:p14="http://schemas.microsoft.com/office/powerpoint/2010/main" val="260281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E30FB-E560-ED0F-34D4-2CB01763539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4E2D5CF3-663D-72D9-2D71-4BD824E0E3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7FDCE0CB-BCB6-FEBE-99AB-76F74F8FCE9B}"/>
              </a:ext>
            </a:extLst>
          </p:cNvPr>
          <p:cNvSpPr>
            <a:spLocks noGrp="1"/>
          </p:cNvSpPr>
          <p:nvPr>
            <p:ph type="dt" sz="half" idx="10"/>
          </p:nvPr>
        </p:nvSpPr>
        <p:spPr/>
        <p:txBody>
          <a:bodyPr/>
          <a:lstStyle/>
          <a:p>
            <a:fld id="{4B681566-8130-4D75-AF4F-75B48460E0A0}" type="datetimeFigureOut">
              <a:rPr lang="es-MX" smtClean="0"/>
              <a:t>16/05/2022</a:t>
            </a:fld>
            <a:endParaRPr lang="es-MX"/>
          </a:p>
        </p:txBody>
      </p:sp>
      <p:sp>
        <p:nvSpPr>
          <p:cNvPr id="5" name="Marcador de pie de página 4">
            <a:extLst>
              <a:ext uri="{FF2B5EF4-FFF2-40B4-BE49-F238E27FC236}">
                <a16:creationId xmlns:a16="http://schemas.microsoft.com/office/drawing/2014/main" id="{B95DD2EB-25F5-85EF-2943-57AA2512FA1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3654BC6-4B6A-62CC-1E32-AE5FAC8CC2BB}"/>
              </a:ext>
            </a:extLst>
          </p:cNvPr>
          <p:cNvSpPr>
            <a:spLocks noGrp="1"/>
          </p:cNvSpPr>
          <p:nvPr>
            <p:ph type="sldNum" sz="quarter" idx="12"/>
          </p:nvPr>
        </p:nvSpPr>
        <p:spPr/>
        <p:txBody>
          <a:bodyPr/>
          <a:lstStyle/>
          <a:p>
            <a:fld id="{5432E5A6-49F4-4AE8-A7C4-2872D7C31255}" type="slidenum">
              <a:rPr lang="es-MX" smtClean="0"/>
              <a:t>‹Nº›</a:t>
            </a:fld>
            <a:endParaRPr lang="es-MX"/>
          </a:p>
        </p:txBody>
      </p:sp>
    </p:spTree>
    <p:extLst>
      <p:ext uri="{BB962C8B-B14F-4D97-AF65-F5344CB8AC3E}">
        <p14:creationId xmlns:p14="http://schemas.microsoft.com/office/powerpoint/2010/main" val="37462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C0A433-C566-D418-F6A6-4E8510DB0BB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0FD20F9-39BC-4DEC-4C0A-B3FD5B6EF3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9229BF9-63CE-24CB-A611-C4941170706F}"/>
              </a:ext>
            </a:extLst>
          </p:cNvPr>
          <p:cNvSpPr>
            <a:spLocks noGrp="1"/>
          </p:cNvSpPr>
          <p:nvPr>
            <p:ph type="dt" sz="half" idx="10"/>
          </p:nvPr>
        </p:nvSpPr>
        <p:spPr/>
        <p:txBody>
          <a:bodyPr/>
          <a:lstStyle/>
          <a:p>
            <a:fld id="{4B681566-8130-4D75-AF4F-75B48460E0A0}" type="datetimeFigureOut">
              <a:rPr lang="es-MX" smtClean="0"/>
              <a:t>16/05/2022</a:t>
            </a:fld>
            <a:endParaRPr lang="es-MX"/>
          </a:p>
        </p:txBody>
      </p:sp>
      <p:sp>
        <p:nvSpPr>
          <p:cNvPr id="5" name="Marcador de pie de página 4">
            <a:extLst>
              <a:ext uri="{FF2B5EF4-FFF2-40B4-BE49-F238E27FC236}">
                <a16:creationId xmlns:a16="http://schemas.microsoft.com/office/drawing/2014/main" id="{71F1EC1D-1B64-90AF-E78A-79838B2F2EA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1E886F7-F14E-A8AF-FD50-130A7D357768}"/>
              </a:ext>
            </a:extLst>
          </p:cNvPr>
          <p:cNvSpPr>
            <a:spLocks noGrp="1"/>
          </p:cNvSpPr>
          <p:nvPr>
            <p:ph type="sldNum" sz="quarter" idx="12"/>
          </p:nvPr>
        </p:nvSpPr>
        <p:spPr/>
        <p:txBody>
          <a:bodyPr/>
          <a:lstStyle/>
          <a:p>
            <a:fld id="{5432E5A6-49F4-4AE8-A7C4-2872D7C31255}" type="slidenum">
              <a:rPr lang="es-MX" smtClean="0"/>
              <a:t>‹Nº›</a:t>
            </a:fld>
            <a:endParaRPr lang="es-MX"/>
          </a:p>
        </p:txBody>
      </p:sp>
    </p:spTree>
    <p:extLst>
      <p:ext uri="{BB962C8B-B14F-4D97-AF65-F5344CB8AC3E}">
        <p14:creationId xmlns:p14="http://schemas.microsoft.com/office/powerpoint/2010/main" val="207375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0B8B20-FDE5-5340-9EA6-DCCEEC4714D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F17329B-4DBD-C2F3-0A9F-3EA6922900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2BA5E01-8780-F7BF-DE0A-806F7256C99E}"/>
              </a:ext>
            </a:extLst>
          </p:cNvPr>
          <p:cNvSpPr>
            <a:spLocks noGrp="1"/>
          </p:cNvSpPr>
          <p:nvPr>
            <p:ph type="dt" sz="half" idx="10"/>
          </p:nvPr>
        </p:nvSpPr>
        <p:spPr/>
        <p:txBody>
          <a:bodyPr/>
          <a:lstStyle/>
          <a:p>
            <a:fld id="{4B681566-8130-4D75-AF4F-75B48460E0A0}" type="datetimeFigureOut">
              <a:rPr lang="es-MX" smtClean="0"/>
              <a:t>16/05/2022</a:t>
            </a:fld>
            <a:endParaRPr lang="es-MX"/>
          </a:p>
        </p:txBody>
      </p:sp>
      <p:sp>
        <p:nvSpPr>
          <p:cNvPr id="5" name="Marcador de pie de página 4">
            <a:extLst>
              <a:ext uri="{FF2B5EF4-FFF2-40B4-BE49-F238E27FC236}">
                <a16:creationId xmlns:a16="http://schemas.microsoft.com/office/drawing/2014/main" id="{B33B8BDD-157B-E0C9-62C0-08D7FD7711A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B97312D-FC0D-A7D9-60D7-DE382FA1E455}"/>
              </a:ext>
            </a:extLst>
          </p:cNvPr>
          <p:cNvSpPr>
            <a:spLocks noGrp="1"/>
          </p:cNvSpPr>
          <p:nvPr>
            <p:ph type="sldNum" sz="quarter" idx="12"/>
          </p:nvPr>
        </p:nvSpPr>
        <p:spPr/>
        <p:txBody>
          <a:bodyPr/>
          <a:lstStyle/>
          <a:p>
            <a:fld id="{5432E5A6-49F4-4AE8-A7C4-2872D7C31255}" type="slidenum">
              <a:rPr lang="es-MX" smtClean="0"/>
              <a:t>‹Nº›</a:t>
            </a:fld>
            <a:endParaRPr lang="es-MX"/>
          </a:p>
        </p:txBody>
      </p:sp>
    </p:spTree>
    <p:extLst>
      <p:ext uri="{BB962C8B-B14F-4D97-AF65-F5344CB8AC3E}">
        <p14:creationId xmlns:p14="http://schemas.microsoft.com/office/powerpoint/2010/main" val="160094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B1B71-2012-8012-1393-ECD0EAA658A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8FF17FF-6271-BA58-4E9F-5E3F30AF636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919D9F8-E9C5-F9C0-3EE4-C22942B984EA}"/>
              </a:ext>
            </a:extLst>
          </p:cNvPr>
          <p:cNvSpPr>
            <a:spLocks noGrp="1"/>
          </p:cNvSpPr>
          <p:nvPr>
            <p:ph type="dt" sz="half" idx="10"/>
          </p:nvPr>
        </p:nvSpPr>
        <p:spPr/>
        <p:txBody>
          <a:bodyPr/>
          <a:lstStyle/>
          <a:p>
            <a:fld id="{4B681566-8130-4D75-AF4F-75B48460E0A0}" type="datetimeFigureOut">
              <a:rPr lang="es-MX" smtClean="0"/>
              <a:t>16/05/2022</a:t>
            </a:fld>
            <a:endParaRPr lang="es-MX"/>
          </a:p>
        </p:txBody>
      </p:sp>
      <p:sp>
        <p:nvSpPr>
          <p:cNvPr id="5" name="Marcador de pie de página 4">
            <a:extLst>
              <a:ext uri="{FF2B5EF4-FFF2-40B4-BE49-F238E27FC236}">
                <a16:creationId xmlns:a16="http://schemas.microsoft.com/office/drawing/2014/main" id="{7F8D888F-D241-C931-7911-BCBDCE44CC9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AEBB477-2BBC-121B-AB8E-0825C7388D2C}"/>
              </a:ext>
            </a:extLst>
          </p:cNvPr>
          <p:cNvSpPr>
            <a:spLocks noGrp="1"/>
          </p:cNvSpPr>
          <p:nvPr>
            <p:ph type="sldNum" sz="quarter" idx="12"/>
          </p:nvPr>
        </p:nvSpPr>
        <p:spPr/>
        <p:txBody>
          <a:bodyPr/>
          <a:lstStyle/>
          <a:p>
            <a:fld id="{5432E5A6-49F4-4AE8-A7C4-2872D7C31255}" type="slidenum">
              <a:rPr lang="es-MX" smtClean="0"/>
              <a:t>‹Nº›</a:t>
            </a:fld>
            <a:endParaRPr lang="es-MX"/>
          </a:p>
        </p:txBody>
      </p:sp>
    </p:spTree>
    <p:extLst>
      <p:ext uri="{BB962C8B-B14F-4D97-AF65-F5344CB8AC3E}">
        <p14:creationId xmlns:p14="http://schemas.microsoft.com/office/powerpoint/2010/main" val="30279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F38DA-0215-FF73-A11C-16220769EE7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1C08D79-5DBF-6291-2560-638CFF19F3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C82782-477E-AA01-DB68-A954BCB537C1}"/>
              </a:ext>
            </a:extLst>
          </p:cNvPr>
          <p:cNvSpPr>
            <a:spLocks noGrp="1"/>
          </p:cNvSpPr>
          <p:nvPr>
            <p:ph type="dt" sz="half" idx="10"/>
          </p:nvPr>
        </p:nvSpPr>
        <p:spPr/>
        <p:txBody>
          <a:bodyPr/>
          <a:lstStyle/>
          <a:p>
            <a:fld id="{4B681566-8130-4D75-AF4F-75B48460E0A0}" type="datetimeFigureOut">
              <a:rPr lang="es-MX" smtClean="0"/>
              <a:t>16/05/2022</a:t>
            </a:fld>
            <a:endParaRPr lang="es-MX"/>
          </a:p>
        </p:txBody>
      </p:sp>
      <p:sp>
        <p:nvSpPr>
          <p:cNvPr id="5" name="Marcador de pie de página 4">
            <a:extLst>
              <a:ext uri="{FF2B5EF4-FFF2-40B4-BE49-F238E27FC236}">
                <a16:creationId xmlns:a16="http://schemas.microsoft.com/office/drawing/2014/main" id="{DDCBE26F-375B-9BB3-044C-F82B0C200F5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330753A-D31A-340F-0F06-339D432482A3}"/>
              </a:ext>
            </a:extLst>
          </p:cNvPr>
          <p:cNvSpPr>
            <a:spLocks noGrp="1"/>
          </p:cNvSpPr>
          <p:nvPr>
            <p:ph type="sldNum" sz="quarter" idx="12"/>
          </p:nvPr>
        </p:nvSpPr>
        <p:spPr/>
        <p:txBody>
          <a:bodyPr/>
          <a:lstStyle/>
          <a:p>
            <a:fld id="{5432E5A6-49F4-4AE8-A7C4-2872D7C31255}" type="slidenum">
              <a:rPr lang="es-MX" smtClean="0"/>
              <a:t>‹Nº›</a:t>
            </a:fld>
            <a:endParaRPr lang="es-MX"/>
          </a:p>
        </p:txBody>
      </p:sp>
    </p:spTree>
    <p:extLst>
      <p:ext uri="{BB962C8B-B14F-4D97-AF65-F5344CB8AC3E}">
        <p14:creationId xmlns:p14="http://schemas.microsoft.com/office/powerpoint/2010/main" val="2255767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8AB51D-E707-D3FC-E31C-89C5B4F76FD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E7707D2-35F6-1458-8D98-F3DD55121E3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CF59949-D714-A9A8-FCA5-F1E054402E0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FE96E91-4A7C-6894-EEBA-582336F901AB}"/>
              </a:ext>
            </a:extLst>
          </p:cNvPr>
          <p:cNvSpPr>
            <a:spLocks noGrp="1"/>
          </p:cNvSpPr>
          <p:nvPr>
            <p:ph type="dt" sz="half" idx="10"/>
          </p:nvPr>
        </p:nvSpPr>
        <p:spPr/>
        <p:txBody>
          <a:bodyPr/>
          <a:lstStyle/>
          <a:p>
            <a:fld id="{4B681566-8130-4D75-AF4F-75B48460E0A0}" type="datetimeFigureOut">
              <a:rPr lang="es-MX" smtClean="0"/>
              <a:t>16/05/2022</a:t>
            </a:fld>
            <a:endParaRPr lang="es-MX"/>
          </a:p>
        </p:txBody>
      </p:sp>
      <p:sp>
        <p:nvSpPr>
          <p:cNvPr id="6" name="Marcador de pie de página 5">
            <a:extLst>
              <a:ext uri="{FF2B5EF4-FFF2-40B4-BE49-F238E27FC236}">
                <a16:creationId xmlns:a16="http://schemas.microsoft.com/office/drawing/2014/main" id="{18D87C5A-A0A4-1770-F3E2-25FF2E67AB7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001658B-91BF-EA9D-983A-3EA868455DDC}"/>
              </a:ext>
            </a:extLst>
          </p:cNvPr>
          <p:cNvSpPr>
            <a:spLocks noGrp="1"/>
          </p:cNvSpPr>
          <p:nvPr>
            <p:ph type="sldNum" sz="quarter" idx="12"/>
          </p:nvPr>
        </p:nvSpPr>
        <p:spPr/>
        <p:txBody>
          <a:bodyPr/>
          <a:lstStyle/>
          <a:p>
            <a:fld id="{5432E5A6-49F4-4AE8-A7C4-2872D7C31255}" type="slidenum">
              <a:rPr lang="es-MX" smtClean="0"/>
              <a:t>‹Nº›</a:t>
            </a:fld>
            <a:endParaRPr lang="es-MX"/>
          </a:p>
        </p:txBody>
      </p:sp>
    </p:spTree>
    <p:extLst>
      <p:ext uri="{BB962C8B-B14F-4D97-AF65-F5344CB8AC3E}">
        <p14:creationId xmlns:p14="http://schemas.microsoft.com/office/powerpoint/2010/main" val="2824669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873287-C36A-65CB-0193-E31B7BCB3F8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2F89E0A-BFB8-9846-3A11-A603E9ABC8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AFDD8B4-FFEB-2422-2256-EB77DBC8CDE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0464BCD-C6A9-6D2F-3618-88C9614D55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F8324E-B2B0-F619-767F-4E82F9316B8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E3683132-5215-8625-D592-8FB684961D2A}"/>
              </a:ext>
            </a:extLst>
          </p:cNvPr>
          <p:cNvSpPr>
            <a:spLocks noGrp="1"/>
          </p:cNvSpPr>
          <p:nvPr>
            <p:ph type="dt" sz="half" idx="10"/>
          </p:nvPr>
        </p:nvSpPr>
        <p:spPr/>
        <p:txBody>
          <a:bodyPr/>
          <a:lstStyle/>
          <a:p>
            <a:fld id="{4B681566-8130-4D75-AF4F-75B48460E0A0}" type="datetimeFigureOut">
              <a:rPr lang="es-MX" smtClean="0"/>
              <a:t>16/05/2022</a:t>
            </a:fld>
            <a:endParaRPr lang="es-MX"/>
          </a:p>
        </p:txBody>
      </p:sp>
      <p:sp>
        <p:nvSpPr>
          <p:cNvPr id="8" name="Marcador de pie de página 7">
            <a:extLst>
              <a:ext uri="{FF2B5EF4-FFF2-40B4-BE49-F238E27FC236}">
                <a16:creationId xmlns:a16="http://schemas.microsoft.com/office/drawing/2014/main" id="{DE2D8163-6097-4D75-B2C6-4BF07452613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8F5F541-E0C7-F96D-F051-6DCAA27C53FB}"/>
              </a:ext>
            </a:extLst>
          </p:cNvPr>
          <p:cNvSpPr>
            <a:spLocks noGrp="1"/>
          </p:cNvSpPr>
          <p:nvPr>
            <p:ph type="sldNum" sz="quarter" idx="12"/>
          </p:nvPr>
        </p:nvSpPr>
        <p:spPr/>
        <p:txBody>
          <a:bodyPr/>
          <a:lstStyle/>
          <a:p>
            <a:fld id="{5432E5A6-49F4-4AE8-A7C4-2872D7C31255}" type="slidenum">
              <a:rPr lang="es-MX" smtClean="0"/>
              <a:t>‹Nº›</a:t>
            </a:fld>
            <a:endParaRPr lang="es-MX"/>
          </a:p>
        </p:txBody>
      </p:sp>
    </p:spTree>
    <p:extLst>
      <p:ext uri="{BB962C8B-B14F-4D97-AF65-F5344CB8AC3E}">
        <p14:creationId xmlns:p14="http://schemas.microsoft.com/office/powerpoint/2010/main" val="106884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AB160-FA12-1556-CE94-0CD4C8C573C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F31E1574-4ECC-6A5B-6B3C-99E2B12FE648}"/>
              </a:ext>
            </a:extLst>
          </p:cNvPr>
          <p:cNvSpPr>
            <a:spLocks noGrp="1"/>
          </p:cNvSpPr>
          <p:nvPr>
            <p:ph type="dt" sz="half" idx="10"/>
          </p:nvPr>
        </p:nvSpPr>
        <p:spPr/>
        <p:txBody>
          <a:bodyPr/>
          <a:lstStyle/>
          <a:p>
            <a:fld id="{4B681566-8130-4D75-AF4F-75B48460E0A0}" type="datetimeFigureOut">
              <a:rPr lang="es-MX" smtClean="0"/>
              <a:t>16/05/2022</a:t>
            </a:fld>
            <a:endParaRPr lang="es-MX"/>
          </a:p>
        </p:txBody>
      </p:sp>
      <p:sp>
        <p:nvSpPr>
          <p:cNvPr id="4" name="Marcador de pie de página 3">
            <a:extLst>
              <a:ext uri="{FF2B5EF4-FFF2-40B4-BE49-F238E27FC236}">
                <a16:creationId xmlns:a16="http://schemas.microsoft.com/office/drawing/2014/main" id="{BE03B3CB-3E6D-107E-E485-5DC8B7F788BE}"/>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F569C62-FFEF-5D7D-3980-B1FD3D3A11F8}"/>
              </a:ext>
            </a:extLst>
          </p:cNvPr>
          <p:cNvSpPr>
            <a:spLocks noGrp="1"/>
          </p:cNvSpPr>
          <p:nvPr>
            <p:ph type="sldNum" sz="quarter" idx="12"/>
          </p:nvPr>
        </p:nvSpPr>
        <p:spPr/>
        <p:txBody>
          <a:bodyPr/>
          <a:lstStyle/>
          <a:p>
            <a:fld id="{5432E5A6-49F4-4AE8-A7C4-2872D7C31255}" type="slidenum">
              <a:rPr lang="es-MX" smtClean="0"/>
              <a:t>‹Nº›</a:t>
            </a:fld>
            <a:endParaRPr lang="es-MX"/>
          </a:p>
        </p:txBody>
      </p:sp>
    </p:spTree>
    <p:extLst>
      <p:ext uri="{BB962C8B-B14F-4D97-AF65-F5344CB8AC3E}">
        <p14:creationId xmlns:p14="http://schemas.microsoft.com/office/powerpoint/2010/main" val="408156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E0ED798-60AF-A0CA-2482-78E69D386F20}"/>
              </a:ext>
            </a:extLst>
          </p:cNvPr>
          <p:cNvSpPr>
            <a:spLocks noGrp="1"/>
          </p:cNvSpPr>
          <p:nvPr>
            <p:ph type="dt" sz="half" idx="10"/>
          </p:nvPr>
        </p:nvSpPr>
        <p:spPr/>
        <p:txBody>
          <a:bodyPr/>
          <a:lstStyle/>
          <a:p>
            <a:fld id="{4B681566-8130-4D75-AF4F-75B48460E0A0}" type="datetimeFigureOut">
              <a:rPr lang="es-MX" smtClean="0"/>
              <a:t>16/05/2022</a:t>
            </a:fld>
            <a:endParaRPr lang="es-MX"/>
          </a:p>
        </p:txBody>
      </p:sp>
      <p:sp>
        <p:nvSpPr>
          <p:cNvPr id="3" name="Marcador de pie de página 2">
            <a:extLst>
              <a:ext uri="{FF2B5EF4-FFF2-40B4-BE49-F238E27FC236}">
                <a16:creationId xmlns:a16="http://schemas.microsoft.com/office/drawing/2014/main" id="{2702BD33-FD44-1EFE-3E12-B6D8C2126FBE}"/>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F115319-03B0-9291-F721-A72F4A499A38}"/>
              </a:ext>
            </a:extLst>
          </p:cNvPr>
          <p:cNvSpPr>
            <a:spLocks noGrp="1"/>
          </p:cNvSpPr>
          <p:nvPr>
            <p:ph type="sldNum" sz="quarter" idx="12"/>
          </p:nvPr>
        </p:nvSpPr>
        <p:spPr/>
        <p:txBody>
          <a:bodyPr/>
          <a:lstStyle/>
          <a:p>
            <a:fld id="{5432E5A6-49F4-4AE8-A7C4-2872D7C31255}" type="slidenum">
              <a:rPr lang="es-MX" smtClean="0"/>
              <a:t>‹Nº›</a:t>
            </a:fld>
            <a:endParaRPr lang="es-MX"/>
          </a:p>
        </p:txBody>
      </p:sp>
    </p:spTree>
    <p:extLst>
      <p:ext uri="{BB962C8B-B14F-4D97-AF65-F5344CB8AC3E}">
        <p14:creationId xmlns:p14="http://schemas.microsoft.com/office/powerpoint/2010/main" val="314928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2D6DC6-1962-BEC0-C84A-7E29D516876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6D1FE2B-150F-3B05-FDF9-8B2EF4548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F972E116-8FDA-9FFA-642E-E19B79E77D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275EB0D-124B-61C9-F7A4-E7447494C74B}"/>
              </a:ext>
            </a:extLst>
          </p:cNvPr>
          <p:cNvSpPr>
            <a:spLocks noGrp="1"/>
          </p:cNvSpPr>
          <p:nvPr>
            <p:ph type="dt" sz="half" idx="10"/>
          </p:nvPr>
        </p:nvSpPr>
        <p:spPr/>
        <p:txBody>
          <a:bodyPr/>
          <a:lstStyle/>
          <a:p>
            <a:fld id="{4B681566-8130-4D75-AF4F-75B48460E0A0}" type="datetimeFigureOut">
              <a:rPr lang="es-MX" smtClean="0"/>
              <a:t>16/05/2022</a:t>
            </a:fld>
            <a:endParaRPr lang="es-MX"/>
          </a:p>
        </p:txBody>
      </p:sp>
      <p:sp>
        <p:nvSpPr>
          <p:cNvPr id="6" name="Marcador de pie de página 5">
            <a:extLst>
              <a:ext uri="{FF2B5EF4-FFF2-40B4-BE49-F238E27FC236}">
                <a16:creationId xmlns:a16="http://schemas.microsoft.com/office/drawing/2014/main" id="{8666CB42-1712-11D6-0E59-48BACF050AF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0C6C235-7086-088F-1CA3-345DA315514D}"/>
              </a:ext>
            </a:extLst>
          </p:cNvPr>
          <p:cNvSpPr>
            <a:spLocks noGrp="1"/>
          </p:cNvSpPr>
          <p:nvPr>
            <p:ph type="sldNum" sz="quarter" idx="12"/>
          </p:nvPr>
        </p:nvSpPr>
        <p:spPr/>
        <p:txBody>
          <a:bodyPr/>
          <a:lstStyle/>
          <a:p>
            <a:fld id="{5432E5A6-49F4-4AE8-A7C4-2872D7C31255}" type="slidenum">
              <a:rPr lang="es-MX" smtClean="0"/>
              <a:t>‹Nº›</a:t>
            </a:fld>
            <a:endParaRPr lang="es-MX"/>
          </a:p>
        </p:txBody>
      </p:sp>
    </p:spTree>
    <p:extLst>
      <p:ext uri="{BB962C8B-B14F-4D97-AF65-F5344CB8AC3E}">
        <p14:creationId xmlns:p14="http://schemas.microsoft.com/office/powerpoint/2010/main" val="387762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305A3-CB83-8BB3-2253-63CE155869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E77B1F4C-3BCA-2ACD-E8CD-F7DC4041A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71F5561-F3A4-4977-E05E-9AC34EF53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6327337-EEBA-53E6-1EBF-1E02B69F9169}"/>
              </a:ext>
            </a:extLst>
          </p:cNvPr>
          <p:cNvSpPr>
            <a:spLocks noGrp="1"/>
          </p:cNvSpPr>
          <p:nvPr>
            <p:ph type="dt" sz="half" idx="10"/>
          </p:nvPr>
        </p:nvSpPr>
        <p:spPr/>
        <p:txBody>
          <a:bodyPr/>
          <a:lstStyle/>
          <a:p>
            <a:fld id="{4B681566-8130-4D75-AF4F-75B48460E0A0}" type="datetimeFigureOut">
              <a:rPr lang="es-MX" smtClean="0"/>
              <a:t>16/05/2022</a:t>
            </a:fld>
            <a:endParaRPr lang="es-MX"/>
          </a:p>
        </p:txBody>
      </p:sp>
      <p:sp>
        <p:nvSpPr>
          <p:cNvPr id="6" name="Marcador de pie de página 5">
            <a:extLst>
              <a:ext uri="{FF2B5EF4-FFF2-40B4-BE49-F238E27FC236}">
                <a16:creationId xmlns:a16="http://schemas.microsoft.com/office/drawing/2014/main" id="{1EEFD8B0-CC96-1647-05C4-6E2603A2537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187949A-FA2A-786A-49A2-DA33B1FD3F16}"/>
              </a:ext>
            </a:extLst>
          </p:cNvPr>
          <p:cNvSpPr>
            <a:spLocks noGrp="1"/>
          </p:cNvSpPr>
          <p:nvPr>
            <p:ph type="sldNum" sz="quarter" idx="12"/>
          </p:nvPr>
        </p:nvSpPr>
        <p:spPr/>
        <p:txBody>
          <a:bodyPr/>
          <a:lstStyle/>
          <a:p>
            <a:fld id="{5432E5A6-49F4-4AE8-A7C4-2872D7C31255}" type="slidenum">
              <a:rPr lang="es-MX" smtClean="0"/>
              <a:t>‹Nº›</a:t>
            </a:fld>
            <a:endParaRPr lang="es-MX"/>
          </a:p>
        </p:txBody>
      </p:sp>
    </p:spTree>
    <p:extLst>
      <p:ext uri="{BB962C8B-B14F-4D97-AF65-F5344CB8AC3E}">
        <p14:creationId xmlns:p14="http://schemas.microsoft.com/office/powerpoint/2010/main" val="231522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F9ECECC-35A7-BBE9-CE86-974BB5E39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4098738-515B-66ED-8612-C3356B7965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CE4D160-6900-D45E-F046-4F9ECD3D5B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81566-8130-4D75-AF4F-75B48460E0A0}" type="datetimeFigureOut">
              <a:rPr lang="es-MX" smtClean="0"/>
              <a:t>16/05/2022</a:t>
            </a:fld>
            <a:endParaRPr lang="es-MX"/>
          </a:p>
        </p:txBody>
      </p:sp>
      <p:sp>
        <p:nvSpPr>
          <p:cNvPr id="5" name="Marcador de pie de página 4">
            <a:extLst>
              <a:ext uri="{FF2B5EF4-FFF2-40B4-BE49-F238E27FC236}">
                <a16:creationId xmlns:a16="http://schemas.microsoft.com/office/drawing/2014/main" id="{6163D49B-71EC-2B9D-9FE3-92690894FE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E957C2D-1B55-625C-31B2-B83EF833EA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2E5A6-49F4-4AE8-A7C4-2872D7C31255}" type="slidenum">
              <a:rPr lang="es-MX" smtClean="0"/>
              <a:t>‹Nº›</a:t>
            </a:fld>
            <a:endParaRPr lang="es-MX"/>
          </a:p>
        </p:txBody>
      </p:sp>
    </p:spTree>
    <p:extLst>
      <p:ext uri="{BB962C8B-B14F-4D97-AF65-F5344CB8AC3E}">
        <p14:creationId xmlns:p14="http://schemas.microsoft.com/office/powerpoint/2010/main" val="149468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7.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13.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20D48AD-75B3-E344-AF43-F12BFFF9923F}"/>
              </a:ext>
            </a:extLst>
          </p:cNvPr>
          <p:cNvPicPr>
            <a:picLocks noChangeAspect="1"/>
          </p:cNvPicPr>
          <p:nvPr/>
        </p:nvPicPr>
        <p:blipFill>
          <a:blip r:embed="rId3"/>
          <a:stretch>
            <a:fillRect/>
          </a:stretch>
        </p:blipFill>
        <p:spPr>
          <a:xfrm>
            <a:off x="3264397" y="3595500"/>
            <a:ext cx="5664060" cy="1634816"/>
          </a:xfrm>
          <a:prstGeom prst="rect">
            <a:avLst/>
          </a:prstGeom>
        </p:spPr>
      </p:pic>
      <p:pic>
        <p:nvPicPr>
          <p:cNvPr id="5" name="Imagen 4">
            <a:extLst>
              <a:ext uri="{FF2B5EF4-FFF2-40B4-BE49-F238E27FC236}">
                <a16:creationId xmlns:a16="http://schemas.microsoft.com/office/drawing/2014/main" id="{EE99248A-62E3-284E-ACE9-F511B853F93A}"/>
              </a:ext>
            </a:extLst>
          </p:cNvPr>
          <p:cNvPicPr>
            <a:picLocks noChangeAspect="1"/>
          </p:cNvPicPr>
          <p:nvPr/>
        </p:nvPicPr>
        <p:blipFill>
          <a:blip r:embed="rId4"/>
          <a:stretch>
            <a:fillRect/>
          </a:stretch>
        </p:blipFill>
        <p:spPr>
          <a:xfrm>
            <a:off x="4726617" y="1087614"/>
            <a:ext cx="2787561" cy="1700410"/>
          </a:xfrm>
          <a:prstGeom prst="rect">
            <a:avLst/>
          </a:prstGeom>
        </p:spPr>
      </p:pic>
    </p:spTree>
    <p:extLst>
      <p:ext uri="{BB962C8B-B14F-4D97-AF65-F5344CB8AC3E}">
        <p14:creationId xmlns:p14="http://schemas.microsoft.com/office/powerpoint/2010/main" val="62951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F5B58A32-61D9-674D-BE32-63393035FC08}"/>
              </a:ext>
            </a:extLst>
          </p:cNvPr>
          <p:cNvGrpSpPr/>
          <p:nvPr/>
        </p:nvGrpSpPr>
        <p:grpSpPr>
          <a:xfrm>
            <a:off x="509866" y="880110"/>
            <a:ext cx="11166198" cy="2620327"/>
            <a:chOff x="509866" y="880110"/>
            <a:chExt cx="11166198" cy="2620327"/>
          </a:xfrm>
        </p:grpSpPr>
        <p:sp>
          <p:nvSpPr>
            <p:cNvPr id="8" name="Rectángulo redondeado 7">
              <a:extLst>
                <a:ext uri="{FF2B5EF4-FFF2-40B4-BE49-F238E27FC236}">
                  <a16:creationId xmlns:a16="http://schemas.microsoft.com/office/drawing/2014/main" id="{6D66EADA-E778-504C-BE84-1562FFEC2792}"/>
                </a:ext>
              </a:extLst>
            </p:cNvPr>
            <p:cNvSpPr/>
            <p:nvPr/>
          </p:nvSpPr>
          <p:spPr>
            <a:xfrm>
              <a:off x="509866" y="880110"/>
              <a:ext cx="11166198" cy="2620327"/>
            </a:xfrm>
            <a:prstGeom prst="roundRect">
              <a:avLst>
                <a:gd name="adj" fmla="val 3960"/>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redondeado 8">
              <a:extLst>
                <a:ext uri="{FF2B5EF4-FFF2-40B4-BE49-F238E27FC236}">
                  <a16:creationId xmlns:a16="http://schemas.microsoft.com/office/drawing/2014/main" id="{DF389267-B2E1-8D48-A44C-C0B879544DCA}"/>
                </a:ext>
              </a:extLst>
            </p:cNvPr>
            <p:cNvSpPr/>
            <p:nvPr/>
          </p:nvSpPr>
          <p:spPr>
            <a:xfrm>
              <a:off x="705196" y="1415686"/>
              <a:ext cx="2009274" cy="1864895"/>
            </a:xfrm>
            <a:prstGeom prst="roundRect">
              <a:avLst>
                <a:gd name="adj" fmla="val 3960"/>
              </a:avLst>
            </a:prstGeom>
            <a:solidFill>
              <a:schemeClr val="bg1">
                <a:alpha val="79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redondeado 9">
              <a:extLst>
                <a:ext uri="{FF2B5EF4-FFF2-40B4-BE49-F238E27FC236}">
                  <a16:creationId xmlns:a16="http://schemas.microsoft.com/office/drawing/2014/main" id="{96225407-3D26-644F-BF05-BA52EC0F7099}"/>
                </a:ext>
              </a:extLst>
            </p:cNvPr>
            <p:cNvSpPr/>
            <p:nvPr/>
          </p:nvSpPr>
          <p:spPr>
            <a:xfrm>
              <a:off x="9304803" y="2319231"/>
              <a:ext cx="2269195" cy="373581"/>
            </a:xfrm>
            <a:prstGeom prst="roundRect">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bg1"/>
                  </a:solidFill>
                  <a:cs typeface="Calibri"/>
                </a:rPr>
                <a:t>Votos</a:t>
              </a:r>
              <a:r>
                <a:rPr lang="es-ES" b="1">
                  <a:solidFill>
                    <a:schemeClr val="bg1"/>
                  </a:solidFill>
                  <a:cs typeface="Calibri"/>
                </a:rPr>
                <a:t> totales</a:t>
              </a:r>
              <a:r>
                <a:rPr lang="es-ES">
                  <a:solidFill>
                    <a:schemeClr val="bg1"/>
                  </a:solidFill>
                  <a:cs typeface="Calibri"/>
                </a:rPr>
                <a:t>:</a:t>
              </a:r>
              <a:r>
                <a:rPr lang="es-ES" b="1">
                  <a:solidFill>
                    <a:schemeClr val="bg1"/>
                  </a:solidFill>
                  <a:cs typeface="Calibri"/>
                </a:rPr>
                <a:t> </a:t>
              </a:r>
              <a:r>
                <a:rPr lang="es-ES" sz="2000" b="1">
                  <a:solidFill>
                    <a:schemeClr val="bg1"/>
                  </a:solidFill>
                  <a:cs typeface="Calibri"/>
                </a:rPr>
                <a:t>8,384</a:t>
              </a:r>
              <a:endParaRPr lang="es-MX" sz="2000" b="1">
                <a:solidFill>
                  <a:schemeClr val="bg1"/>
                </a:solidFill>
              </a:endParaRPr>
            </a:p>
          </p:txBody>
        </p:sp>
        <p:sp>
          <p:nvSpPr>
            <p:cNvPr id="11" name="CuadroTexto 10">
              <a:extLst>
                <a:ext uri="{FF2B5EF4-FFF2-40B4-BE49-F238E27FC236}">
                  <a16:creationId xmlns:a16="http://schemas.microsoft.com/office/drawing/2014/main" id="{33B5C843-95AD-2642-93D2-323FEA338DCB}"/>
                </a:ext>
              </a:extLst>
            </p:cNvPr>
            <p:cNvSpPr txBox="1"/>
            <p:nvPr/>
          </p:nvSpPr>
          <p:spPr>
            <a:xfrm>
              <a:off x="2969571" y="2938533"/>
              <a:ext cx="8575496" cy="338554"/>
            </a:xfrm>
            <a:prstGeom prst="rect">
              <a:avLst/>
            </a:prstGeom>
            <a:noFill/>
          </p:spPr>
          <p:txBody>
            <a:bodyPr wrap="square" rtlCol="0">
              <a:spAutoFit/>
            </a:bodyPr>
            <a:lstStyle/>
            <a:p>
              <a:r>
                <a:rPr lang="es-ES" sz="1600">
                  <a:solidFill>
                    <a:schemeClr val="tx1">
                      <a:lumMod val="65000"/>
                      <a:lumOff val="35000"/>
                    </a:schemeClr>
                  </a:solidFill>
                  <a:cs typeface="Calibri"/>
                </a:rPr>
                <a:t>Votos   </a:t>
              </a:r>
              <a:r>
                <a:rPr lang="es-ES" sz="1600">
                  <a:solidFill>
                    <a:schemeClr val="tx1">
                      <a:lumMod val="65000"/>
                      <a:lumOff val="35000"/>
                    </a:schemeClr>
                  </a:solidFill>
                </a:rPr>
                <a:t>                       </a:t>
              </a:r>
              <a:r>
                <a:rPr lang="es-ES" sz="1600" err="1">
                  <a:solidFill>
                    <a:schemeClr val="tx1">
                      <a:lumMod val="65000"/>
                      <a:lumOff val="35000"/>
                    </a:schemeClr>
                  </a:solidFill>
                </a:rPr>
                <a:t>Ciclovía</a:t>
              </a:r>
              <a:r>
                <a:rPr lang="es-ES" sz="1600">
                  <a:solidFill>
                    <a:schemeClr val="tx1">
                      <a:lumMod val="65000"/>
                      <a:lumOff val="35000"/>
                    </a:schemeClr>
                  </a:solidFill>
                  <a:cs typeface="Calibri"/>
                </a:rPr>
                <a:t>: </a:t>
              </a:r>
              <a:r>
                <a:rPr lang="es-ES" sz="1600" b="1">
                  <a:solidFill>
                    <a:srgbClr val="8B6EB4"/>
                  </a:solidFill>
                  <a:cs typeface="Calibri"/>
                </a:rPr>
                <a:t>4,216</a:t>
              </a:r>
              <a:r>
                <a:rPr lang="es-ES" sz="1600">
                  <a:solidFill>
                    <a:schemeClr val="tx1">
                      <a:lumMod val="65000"/>
                      <a:lumOff val="35000"/>
                    </a:schemeClr>
                  </a:solidFill>
                  <a:cs typeface="Calibri"/>
                </a:rPr>
                <a:t>.    Votos </a:t>
              </a:r>
              <a:r>
                <a:rPr lang="es-ES" sz="1600">
                  <a:solidFill>
                    <a:schemeClr val="tx1">
                      <a:lumMod val="65000"/>
                      <a:lumOff val="35000"/>
                    </a:schemeClr>
                  </a:solidFill>
                </a:rPr>
                <a:t>                         </a:t>
              </a:r>
              <a:r>
                <a:rPr lang="es-ES" sz="1600" err="1">
                  <a:solidFill>
                    <a:schemeClr val="tx1">
                      <a:lumMod val="65000"/>
                      <a:lumOff val="35000"/>
                    </a:schemeClr>
                  </a:solidFill>
                </a:rPr>
                <a:t>Ciclovía</a:t>
              </a:r>
              <a:r>
                <a:rPr lang="es-ES" sz="1600">
                  <a:solidFill>
                    <a:schemeClr val="tx1">
                      <a:lumMod val="65000"/>
                      <a:lumOff val="35000"/>
                    </a:schemeClr>
                  </a:solidFill>
                  <a:cs typeface="Calibri"/>
                </a:rPr>
                <a:t>: </a:t>
              </a:r>
              <a:r>
                <a:rPr lang="es-ES" sz="1600" b="1">
                  <a:solidFill>
                    <a:srgbClr val="8B6EB4"/>
                  </a:solidFill>
                  <a:cs typeface="Calibri"/>
                </a:rPr>
                <a:t>4,168</a:t>
              </a:r>
              <a:r>
                <a:rPr lang="es-ES" sz="1600">
                  <a:solidFill>
                    <a:schemeClr val="tx1">
                      <a:lumMod val="65000"/>
                      <a:lumOff val="35000"/>
                    </a:schemeClr>
                  </a:solidFill>
                  <a:cs typeface="Calibri"/>
                </a:rPr>
                <a:t>.</a:t>
              </a:r>
            </a:p>
          </p:txBody>
        </p:sp>
        <p:sp>
          <p:nvSpPr>
            <p:cNvPr id="12" name="CuadroTexto 11">
              <a:extLst>
                <a:ext uri="{FF2B5EF4-FFF2-40B4-BE49-F238E27FC236}">
                  <a16:creationId xmlns:a16="http://schemas.microsoft.com/office/drawing/2014/main" id="{6B0EBD3F-CCD9-3247-9708-2496B46CFEF2}"/>
                </a:ext>
              </a:extLst>
            </p:cNvPr>
            <p:cNvSpPr txBox="1"/>
            <p:nvPr/>
          </p:nvSpPr>
          <p:spPr>
            <a:xfrm>
              <a:off x="2883079" y="1683942"/>
              <a:ext cx="7586286" cy="557204"/>
            </a:xfrm>
            <a:prstGeom prst="rect">
              <a:avLst/>
            </a:prstGeom>
            <a:noFill/>
          </p:spPr>
          <p:txBody>
            <a:bodyPr wrap="square" rtlCol="0">
              <a:spAutoFit/>
            </a:bodyPr>
            <a:lstStyle/>
            <a:p>
              <a:pPr algn="just">
                <a:lnSpc>
                  <a:spcPts val="1800"/>
                </a:lnSpc>
              </a:pPr>
              <a:r>
                <a:rPr lang="es-ES">
                  <a:solidFill>
                    <a:schemeClr val="tx1">
                      <a:lumMod val="65000"/>
                      <a:lumOff val="35000"/>
                    </a:schemeClr>
                  </a:solidFill>
                </a:rPr>
                <a:t>Consultar a la ciudadanía respecto a la modificación de la </a:t>
              </a:r>
              <a:r>
                <a:rPr lang="es-ES" err="1">
                  <a:solidFill>
                    <a:schemeClr val="tx1">
                      <a:lumMod val="65000"/>
                      <a:lumOff val="35000"/>
                    </a:schemeClr>
                  </a:solidFill>
                </a:rPr>
                <a:t>ciclovía</a:t>
              </a:r>
              <a:r>
                <a:rPr lang="es-ES">
                  <a:solidFill>
                    <a:schemeClr val="tx1">
                      <a:lumMod val="65000"/>
                      <a:lumOff val="35000"/>
                    </a:schemeClr>
                  </a:solidFill>
                </a:rPr>
                <a:t> universitaria en el municipio de Zapotlán el Grande.​</a:t>
              </a:r>
              <a:endParaRPr lang="es-ES">
                <a:solidFill>
                  <a:schemeClr val="tx1">
                    <a:lumMod val="65000"/>
                    <a:lumOff val="35000"/>
                  </a:schemeClr>
                </a:solidFill>
                <a:cs typeface="Calibri"/>
              </a:endParaRPr>
            </a:p>
          </p:txBody>
        </p:sp>
        <p:sp>
          <p:nvSpPr>
            <p:cNvPr id="13" name="CuadroTexto 12">
              <a:extLst>
                <a:ext uri="{FF2B5EF4-FFF2-40B4-BE49-F238E27FC236}">
                  <a16:creationId xmlns:a16="http://schemas.microsoft.com/office/drawing/2014/main" id="{370B17DF-9869-6140-B999-4174C9852D36}"/>
                </a:ext>
              </a:extLst>
            </p:cNvPr>
            <p:cNvSpPr txBox="1"/>
            <p:nvPr/>
          </p:nvSpPr>
          <p:spPr>
            <a:xfrm>
              <a:off x="3052662" y="2321483"/>
              <a:ext cx="6101609" cy="369332"/>
            </a:xfrm>
            <a:prstGeom prst="rect">
              <a:avLst/>
            </a:prstGeom>
            <a:noFill/>
          </p:spPr>
          <p:txBody>
            <a:bodyPr wrap="square">
              <a:spAutoFit/>
            </a:bodyPr>
            <a:lstStyle/>
            <a:p>
              <a:r>
                <a:rPr lang="es-ES">
                  <a:solidFill>
                    <a:schemeClr val="tx1">
                      <a:lumMod val="65000"/>
                      <a:lumOff val="35000"/>
                    </a:schemeClr>
                  </a:solidFill>
                </a:rPr>
                <a:t>Se llevó a cabo la consulta el </a:t>
              </a:r>
              <a:r>
                <a:rPr lang="es-ES" b="1">
                  <a:solidFill>
                    <a:srgbClr val="B461B3"/>
                  </a:solidFill>
                </a:rPr>
                <a:t>29 de marzo de 2017</a:t>
              </a:r>
              <a:r>
                <a:rPr lang="es-ES">
                  <a:solidFill>
                    <a:schemeClr val="tx1">
                      <a:lumMod val="65000"/>
                      <a:lumOff val="35000"/>
                    </a:schemeClr>
                  </a:solidFill>
                </a:rPr>
                <a:t>, obteniendo:</a:t>
              </a:r>
              <a:endParaRPr lang="es-MX">
                <a:solidFill>
                  <a:schemeClr val="tx1">
                    <a:lumMod val="65000"/>
                    <a:lumOff val="35000"/>
                  </a:schemeClr>
                </a:solidFill>
              </a:endParaRPr>
            </a:p>
          </p:txBody>
        </p:sp>
        <p:sp>
          <p:nvSpPr>
            <p:cNvPr id="14" name="CuadroTexto 13">
              <a:extLst>
                <a:ext uri="{FF2B5EF4-FFF2-40B4-BE49-F238E27FC236}">
                  <a16:creationId xmlns:a16="http://schemas.microsoft.com/office/drawing/2014/main" id="{E7A8AFD5-AAB5-9B48-99C3-8D363EEB6517}"/>
                </a:ext>
              </a:extLst>
            </p:cNvPr>
            <p:cNvSpPr txBox="1"/>
            <p:nvPr/>
          </p:nvSpPr>
          <p:spPr>
            <a:xfrm>
              <a:off x="1339818" y="2871089"/>
              <a:ext cx="797462" cy="369332"/>
            </a:xfrm>
            <a:prstGeom prst="rect">
              <a:avLst/>
            </a:prstGeom>
            <a:noFill/>
          </p:spPr>
          <p:txBody>
            <a:bodyPr wrap="none" rtlCol="0">
              <a:spAutoFit/>
            </a:bodyPr>
            <a:lstStyle/>
            <a:p>
              <a:pPr algn="ctr"/>
              <a:r>
                <a:rPr lang="es-MX" b="1">
                  <a:solidFill>
                    <a:srgbClr val="AA57AA"/>
                  </a:solidFill>
                </a:rPr>
                <a:t>Jalisco</a:t>
              </a:r>
              <a:endParaRPr lang="es-MX" b="1">
                <a:solidFill>
                  <a:srgbClr val="B461B3"/>
                </a:solidFill>
              </a:endParaRPr>
            </a:p>
          </p:txBody>
        </p:sp>
        <p:sp>
          <p:nvSpPr>
            <p:cNvPr id="15" name="CuadroTexto 14">
              <a:extLst>
                <a:ext uri="{FF2B5EF4-FFF2-40B4-BE49-F238E27FC236}">
                  <a16:creationId xmlns:a16="http://schemas.microsoft.com/office/drawing/2014/main" id="{B5AC7142-6764-4B4A-9183-7A0CBD9EA7AE}"/>
                </a:ext>
              </a:extLst>
            </p:cNvPr>
            <p:cNvSpPr txBox="1"/>
            <p:nvPr/>
          </p:nvSpPr>
          <p:spPr>
            <a:xfrm>
              <a:off x="2861291" y="1410692"/>
              <a:ext cx="1302419" cy="333168"/>
            </a:xfrm>
            <a:prstGeom prst="rect">
              <a:avLst/>
            </a:prstGeom>
            <a:noFill/>
          </p:spPr>
          <p:txBody>
            <a:bodyPr wrap="square">
              <a:spAutoFit/>
            </a:bodyPr>
            <a:lstStyle/>
            <a:p>
              <a:pPr algn="just">
                <a:lnSpc>
                  <a:spcPts val="1800"/>
                </a:lnSpc>
              </a:pPr>
              <a:r>
                <a:rPr lang="es-ES" sz="2000" b="1">
                  <a:solidFill>
                    <a:srgbClr val="B574BA"/>
                  </a:solidFill>
                </a:rPr>
                <a:t>Finalidad:</a:t>
              </a:r>
            </a:p>
          </p:txBody>
        </p:sp>
        <p:sp>
          <p:nvSpPr>
            <p:cNvPr id="16" name="Elipse 15">
              <a:extLst>
                <a:ext uri="{FF2B5EF4-FFF2-40B4-BE49-F238E27FC236}">
                  <a16:creationId xmlns:a16="http://schemas.microsoft.com/office/drawing/2014/main" id="{CF8B29DF-8559-5144-957C-81948A19ED4D}"/>
                </a:ext>
              </a:extLst>
            </p:cNvPr>
            <p:cNvSpPr/>
            <p:nvPr/>
          </p:nvSpPr>
          <p:spPr>
            <a:xfrm>
              <a:off x="2957546" y="2462035"/>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096E8968-6BF9-BD49-AD7F-642455778416}"/>
                </a:ext>
              </a:extLst>
            </p:cNvPr>
            <p:cNvSpPr txBox="1"/>
            <p:nvPr/>
          </p:nvSpPr>
          <p:spPr>
            <a:xfrm>
              <a:off x="604678" y="910607"/>
              <a:ext cx="3177423" cy="507831"/>
            </a:xfrm>
            <a:prstGeom prst="rect">
              <a:avLst/>
            </a:prstGeom>
            <a:noFill/>
          </p:spPr>
          <p:txBody>
            <a:bodyPr wrap="square">
              <a:spAutoFit/>
            </a:bodyPr>
            <a:lstStyle/>
            <a:p>
              <a:r>
                <a:rPr lang="es-ES" sz="2600" b="1">
                  <a:solidFill>
                    <a:srgbClr val="B574BA"/>
                  </a:solidFill>
                  <a:ea typeface="+mn-lt"/>
                  <a:cs typeface="+mn-lt"/>
                </a:rPr>
                <a:t>Consulta Popular</a:t>
              </a:r>
            </a:p>
          </p:txBody>
        </p:sp>
        <p:pic>
          <p:nvPicPr>
            <p:cNvPr id="18" name="Imagen 17">
              <a:extLst>
                <a:ext uri="{FF2B5EF4-FFF2-40B4-BE49-F238E27FC236}">
                  <a16:creationId xmlns:a16="http://schemas.microsoft.com/office/drawing/2014/main" id="{87FC8EA3-645F-F341-9CCA-913A638A90C2}"/>
                </a:ext>
              </a:extLst>
            </p:cNvPr>
            <p:cNvPicPr>
              <a:picLocks noChangeAspect="1"/>
            </p:cNvPicPr>
            <p:nvPr/>
          </p:nvPicPr>
          <p:blipFill>
            <a:blip r:embed="rId3"/>
            <a:stretch>
              <a:fillRect/>
            </a:stretch>
          </p:blipFill>
          <p:spPr>
            <a:xfrm>
              <a:off x="6744338" y="2994586"/>
              <a:ext cx="1115299" cy="236810"/>
            </a:xfrm>
            <a:prstGeom prst="rect">
              <a:avLst/>
            </a:prstGeom>
          </p:spPr>
        </p:pic>
        <p:pic>
          <p:nvPicPr>
            <p:cNvPr id="19" name="Imagen 18">
              <a:extLst>
                <a:ext uri="{FF2B5EF4-FFF2-40B4-BE49-F238E27FC236}">
                  <a16:creationId xmlns:a16="http://schemas.microsoft.com/office/drawing/2014/main" id="{D62BDDF7-42BE-054C-B611-F58888136491}"/>
                </a:ext>
              </a:extLst>
            </p:cNvPr>
            <p:cNvPicPr>
              <a:picLocks noChangeAspect="1"/>
            </p:cNvPicPr>
            <p:nvPr/>
          </p:nvPicPr>
          <p:blipFill>
            <a:blip r:embed="rId4"/>
            <a:stretch>
              <a:fillRect/>
            </a:stretch>
          </p:blipFill>
          <p:spPr>
            <a:xfrm>
              <a:off x="3569710" y="2990375"/>
              <a:ext cx="1139432" cy="241934"/>
            </a:xfrm>
            <a:prstGeom prst="rect">
              <a:avLst/>
            </a:prstGeom>
          </p:spPr>
        </p:pic>
        <p:pic>
          <p:nvPicPr>
            <p:cNvPr id="20" name="Imagen 19">
              <a:extLst>
                <a:ext uri="{FF2B5EF4-FFF2-40B4-BE49-F238E27FC236}">
                  <a16:creationId xmlns:a16="http://schemas.microsoft.com/office/drawing/2014/main" id="{4B40AAEB-B9B5-BE44-8CC2-15A833B61D78}"/>
                </a:ext>
              </a:extLst>
            </p:cNvPr>
            <p:cNvPicPr>
              <a:picLocks noChangeAspect="1"/>
            </p:cNvPicPr>
            <p:nvPr/>
          </p:nvPicPr>
          <p:blipFill>
            <a:blip r:embed="rId5"/>
            <a:stretch>
              <a:fillRect/>
            </a:stretch>
          </p:blipFill>
          <p:spPr>
            <a:xfrm>
              <a:off x="1104957" y="1570618"/>
              <a:ext cx="1293868" cy="1272657"/>
            </a:xfrm>
            <a:prstGeom prst="rect">
              <a:avLst/>
            </a:prstGeom>
          </p:spPr>
        </p:pic>
      </p:grpSp>
      <p:sp>
        <p:nvSpPr>
          <p:cNvPr id="36" name="CuadroTexto 35">
            <a:extLst>
              <a:ext uri="{FF2B5EF4-FFF2-40B4-BE49-F238E27FC236}">
                <a16:creationId xmlns:a16="http://schemas.microsoft.com/office/drawing/2014/main" id="{25862F00-36B5-B041-849D-207A561FF3F4}"/>
              </a:ext>
            </a:extLst>
          </p:cNvPr>
          <p:cNvSpPr txBox="1"/>
          <p:nvPr/>
        </p:nvSpPr>
        <p:spPr>
          <a:xfrm>
            <a:off x="408209" y="226319"/>
            <a:ext cx="10276623" cy="553998"/>
          </a:xfrm>
          <a:prstGeom prst="rect">
            <a:avLst/>
          </a:prstGeom>
          <a:noFill/>
        </p:spPr>
        <p:txBody>
          <a:bodyPr wrap="square" rtlCol="0">
            <a:spAutoFit/>
          </a:bodyPr>
          <a:lstStyle/>
          <a:p>
            <a:r>
              <a:rPr lang="es-ES" sz="3000" b="1">
                <a:solidFill>
                  <a:srgbClr val="745389"/>
                </a:solidFill>
                <a:cs typeface="Calibri Light"/>
              </a:rPr>
              <a:t>Instrumentos de participación ciudadana realizados en México</a:t>
            </a:r>
            <a:endParaRPr lang="es-MX" sz="3000"/>
          </a:p>
        </p:txBody>
      </p:sp>
      <p:grpSp>
        <p:nvGrpSpPr>
          <p:cNvPr id="2" name="Grupo 1">
            <a:extLst>
              <a:ext uri="{FF2B5EF4-FFF2-40B4-BE49-F238E27FC236}">
                <a16:creationId xmlns:a16="http://schemas.microsoft.com/office/drawing/2014/main" id="{A795E8F5-3EA7-0840-A3DD-046C0709FAF1}"/>
              </a:ext>
            </a:extLst>
          </p:cNvPr>
          <p:cNvGrpSpPr/>
          <p:nvPr/>
        </p:nvGrpSpPr>
        <p:grpSpPr>
          <a:xfrm>
            <a:off x="509621" y="3659904"/>
            <a:ext cx="11166434" cy="2613896"/>
            <a:chOff x="509621" y="3659904"/>
            <a:chExt cx="11166434" cy="2613896"/>
          </a:xfrm>
        </p:grpSpPr>
        <p:grpSp>
          <p:nvGrpSpPr>
            <p:cNvPr id="21" name="Grupo 20">
              <a:extLst>
                <a:ext uri="{FF2B5EF4-FFF2-40B4-BE49-F238E27FC236}">
                  <a16:creationId xmlns:a16="http://schemas.microsoft.com/office/drawing/2014/main" id="{F1E2F787-1B82-0F40-94B6-6CBE01720A2E}"/>
                </a:ext>
              </a:extLst>
            </p:cNvPr>
            <p:cNvGrpSpPr/>
            <p:nvPr/>
          </p:nvGrpSpPr>
          <p:grpSpPr>
            <a:xfrm>
              <a:off x="509621" y="3659904"/>
              <a:ext cx="11166434" cy="2613896"/>
              <a:chOff x="509621" y="3659904"/>
              <a:chExt cx="11166434" cy="2613896"/>
            </a:xfrm>
          </p:grpSpPr>
          <p:sp>
            <p:nvSpPr>
              <p:cNvPr id="22" name="Rectángulo redondeado 21">
                <a:extLst>
                  <a:ext uri="{FF2B5EF4-FFF2-40B4-BE49-F238E27FC236}">
                    <a16:creationId xmlns:a16="http://schemas.microsoft.com/office/drawing/2014/main" id="{45607EB0-1844-1A40-A897-1E42AA6BF532}"/>
                  </a:ext>
                </a:extLst>
              </p:cNvPr>
              <p:cNvSpPr/>
              <p:nvPr/>
            </p:nvSpPr>
            <p:spPr>
              <a:xfrm>
                <a:off x="509621" y="3659904"/>
                <a:ext cx="11166434" cy="2613896"/>
              </a:xfrm>
              <a:prstGeom prst="roundRect">
                <a:avLst>
                  <a:gd name="adj" fmla="val 3960"/>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redondeado 22">
                <a:extLst>
                  <a:ext uri="{FF2B5EF4-FFF2-40B4-BE49-F238E27FC236}">
                    <a16:creationId xmlns:a16="http://schemas.microsoft.com/office/drawing/2014/main" id="{A0C686FE-8A1D-4443-A919-796A828ED88C}"/>
                  </a:ext>
                </a:extLst>
              </p:cNvPr>
              <p:cNvSpPr/>
              <p:nvPr/>
            </p:nvSpPr>
            <p:spPr>
              <a:xfrm>
                <a:off x="8188519" y="5114192"/>
                <a:ext cx="2403459" cy="373581"/>
              </a:xfrm>
              <a:prstGeom prst="roundRect">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bg1"/>
                    </a:solidFill>
                    <a:ea typeface="+mn-lt"/>
                    <a:cs typeface="+mn-lt"/>
                  </a:rPr>
                  <a:t>Votos</a:t>
                </a:r>
                <a:r>
                  <a:rPr lang="es-ES" b="1">
                    <a:solidFill>
                      <a:schemeClr val="bg1"/>
                    </a:solidFill>
                    <a:cs typeface="Calibri"/>
                  </a:rPr>
                  <a:t> totales</a:t>
                </a:r>
                <a:r>
                  <a:rPr lang="es-ES">
                    <a:solidFill>
                      <a:schemeClr val="bg1"/>
                    </a:solidFill>
                    <a:cs typeface="Calibri"/>
                  </a:rPr>
                  <a:t>:</a:t>
                </a:r>
                <a:r>
                  <a:rPr lang="es-ES" b="1">
                    <a:solidFill>
                      <a:schemeClr val="bg1"/>
                    </a:solidFill>
                    <a:cs typeface="Calibri"/>
                  </a:rPr>
                  <a:t> </a:t>
                </a:r>
                <a:r>
                  <a:rPr lang="es-MX" sz="2000" b="1">
                    <a:solidFill>
                      <a:schemeClr val="bg1"/>
                    </a:solidFill>
                    <a:cs typeface="Calibri"/>
                  </a:rPr>
                  <a:t>22,147</a:t>
                </a:r>
                <a:endParaRPr lang="es-MX" sz="2000" b="1">
                  <a:solidFill>
                    <a:schemeClr val="bg1"/>
                  </a:solidFill>
                </a:endParaRPr>
              </a:p>
            </p:txBody>
          </p:sp>
          <p:sp>
            <p:nvSpPr>
              <p:cNvPr id="24" name="Rectángulo redondeado 23">
                <a:extLst>
                  <a:ext uri="{FF2B5EF4-FFF2-40B4-BE49-F238E27FC236}">
                    <a16:creationId xmlns:a16="http://schemas.microsoft.com/office/drawing/2014/main" id="{341A8680-6916-444A-BFC6-81813E35507B}"/>
                  </a:ext>
                </a:extLst>
              </p:cNvPr>
              <p:cNvSpPr/>
              <p:nvPr/>
            </p:nvSpPr>
            <p:spPr>
              <a:xfrm>
                <a:off x="704048" y="4219120"/>
                <a:ext cx="2009274" cy="1864895"/>
              </a:xfrm>
              <a:prstGeom prst="roundRect">
                <a:avLst>
                  <a:gd name="adj" fmla="val 3960"/>
                </a:avLst>
              </a:prstGeom>
              <a:solidFill>
                <a:schemeClr val="bg1">
                  <a:alpha val="79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A2B1F38D-B4C0-FE49-8074-37D7FC0F9FFF}"/>
                  </a:ext>
                </a:extLst>
              </p:cNvPr>
              <p:cNvSpPr txBox="1"/>
              <p:nvPr/>
            </p:nvSpPr>
            <p:spPr>
              <a:xfrm>
                <a:off x="604678" y="3678844"/>
                <a:ext cx="3946770" cy="507831"/>
              </a:xfrm>
              <a:prstGeom prst="rect">
                <a:avLst/>
              </a:prstGeom>
              <a:noFill/>
            </p:spPr>
            <p:txBody>
              <a:bodyPr wrap="square">
                <a:spAutoFit/>
              </a:bodyPr>
              <a:lstStyle/>
              <a:p>
                <a:r>
                  <a:rPr lang="es-ES" sz="2600" b="1">
                    <a:solidFill>
                      <a:srgbClr val="B574BA"/>
                    </a:solidFill>
                    <a:ea typeface="+mn-lt"/>
                    <a:cs typeface="+mn-lt"/>
                  </a:rPr>
                  <a:t>Consulta Popular</a:t>
                </a:r>
              </a:p>
            </p:txBody>
          </p:sp>
          <p:sp>
            <p:nvSpPr>
              <p:cNvPr id="26" name="CuadroTexto 25">
                <a:extLst>
                  <a:ext uri="{FF2B5EF4-FFF2-40B4-BE49-F238E27FC236}">
                    <a16:creationId xmlns:a16="http://schemas.microsoft.com/office/drawing/2014/main" id="{52D07542-727F-994F-8EA5-83D9BC7962E8}"/>
                  </a:ext>
                </a:extLst>
              </p:cNvPr>
              <p:cNvSpPr txBox="1"/>
              <p:nvPr/>
            </p:nvSpPr>
            <p:spPr>
              <a:xfrm>
                <a:off x="2870722" y="4448424"/>
                <a:ext cx="8466638" cy="369332"/>
              </a:xfrm>
              <a:prstGeom prst="rect">
                <a:avLst/>
              </a:prstGeom>
              <a:noFill/>
            </p:spPr>
            <p:txBody>
              <a:bodyPr wrap="square" rtlCol="0">
                <a:spAutoFit/>
              </a:bodyPr>
              <a:lstStyle/>
              <a:p>
                <a:pPr algn="just"/>
                <a:r>
                  <a:rPr lang="es-ES">
                    <a:solidFill>
                      <a:schemeClr val="tx1">
                        <a:lumMod val="65000"/>
                        <a:lumOff val="35000"/>
                      </a:schemeClr>
                    </a:solidFill>
                  </a:rPr>
                  <a:t>Consultar a la ciudadanía respecto a la ciclovía Boulevard Marcelino García Barragán. ​</a:t>
                </a:r>
                <a:endParaRPr lang="es-ES">
                  <a:solidFill>
                    <a:schemeClr val="tx1">
                      <a:lumMod val="65000"/>
                      <a:lumOff val="35000"/>
                    </a:schemeClr>
                  </a:solidFill>
                  <a:ea typeface="+mn-lt"/>
                  <a:cs typeface="+mn-lt"/>
                </a:endParaRPr>
              </a:p>
            </p:txBody>
          </p:sp>
          <p:sp>
            <p:nvSpPr>
              <p:cNvPr id="27" name="CuadroTexto 26">
                <a:extLst>
                  <a:ext uri="{FF2B5EF4-FFF2-40B4-BE49-F238E27FC236}">
                    <a16:creationId xmlns:a16="http://schemas.microsoft.com/office/drawing/2014/main" id="{053A3F13-3D63-264A-9122-ABA764405A34}"/>
                  </a:ext>
                </a:extLst>
              </p:cNvPr>
              <p:cNvSpPr txBox="1"/>
              <p:nvPr/>
            </p:nvSpPr>
            <p:spPr>
              <a:xfrm>
                <a:off x="1347816" y="5670306"/>
                <a:ext cx="797462" cy="369332"/>
              </a:xfrm>
              <a:prstGeom prst="rect">
                <a:avLst/>
              </a:prstGeom>
              <a:noFill/>
            </p:spPr>
            <p:txBody>
              <a:bodyPr wrap="none" rtlCol="0">
                <a:spAutoFit/>
              </a:bodyPr>
              <a:lstStyle/>
              <a:p>
                <a:pPr algn="ctr"/>
                <a:r>
                  <a:rPr lang="es-MX" b="1">
                    <a:solidFill>
                      <a:srgbClr val="AA57AA"/>
                    </a:solidFill>
                  </a:rPr>
                  <a:t>Jalisco</a:t>
                </a:r>
                <a:endParaRPr lang="es-MX" b="1">
                  <a:solidFill>
                    <a:srgbClr val="B461B3"/>
                  </a:solidFill>
                </a:endParaRPr>
              </a:p>
            </p:txBody>
          </p:sp>
          <p:sp>
            <p:nvSpPr>
              <p:cNvPr id="28" name="CuadroTexto 27">
                <a:extLst>
                  <a:ext uri="{FF2B5EF4-FFF2-40B4-BE49-F238E27FC236}">
                    <a16:creationId xmlns:a16="http://schemas.microsoft.com/office/drawing/2014/main" id="{EC968D43-6503-D243-8CCF-AD825B226614}"/>
                  </a:ext>
                </a:extLst>
              </p:cNvPr>
              <p:cNvSpPr txBox="1"/>
              <p:nvPr/>
            </p:nvSpPr>
            <p:spPr>
              <a:xfrm>
                <a:off x="2861291" y="4185302"/>
                <a:ext cx="1302419" cy="333168"/>
              </a:xfrm>
              <a:prstGeom prst="rect">
                <a:avLst/>
              </a:prstGeom>
              <a:noFill/>
            </p:spPr>
            <p:txBody>
              <a:bodyPr wrap="square">
                <a:spAutoFit/>
              </a:bodyPr>
              <a:lstStyle/>
              <a:p>
                <a:pPr algn="just">
                  <a:lnSpc>
                    <a:spcPts val="1800"/>
                  </a:lnSpc>
                </a:pPr>
                <a:r>
                  <a:rPr lang="es-ES" sz="2000" b="1">
                    <a:solidFill>
                      <a:srgbClr val="B574BA"/>
                    </a:solidFill>
                  </a:rPr>
                  <a:t>Finalidad:</a:t>
                </a:r>
              </a:p>
            </p:txBody>
          </p:sp>
          <p:grpSp>
            <p:nvGrpSpPr>
              <p:cNvPr id="29" name="Grupo 28">
                <a:extLst>
                  <a:ext uri="{FF2B5EF4-FFF2-40B4-BE49-F238E27FC236}">
                    <a16:creationId xmlns:a16="http://schemas.microsoft.com/office/drawing/2014/main" id="{DBD7AD3F-DBD8-D348-B7C5-CD3B1D81B183}"/>
                  </a:ext>
                </a:extLst>
              </p:cNvPr>
              <p:cNvGrpSpPr/>
              <p:nvPr/>
            </p:nvGrpSpPr>
            <p:grpSpPr>
              <a:xfrm>
                <a:off x="2957546" y="5101661"/>
                <a:ext cx="5446713" cy="369332"/>
                <a:chOff x="2782888" y="5043805"/>
                <a:chExt cx="5027792" cy="369332"/>
              </a:xfrm>
            </p:grpSpPr>
            <p:sp>
              <p:nvSpPr>
                <p:cNvPr id="34" name="CuadroTexto 33">
                  <a:extLst>
                    <a:ext uri="{FF2B5EF4-FFF2-40B4-BE49-F238E27FC236}">
                      <a16:creationId xmlns:a16="http://schemas.microsoft.com/office/drawing/2014/main" id="{2DA16658-6476-9441-B0B8-8033B0AA567F}"/>
                    </a:ext>
                  </a:extLst>
                </p:cNvPr>
                <p:cNvSpPr txBox="1"/>
                <p:nvPr/>
              </p:nvSpPr>
              <p:spPr>
                <a:xfrm>
                  <a:off x="2891171" y="5043805"/>
                  <a:ext cx="4919509" cy="369332"/>
                </a:xfrm>
                <a:prstGeom prst="rect">
                  <a:avLst/>
                </a:prstGeom>
                <a:noFill/>
              </p:spPr>
              <p:txBody>
                <a:bodyPr wrap="square">
                  <a:spAutoFit/>
                </a:bodyPr>
                <a:lstStyle/>
                <a:p>
                  <a:r>
                    <a:rPr lang="es-ES">
                      <a:solidFill>
                        <a:srgbClr val="555553"/>
                      </a:solidFill>
                      <a:ea typeface="+mn-lt"/>
                      <a:cs typeface="+mn-lt"/>
                    </a:rPr>
                    <a:t>Se llevó a cabo el </a:t>
                  </a:r>
                  <a:r>
                    <a:rPr lang="es-ES" b="1">
                      <a:solidFill>
                        <a:srgbClr val="B461B3"/>
                      </a:solidFill>
                    </a:rPr>
                    <a:t>11 de mayo de 2017</a:t>
                  </a:r>
                  <a:r>
                    <a:rPr lang="es-ES">
                      <a:solidFill>
                        <a:schemeClr val="tx1">
                          <a:lumMod val="65000"/>
                          <a:lumOff val="35000"/>
                        </a:schemeClr>
                      </a:solidFill>
                    </a:rPr>
                    <a:t>, obteniendo:</a:t>
                  </a:r>
                  <a:endParaRPr lang="es-MX" b="1"/>
                </a:p>
              </p:txBody>
            </p:sp>
            <p:sp>
              <p:nvSpPr>
                <p:cNvPr id="35" name="Elipse 34">
                  <a:extLst>
                    <a:ext uri="{FF2B5EF4-FFF2-40B4-BE49-F238E27FC236}">
                      <a16:creationId xmlns:a16="http://schemas.microsoft.com/office/drawing/2014/main" id="{C4565317-A6F4-5E40-A3E7-3EE8FA09DF82}"/>
                    </a:ext>
                  </a:extLst>
                </p:cNvPr>
                <p:cNvSpPr/>
                <p:nvPr/>
              </p:nvSpPr>
              <p:spPr>
                <a:xfrm>
                  <a:off x="2782888" y="5181443"/>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0" name="CuadroTexto 29">
                <a:extLst>
                  <a:ext uri="{FF2B5EF4-FFF2-40B4-BE49-F238E27FC236}">
                    <a16:creationId xmlns:a16="http://schemas.microsoft.com/office/drawing/2014/main" id="{B8339765-D076-D64F-94DE-DB6064A4B6E5}"/>
                  </a:ext>
                </a:extLst>
              </p:cNvPr>
              <p:cNvSpPr txBox="1"/>
              <p:nvPr/>
            </p:nvSpPr>
            <p:spPr>
              <a:xfrm>
                <a:off x="2969571" y="5727730"/>
                <a:ext cx="8575496" cy="338554"/>
              </a:xfrm>
              <a:prstGeom prst="rect">
                <a:avLst/>
              </a:prstGeom>
              <a:noFill/>
            </p:spPr>
            <p:txBody>
              <a:bodyPr wrap="square" rtlCol="0">
                <a:spAutoFit/>
              </a:bodyPr>
              <a:lstStyle/>
              <a:p>
                <a:r>
                  <a:rPr lang="es-ES" sz="1600">
                    <a:solidFill>
                      <a:schemeClr val="tx1">
                        <a:lumMod val="65000"/>
                        <a:lumOff val="35000"/>
                      </a:schemeClr>
                    </a:solidFill>
                    <a:cs typeface="Calibri"/>
                  </a:rPr>
                  <a:t>Votos         : </a:t>
                </a:r>
                <a:r>
                  <a:rPr lang="es-ES" sz="1600" b="1">
                    <a:solidFill>
                      <a:srgbClr val="8B6EB4"/>
                    </a:solidFill>
                    <a:cs typeface="Calibri"/>
                  </a:rPr>
                  <a:t>17,278</a:t>
                </a:r>
                <a:r>
                  <a:rPr lang="es-ES" sz="1600">
                    <a:solidFill>
                      <a:schemeClr val="tx1">
                        <a:lumMod val="65000"/>
                        <a:lumOff val="35000"/>
                      </a:schemeClr>
                    </a:solidFill>
                    <a:cs typeface="Calibri"/>
                  </a:rPr>
                  <a:t>.    Votos           : </a:t>
                </a:r>
                <a:r>
                  <a:rPr lang="es-ES" sz="1600" b="1">
                    <a:solidFill>
                      <a:srgbClr val="8B6EB4"/>
                    </a:solidFill>
                    <a:cs typeface="Calibri"/>
                  </a:rPr>
                  <a:t>4,869</a:t>
                </a:r>
                <a:endParaRPr lang="es-ES" sz="1600">
                  <a:solidFill>
                    <a:schemeClr val="tx1">
                      <a:lumMod val="65000"/>
                      <a:lumOff val="35000"/>
                    </a:schemeClr>
                  </a:solidFill>
                  <a:cs typeface="Calibri"/>
                </a:endParaRPr>
              </a:p>
            </p:txBody>
          </p:sp>
          <p:pic>
            <p:nvPicPr>
              <p:cNvPr id="32" name="Imagen 31">
                <a:extLst>
                  <a:ext uri="{FF2B5EF4-FFF2-40B4-BE49-F238E27FC236}">
                    <a16:creationId xmlns:a16="http://schemas.microsoft.com/office/drawing/2014/main" id="{82A2D2CF-7D20-0248-85C8-C8CB43815DE3}"/>
                  </a:ext>
                </a:extLst>
              </p:cNvPr>
              <p:cNvPicPr>
                <a:picLocks noChangeAspect="1"/>
              </p:cNvPicPr>
              <p:nvPr/>
            </p:nvPicPr>
            <p:blipFill>
              <a:blip r:embed="rId6"/>
              <a:stretch>
                <a:fillRect/>
              </a:stretch>
            </p:blipFill>
            <p:spPr>
              <a:xfrm>
                <a:off x="5414531" y="5750554"/>
                <a:ext cx="465004" cy="313372"/>
              </a:xfrm>
              <a:prstGeom prst="rect">
                <a:avLst/>
              </a:prstGeom>
            </p:spPr>
          </p:pic>
          <p:pic>
            <p:nvPicPr>
              <p:cNvPr id="33" name="Imagen 32">
                <a:extLst>
                  <a:ext uri="{FF2B5EF4-FFF2-40B4-BE49-F238E27FC236}">
                    <a16:creationId xmlns:a16="http://schemas.microsoft.com/office/drawing/2014/main" id="{B2FAF9F9-165B-724A-92E0-9DF31B231CA1}"/>
                  </a:ext>
                </a:extLst>
              </p:cNvPr>
              <p:cNvPicPr>
                <a:picLocks noChangeAspect="1"/>
              </p:cNvPicPr>
              <p:nvPr/>
            </p:nvPicPr>
            <p:blipFill>
              <a:blip r:embed="rId5"/>
              <a:stretch>
                <a:fillRect/>
              </a:stretch>
            </p:blipFill>
            <p:spPr>
              <a:xfrm>
                <a:off x="1104957" y="4367041"/>
                <a:ext cx="1293868" cy="1272657"/>
              </a:xfrm>
              <a:prstGeom prst="rect">
                <a:avLst/>
              </a:prstGeom>
            </p:spPr>
          </p:pic>
        </p:grpSp>
        <p:pic>
          <p:nvPicPr>
            <p:cNvPr id="37" name="Imagen 36">
              <a:extLst>
                <a:ext uri="{FF2B5EF4-FFF2-40B4-BE49-F238E27FC236}">
                  <a16:creationId xmlns:a16="http://schemas.microsoft.com/office/drawing/2014/main" id="{93DF59C4-EF84-5B43-8D26-F80746FD1635}"/>
                </a:ext>
              </a:extLst>
            </p:cNvPr>
            <p:cNvPicPr>
              <a:picLocks noChangeAspect="1"/>
            </p:cNvPicPr>
            <p:nvPr/>
          </p:nvPicPr>
          <p:blipFill>
            <a:blip r:embed="rId7"/>
            <a:stretch>
              <a:fillRect/>
            </a:stretch>
          </p:blipFill>
          <p:spPr>
            <a:xfrm>
              <a:off x="3560744" y="5737214"/>
              <a:ext cx="367847" cy="316757"/>
            </a:xfrm>
            <a:prstGeom prst="rect">
              <a:avLst/>
            </a:prstGeom>
          </p:spPr>
        </p:pic>
      </p:grpSp>
    </p:spTree>
    <p:extLst>
      <p:ext uri="{BB962C8B-B14F-4D97-AF65-F5344CB8AC3E}">
        <p14:creationId xmlns:p14="http://schemas.microsoft.com/office/powerpoint/2010/main" val="274692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a:extLst>
              <a:ext uri="{FF2B5EF4-FFF2-40B4-BE49-F238E27FC236}">
                <a16:creationId xmlns:a16="http://schemas.microsoft.com/office/drawing/2014/main" id="{510E77C7-0B44-D04E-B80B-B160C03C342D}"/>
              </a:ext>
            </a:extLst>
          </p:cNvPr>
          <p:cNvSpPr txBox="1"/>
          <p:nvPr/>
        </p:nvSpPr>
        <p:spPr>
          <a:xfrm>
            <a:off x="408209" y="226319"/>
            <a:ext cx="10276623" cy="553998"/>
          </a:xfrm>
          <a:prstGeom prst="rect">
            <a:avLst/>
          </a:prstGeom>
          <a:noFill/>
        </p:spPr>
        <p:txBody>
          <a:bodyPr wrap="square" rtlCol="0">
            <a:spAutoFit/>
          </a:bodyPr>
          <a:lstStyle/>
          <a:p>
            <a:r>
              <a:rPr lang="es-ES" sz="3000" b="1">
                <a:solidFill>
                  <a:srgbClr val="745389"/>
                </a:solidFill>
                <a:cs typeface="Calibri Light"/>
              </a:rPr>
              <a:t>Instrumentos de participación ciudadana realizados en México</a:t>
            </a:r>
            <a:endParaRPr lang="es-MX" sz="3000"/>
          </a:p>
        </p:txBody>
      </p:sp>
      <p:grpSp>
        <p:nvGrpSpPr>
          <p:cNvPr id="4" name="Grupo 3">
            <a:extLst>
              <a:ext uri="{FF2B5EF4-FFF2-40B4-BE49-F238E27FC236}">
                <a16:creationId xmlns:a16="http://schemas.microsoft.com/office/drawing/2014/main" id="{165E4FE5-C47E-F84C-BC44-2280224AE791}"/>
              </a:ext>
            </a:extLst>
          </p:cNvPr>
          <p:cNvGrpSpPr/>
          <p:nvPr/>
        </p:nvGrpSpPr>
        <p:grpSpPr>
          <a:xfrm>
            <a:off x="524144" y="877956"/>
            <a:ext cx="11151920" cy="2622481"/>
            <a:chOff x="524144" y="877956"/>
            <a:chExt cx="11151920" cy="2622481"/>
          </a:xfrm>
        </p:grpSpPr>
        <p:grpSp>
          <p:nvGrpSpPr>
            <p:cNvPr id="18" name="Grupo 17">
              <a:extLst>
                <a:ext uri="{FF2B5EF4-FFF2-40B4-BE49-F238E27FC236}">
                  <a16:creationId xmlns:a16="http://schemas.microsoft.com/office/drawing/2014/main" id="{9F4B28C7-2020-4B46-A0F0-B33C16657509}"/>
                </a:ext>
              </a:extLst>
            </p:cNvPr>
            <p:cNvGrpSpPr/>
            <p:nvPr/>
          </p:nvGrpSpPr>
          <p:grpSpPr>
            <a:xfrm>
              <a:off x="524144" y="877956"/>
              <a:ext cx="11151920" cy="2622481"/>
              <a:chOff x="524144" y="877956"/>
              <a:chExt cx="11151920" cy="2622481"/>
            </a:xfrm>
          </p:grpSpPr>
          <p:sp>
            <p:nvSpPr>
              <p:cNvPr id="19" name="Rectángulo redondeado 18">
                <a:extLst>
                  <a:ext uri="{FF2B5EF4-FFF2-40B4-BE49-F238E27FC236}">
                    <a16:creationId xmlns:a16="http://schemas.microsoft.com/office/drawing/2014/main" id="{2B368B00-0C7D-1E4C-80F6-DF41FDF34109}"/>
                  </a:ext>
                </a:extLst>
              </p:cNvPr>
              <p:cNvSpPr/>
              <p:nvPr/>
            </p:nvSpPr>
            <p:spPr>
              <a:xfrm>
                <a:off x="524144" y="877956"/>
                <a:ext cx="11151920" cy="2622481"/>
              </a:xfrm>
              <a:prstGeom prst="roundRect">
                <a:avLst>
                  <a:gd name="adj" fmla="val 3960"/>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redondeado 19">
                <a:extLst>
                  <a:ext uri="{FF2B5EF4-FFF2-40B4-BE49-F238E27FC236}">
                    <a16:creationId xmlns:a16="http://schemas.microsoft.com/office/drawing/2014/main" id="{D170CE76-8E61-774F-8735-20B2BFFAEF0D}"/>
                  </a:ext>
                </a:extLst>
              </p:cNvPr>
              <p:cNvSpPr/>
              <p:nvPr/>
            </p:nvSpPr>
            <p:spPr>
              <a:xfrm>
                <a:off x="718570" y="1447801"/>
                <a:ext cx="2009274" cy="1864895"/>
              </a:xfrm>
              <a:prstGeom prst="roundRect">
                <a:avLst>
                  <a:gd name="adj" fmla="val 3960"/>
                </a:avLst>
              </a:prstGeom>
              <a:solidFill>
                <a:schemeClr val="bg1">
                  <a:alpha val="79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redondeado 20">
                <a:extLst>
                  <a:ext uri="{FF2B5EF4-FFF2-40B4-BE49-F238E27FC236}">
                    <a16:creationId xmlns:a16="http://schemas.microsoft.com/office/drawing/2014/main" id="{7FFA6854-C1BE-8D49-8DA0-91CDC5A0CF87}"/>
                  </a:ext>
                </a:extLst>
              </p:cNvPr>
              <p:cNvSpPr/>
              <p:nvPr/>
            </p:nvSpPr>
            <p:spPr>
              <a:xfrm>
                <a:off x="7957494" y="2363640"/>
                <a:ext cx="2729958" cy="373581"/>
              </a:xfrm>
              <a:prstGeom prst="roundRect">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bg1"/>
                    </a:solidFill>
                    <a:cs typeface="Calibri"/>
                  </a:rPr>
                  <a:t>Votos</a:t>
                </a:r>
                <a:r>
                  <a:rPr lang="es-ES" b="1">
                    <a:solidFill>
                      <a:schemeClr val="bg1"/>
                    </a:solidFill>
                    <a:cs typeface="Calibri"/>
                  </a:rPr>
                  <a:t> totales</a:t>
                </a:r>
                <a:r>
                  <a:rPr lang="es-ES">
                    <a:solidFill>
                      <a:schemeClr val="bg1"/>
                    </a:solidFill>
                    <a:cs typeface="Calibri"/>
                  </a:rPr>
                  <a:t>:</a:t>
                </a:r>
                <a:r>
                  <a:rPr lang="es-ES" b="1">
                    <a:solidFill>
                      <a:schemeClr val="bg1"/>
                    </a:solidFill>
                    <a:cs typeface="Calibri"/>
                  </a:rPr>
                  <a:t> </a:t>
                </a:r>
                <a:r>
                  <a:rPr lang="es-ES" sz="2000" b="1">
                    <a:solidFill>
                      <a:schemeClr val="bg1"/>
                    </a:solidFill>
                    <a:cs typeface="Calibri"/>
                  </a:rPr>
                  <a:t>2,098,612</a:t>
                </a:r>
                <a:endParaRPr lang="es-MX" sz="2000" b="1">
                  <a:solidFill>
                    <a:schemeClr val="bg1"/>
                  </a:solidFill>
                </a:endParaRPr>
              </a:p>
            </p:txBody>
          </p:sp>
          <p:sp>
            <p:nvSpPr>
              <p:cNvPr id="22" name="CuadroTexto 21">
                <a:extLst>
                  <a:ext uri="{FF2B5EF4-FFF2-40B4-BE49-F238E27FC236}">
                    <a16:creationId xmlns:a16="http://schemas.microsoft.com/office/drawing/2014/main" id="{B7E8AA5E-EB23-0241-AFAC-A453047DD528}"/>
                  </a:ext>
                </a:extLst>
              </p:cNvPr>
              <p:cNvSpPr txBox="1"/>
              <p:nvPr/>
            </p:nvSpPr>
            <p:spPr>
              <a:xfrm>
                <a:off x="2897601" y="1716474"/>
                <a:ext cx="8040030" cy="557204"/>
              </a:xfrm>
              <a:prstGeom prst="rect">
                <a:avLst/>
              </a:prstGeom>
              <a:noFill/>
            </p:spPr>
            <p:txBody>
              <a:bodyPr wrap="square" rtlCol="0">
                <a:spAutoFit/>
              </a:bodyPr>
              <a:lstStyle/>
              <a:p>
                <a:pPr algn="just">
                  <a:lnSpc>
                    <a:spcPts val="1800"/>
                  </a:lnSpc>
                </a:pPr>
                <a:r>
                  <a:rPr lang="es-ES">
                    <a:solidFill>
                      <a:schemeClr val="tx1">
                        <a:lumMod val="65000"/>
                        <a:lumOff val="35000"/>
                      </a:schemeClr>
                    </a:solidFill>
                  </a:rPr>
                  <a:t>Consultar a la ciudadanía del estado, acerca de la instalación de casetas de primeros auxilios en parques estatales.​</a:t>
                </a:r>
                <a:endParaRPr lang="es-ES">
                  <a:solidFill>
                    <a:schemeClr val="tx1">
                      <a:lumMod val="65000"/>
                      <a:lumOff val="35000"/>
                    </a:schemeClr>
                  </a:solidFill>
                  <a:cs typeface="Calibri"/>
                </a:endParaRPr>
              </a:p>
            </p:txBody>
          </p:sp>
          <p:sp>
            <p:nvSpPr>
              <p:cNvPr id="23" name="CuadroTexto 22">
                <a:extLst>
                  <a:ext uri="{FF2B5EF4-FFF2-40B4-BE49-F238E27FC236}">
                    <a16:creationId xmlns:a16="http://schemas.microsoft.com/office/drawing/2014/main" id="{49A9092D-6EAF-0E4A-8756-6BEE09471906}"/>
                  </a:ext>
                </a:extLst>
              </p:cNvPr>
              <p:cNvSpPr txBox="1"/>
              <p:nvPr/>
            </p:nvSpPr>
            <p:spPr>
              <a:xfrm>
                <a:off x="3067184" y="2354016"/>
                <a:ext cx="6101609" cy="369332"/>
              </a:xfrm>
              <a:prstGeom prst="rect">
                <a:avLst/>
              </a:prstGeom>
              <a:noFill/>
            </p:spPr>
            <p:txBody>
              <a:bodyPr wrap="square">
                <a:spAutoFit/>
              </a:bodyPr>
              <a:lstStyle/>
              <a:p>
                <a:r>
                  <a:rPr lang="es-ES">
                    <a:solidFill>
                      <a:schemeClr val="tx1">
                        <a:lumMod val="65000"/>
                        <a:lumOff val="35000"/>
                      </a:schemeClr>
                    </a:solidFill>
                  </a:rPr>
                  <a:t>Se llevó a cabo el </a:t>
                </a:r>
                <a:r>
                  <a:rPr lang="es-ES" b="1">
                    <a:solidFill>
                      <a:srgbClr val="B461B3"/>
                    </a:solidFill>
                  </a:rPr>
                  <a:t>1 de julio de 2018</a:t>
                </a:r>
                <a:r>
                  <a:rPr lang="es-ES">
                    <a:solidFill>
                      <a:schemeClr val="tx1">
                        <a:lumMod val="65000"/>
                        <a:lumOff val="35000"/>
                      </a:schemeClr>
                    </a:solidFill>
                  </a:rPr>
                  <a:t>, obteniendo:</a:t>
                </a:r>
                <a:endParaRPr lang="es-MX">
                  <a:solidFill>
                    <a:schemeClr val="tx1">
                      <a:lumMod val="65000"/>
                      <a:lumOff val="35000"/>
                    </a:schemeClr>
                  </a:solidFill>
                </a:endParaRPr>
              </a:p>
            </p:txBody>
          </p:sp>
          <p:sp>
            <p:nvSpPr>
              <p:cNvPr id="24" name="CuadroTexto 23">
                <a:extLst>
                  <a:ext uri="{FF2B5EF4-FFF2-40B4-BE49-F238E27FC236}">
                    <a16:creationId xmlns:a16="http://schemas.microsoft.com/office/drawing/2014/main" id="{546F4EB7-88E5-3248-805C-83C59093B09F}"/>
                  </a:ext>
                </a:extLst>
              </p:cNvPr>
              <p:cNvSpPr txBox="1"/>
              <p:nvPr/>
            </p:nvSpPr>
            <p:spPr>
              <a:xfrm>
                <a:off x="1094108" y="2903622"/>
                <a:ext cx="1317926" cy="369332"/>
              </a:xfrm>
              <a:prstGeom prst="rect">
                <a:avLst/>
              </a:prstGeom>
              <a:noFill/>
            </p:spPr>
            <p:txBody>
              <a:bodyPr wrap="none" rtlCol="0">
                <a:spAutoFit/>
              </a:bodyPr>
              <a:lstStyle/>
              <a:p>
                <a:pPr algn="ctr"/>
                <a:r>
                  <a:rPr lang="es-MX" b="1">
                    <a:solidFill>
                      <a:srgbClr val="B461B3"/>
                    </a:solidFill>
                  </a:rPr>
                  <a:t>Nuevo León</a:t>
                </a:r>
              </a:p>
            </p:txBody>
          </p:sp>
          <p:sp>
            <p:nvSpPr>
              <p:cNvPr id="25" name="CuadroTexto 24">
                <a:extLst>
                  <a:ext uri="{FF2B5EF4-FFF2-40B4-BE49-F238E27FC236}">
                    <a16:creationId xmlns:a16="http://schemas.microsoft.com/office/drawing/2014/main" id="{01F85A7A-8BED-B240-8A63-E1DAC79B7C8A}"/>
                  </a:ext>
                </a:extLst>
              </p:cNvPr>
              <p:cNvSpPr txBox="1"/>
              <p:nvPr/>
            </p:nvSpPr>
            <p:spPr>
              <a:xfrm>
                <a:off x="2875813" y="1443225"/>
                <a:ext cx="1302419" cy="333168"/>
              </a:xfrm>
              <a:prstGeom prst="rect">
                <a:avLst/>
              </a:prstGeom>
              <a:noFill/>
            </p:spPr>
            <p:txBody>
              <a:bodyPr wrap="square">
                <a:spAutoFit/>
              </a:bodyPr>
              <a:lstStyle/>
              <a:p>
                <a:pPr algn="just">
                  <a:lnSpc>
                    <a:spcPts val="1800"/>
                  </a:lnSpc>
                </a:pPr>
                <a:r>
                  <a:rPr lang="es-ES" sz="2000" b="1">
                    <a:solidFill>
                      <a:srgbClr val="B574BA"/>
                    </a:solidFill>
                  </a:rPr>
                  <a:t>Finalidad:</a:t>
                </a:r>
              </a:p>
            </p:txBody>
          </p:sp>
          <p:sp>
            <p:nvSpPr>
              <p:cNvPr id="26" name="Elipse 25">
                <a:extLst>
                  <a:ext uri="{FF2B5EF4-FFF2-40B4-BE49-F238E27FC236}">
                    <a16:creationId xmlns:a16="http://schemas.microsoft.com/office/drawing/2014/main" id="{6D643C3F-9BAA-9745-99E0-105A24A4BD7D}"/>
                  </a:ext>
                </a:extLst>
              </p:cNvPr>
              <p:cNvSpPr/>
              <p:nvPr/>
            </p:nvSpPr>
            <p:spPr>
              <a:xfrm>
                <a:off x="2972068" y="2494568"/>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CuadroTexto 26">
                <a:extLst>
                  <a:ext uri="{FF2B5EF4-FFF2-40B4-BE49-F238E27FC236}">
                    <a16:creationId xmlns:a16="http://schemas.microsoft.com/office/drawing/2014/main" id="{C468448D-35B8-1D41-A438-7C36FEB8D18F}"/>
                  </a:ext>
                </a:extLst>
              </p:cNvPr>
              <p:cNvSpPr txBox="1"/>
              <p:nvPr/>
            </p:nvSpPr>
            <p:spPr>
              <a:xfrm>
                <a:off x="617927" y="918823"/>
                <a:ext cx="3177423" cy="492443"/>
              </a:xfrm>
              <a:prstGeom prst="rect">
                <a:avLst/>
              </a:prstGeom>
              <a:noFill/>
            </p:spPr>
            <p:txBody>
              <a:bodyPr wrap="square">
                <a:spAutoFit/>
              </a:bodyPr>
              <a:lstStyle/>
              <a:p>
                <a:r>
                  <a:rPr lang="es-ES" sz="2600" b="1">
                    <a:solidFill>
                      <a:srgbClr val="B574BA"/>
                    </a:solidFill>
                    <a:ea typeface="+mn-lt"/>
                    <a:cs typeface="+mn-lt"/>
                  </a:rPr>
                  <a:t>Plebiscito Municipal</a:t>
                </a:r>
                <a:endParaRPr lang="es-MX" sz="2600" i="1"/>
              </a:p>
            </p:txBody>
          </p:sp>
          <p:sp>
            <p:nvSpPr>
              <p:cNvPr id="28" name="CuadroTexto 27">
                <a:extLst>
                  <a:ext uri="{FF2B5EF4-FFF2-40B4-BE49-F238E27FC236}">
                    <a16:creationId xmlns:a16="http://schemas.microsoft.com/office/drawing/2014/main" id="{542BAF48-31CE-4F42-A1BD-291056988E55}"/>
                  </a:ext>
                </a:extLst>
              </p:cNvPr>
              <p:cNvSpPr txBox="1"/>
              <p:nvPr/>
            </p:nvSpPr>
            <p:spPr>
              <a:xfrm>
                <a:off x="2984093" y="2971066"/>
                <a:ext cx="8575496" cy="338554"/>
              </a:xfrm>
              <a:prstGeom prst="rect">
                <a:avLst/>
              </a:prstGeom>
              <a:noFill/>
            </p:spPr>
            <p:txBody>
              <a:bodyPr wrap="square" rtlCol="0">
                <a:spAutoFit/>
              </a:bodyPr>
              <a:lstStyle/>
              <a:p>
                <a:r>
                  <a:rPr lang="es-ES" sz="1600">
                    <a:solidFill>
                      <a:schemeClr val="tx1">
                        <a:lumMod val="65000"/>
                        <a:lumOff val="35000"/>
                      </a:schemeClr>
                    </a:solidFill>
                    <a:cs typeface="Calibri"/>
                  </a:rPr>
                  <a:t>Votos         : </a:t>
                </a:r>
                <a:r>
                  <a:rPr lang="es-ES" sz="1600" b="1">
                    <a:solidFill>
                      <a:srgbClr val="8B6EB4"/>
                    </a:solidFill>
                    <a:cs typeface="Calibri"/>
                  </a:rPr>
                  <a:t>1,929,049</a:t>
                </a:r>
                <a:r>
                  <a:rPr lang="es-ES" sz="1600">
                    <a:solidFill>
                      <a:schemeClr val="tx1">
                        <a:lumMod val="65000"/>
                        <a:lumOff val="35000"/>
                      </a:schemeClr>
                    </a:solidFill>
                    <a:cs typeface="Calibri"/>
                  </a:rPr>
                  <a:t>.    Votos           : </a:t>
                </a:r>
                <a:r>
                  <a:rPr lang="es-ES" sz="1600" b="1">
                    <a:solidFill>
                      <a:srgbClr val="8B6EB4"/>
                    </a:solidFill>
                    <a:cs typeface="Calibri"/>
                  </a:rPr>
                  <a:t>85,493</a:t>
                </a:r>
                <a:r>
                  <a:rPr lang="es-ES" sz="1600">
                    <a:solidFill>
                      <a:schemeClr val="tx1">
                        <a:lumMod val="65000"/>
                        <a:lumOff val="35000"/>
                      </a:schemeClr>
                    </a:solidFill>
                    <a:cs typeface="Calibri"/>
                  </a:rPr>
                  <a:t>.    Votos                    : </a:t>
                </a:r>
                <a:r>
                  <a:rPr lang="es-ES" sz="1600" b="1">
                    <a:solidFill>
                      <a:srgbClr val="8B6EB4"/>
                    </a:solidFill>
                    <a:cs typeface="Calibri"/>
                  </a:rPr>
                  <a:t>83,970</a:t>
                </a:r>
                <a:r>
                  <a:rPr lang="es-ES" sz="1600">
                    <a:solidFill>
                      <a:schemeClr val="tx1">
                        <a:lumMod val="65000"/>
                        <a:lumOff val="35000"/>
                      </a:schemeClr>
                    </a:solidFill>
                    <a:cs typeface="Calibri"/>
                  </a:rPr>
                  <a:t>.</a:t>
                </a:r>
              </a:p>
            </p:txBody>
          </p:sp>
          <p:pic>
            <p:nvPicPr>
              <p:cNvPr id="30" name="Imagen 29">
                <a:extLst>
                  <a:ext uri="{FF2B5EF4-FFF2-40B4-BE49-F238E27FC236}">
                    <a16:creationId xmlns:a16="http://schemas.microsoft.com/office/drawing/2014/main" id="{6243AC7B-6D59-F24F-A633-6BD2F7164587}"/>
                  </a:ext>
                </a:extLst>
              </p:cNvPr>
              <p:cNvPicPr>
                <a:picLocks noChangeAspect="1"/>
              </p:cNvPicPr>
              <p:nvPr/>
            </p:nvPicPr>
            <p:blipFill>
              <a:blip r:embed="rId3"/>
              <a:stretch>
                <a:fillRect/>
              </a:stretch>
            </p:blipFill>
            <p:spPr>
              <a:xfrm>
                <a:off x="5720615" y="2993890"/>
                <a:ext cx="465004" cy="313372"/>
              </a:xfrm>
              <a:prstGeom prst="rect">
                <a:avLst/>
              </a:prstGeom>
            </p:spPr>
          </p:pic>
          <p:pic>
            <p:nvPicPr>
              <p:cNvPr id="31" name="Imagen 30">
                <a:extLst>
                  <a:ext uri="{FF2B5EF4-FFF2-40B4-BE49-F238E27FC236}">
                    <a16:creationId xmlns:a16="http://schemas.microsoft.com/office/drawing/2014/main" id="{10BEF092-6B72-1B45-BFE5-6BD53173317C}"/>
                  </a:ext>
                </a:extLst>
              </p:cNvPr>
              <p:cNvPicPr>
                <a:picLocks noChangeAspect="1"/>
              </p:cNvPicPr>
              <p:nvPr/>
            </p:nvPicPr>
            <p:blipFill>
              <a:blip r:embed="rId4"/>
              <a:stretch>
                <a:fillRect/>
              </a:stretch>
            </p:blipFill>
            <p:spPr>
              <a:xfrm>
                <a:off x="7692695" y="2998571"/>
                <a:ext cx="872841" cy="307477"/>
              </a:xfrm>
              <a:prstGeom prst="rect">
                <a:avLst/>
              </a:prstGeom>
            </p:spPr>
          </p:pic>
          <p:pic>
            <p:nvPicPr>
              <p:cNvPr id="32" name="Imagen 31">
                <a:extLst>
                  <a:ext uri="{FF2B5EF4-FFF2-40B4-BE49-F238E27FC236}">
                    <a16:creationId xmlns:a16="http://schemas.microsoft.com/office/drawing/2014/main" id="{F3044357-C4D8-EE4A-BD4E-EE56CFCC7E83}"/>
                  </a:ext>
                </a:extLst>
              </p:cNvPr>
              <p:cNvPicPr>
                <a:picLocks noChangeAspect="1"/>
              </p:cNvPicPr>
              <p:nvPr/>
            </p:nvPicPr>
            <p:blipFill>
              <a:blip r:embed="rId5"/>
              <a:stretch>
                <a:fillRect/>
              </a:stretch>
            </p:blipFill>
            <p:spPr>
              <a:xfrm>
                <a:off x="1410575" y="1605149"/>
                <a:ext cx="671352" cy="1258784"/>
              </a:xfrm>
              <a:prstGeom prst="rect">
                <a:avLst/>
              </a:prstGeom>
            </p:spPr>
          </p:pic>
        </p:grpSp>
        <p:pic>
          <p:nvPicPr>
            <p:cNvPr id="34" name="Imagen 33">
              <a:extLst>
                <a:ext uri="{FF2B5EF4-FFF2-40B4-BE49-F238E27FC236}">
                  <a16:creationId xmlns:a16="http://schemas.microsoft.com/office/drawing/2014/main" id="{45908F8B-3CD0-854F-83DF-4407EE3B77F9}"/>
                </a:ext>
              </a:extLst>
            </p:cNvPr>
            <p:cNvPicPr>
              <a:picLocks noChangeAspect="1"/>
            </p:cNvPicPr>
            <p:nvPr/>
          </p:nvPicPr>
          <p:blipFill>
            <a:blip r:embed="rId6"/>
            <a:stretch>
              <a:fillRect/>
            </a:stretch>
          </p:blipFill>
          <p:spPr>
            <a:xfrm>
              <a:off x="3578672" y="2985050"/>
              <a:ext cx="367847" cy="316757"/>
            </a:xfrm>
            <a:prstGeom prst="rect">
              <a:avLst/>
            </a:prstGeom>
          </p:spPr>
        </p:pic>
      </p:grpSp>
      <p:grpSp>
        <p:nvGrpSpPr>
          <p:cNvPr id="2" name="Grupo 1">
            <a:extLst>
              <a:ext uri="{FF2B5EF4-FFF2-40B4-BE49-F238E27FC236}">
                <a16:creationId xmlns:a16="http://schemas.microsoft.com/office/drawing/2014/main" id="{4B38C4A2-1D7A-024A-B699-9BC5A601D8FC}"/>
              </a:ext>
            </a:extLst>
          </p:cNvPr>
          <p:cNvGrpSpPr/>
          <p:nvPr/>
        </p:nvGrpSpPr>
        <p:grpSpPr>
          <a:xfrm>
            <a:off x="533796" y="3658670"/>
            <a:ext cx="11152156" cy="2613199"/>
            <a:chOff x="533796" y="3658670"/>
            <a:chExt cx="11152156" cy="2613199"/>
          </a:xfrm>
        </p:grpSpPr>
        <p:grpSp>
          <p:nvGrpSpPr>
            <p:cNvPr id="3" name="Grupo 2">
              <a:extLst>
                <a:ext uri="{FF2B5EF4-FFF2-40B4-BE49-F238E27FC236}">
                  <a16:creationId xmlns:a16="http://schemas.microsoft.com/office/drawing/2014/main" id="{7ACB60FD-C8A9-4620-8E45-A11B2F02FD8C}"/>
                </a:ext>
              </a:extLst>
            </p:cNvPr>
            <p:cNvGrpSpPr/>
            <p:nvPr/>
          </p:nvGrpSpPr>
          <p:grpSpPr>
            <a:xfrm>
              <a:off x="533796" y="3658670"/>
              <a:ext cx="11152156" cy="2613199"/>
              <a:chOff x="524143" y="3660601"/>
              <a:chExt cx="11152156" cy="2613199"/>
            </a:xfrm>
          </p:grpSpPr>
          <p:sp>
            <p:nvSpPr>
              <p:cNvPr id="52" name="Rectángulo redondeado 2">
                <a:extLst>
                  <a:ext uri="{FF2B5EF4-FFF2-40B4-BE49-F238E27FC236}">
                    <a16:creationId xmlns:a16="http://schemas.microsoft.com/office/drawing/2014/main" id="{8BA3411A-E892-4395-86E5-2BEFDA79D3FE}"/>
                  </a:ext>
                </a:extLst>
              </p:cNvPr>
              <p:cNvSpPr/>
              <p:nvPr/>
            </p:nvSpPr>
            <p:spPr>
              <a:xfrm>
                <a:off x="524143" y="3660601"/>
                <a:ext cx="11152156" cy="2613199"/>
              </a:xfrm>
              <a:prstGeom prst="roundRect">
                <a:avLst>
                  <a:gd name="adj" fmla="val 3960"/>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redondeado 3">
                <a:extLst>
                  <a:ext uri="{FF2B5EF4-FFF2-40B4-BE49-F238E27FC236}">
                    <a16:creationId xmlns:a16="http://schemas.microsoft.com/office/drawing/2014/main" id="{9B59E0F8-F69C-44B8-B583-A281C7A74A4E}"/>
                  </a:ext>
                </a:extLst>
              </p:cNvPr>
              <p:cNvSpPr/>
              <p:nvPr/>
            </p:nvSpPr>
            <p:spPr>
              <a:xfrm>
                <a:off x="8734240" y="5198572"/>
                <a:ext cx="2450068" cy="373581"/>
              </a:xfrm>
              <a:prstGeom prst="roundRect">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bg1"/>
                    </a:solidFill>
                    <a:ea typeface="+mn-lt"/>
                    <a:cs typeface="+mn-lt"/>
                  </a:rPr>
                  <a:t>Votos</a:t>
                </a:r>
                <a:r>
                  <a:rPr lang="es-ES" b="1">
                    <a:solidFill>
                      <a:schemeClr val="bg1"/>
                    </a:solidFill>
                    <a:cs typeface="Calibri"/>
                  </a:rPr>
                  <a:t> totales</a:t>
                </a:r>
                <a:r>
                  <a:rPr lang="es-ES">
                    <a:solidFill>
                      <a:schemeClr val="bg1"/>
                    </a:solidFill>
                    <a:cs typeface="Calibri"/>
                  </a:rPr>
                  <a:t>:</a:t>
                </a:r>
                <a:r>
                  <a:rPr lang="es-ES" b="1">
                    <a:solidFill>
                      <a:schemeClr val="bg1"/>
                    </a:solidFill>
                    <a:cs typeface="Calibri"/>
                  </a:rPr>
                  <a:t> </a:t>
                </a:r>
                <a:r>
                  <a:rPr lang="es-MX" sz="2000" b="1">
                    <a:solidFill>
                      <a:schemeClr val="bg1"/>
                    </a:solidFill>
                    <a:cs typeface="Calibri"/>
                  </a:rPr>
                  <a:t>62,058</a:t>
                </a:r>
                <a:endParaRPr lang="es-MX" sz="2000" b="1">
                  <a:solidFill>
                    <a:schemeClr val="bg1"/>
                  </a:solidFill>
                </a:endParaRPr>
              </a:p>
            </p:txBody>
          </p:sp>
          <p:sp>
            <p:nvSpPr>
              <p:cNvPr id="54" name="Rectángulo redondeado 4">
                <a:extLst>
                  <a:ext uri="{FF2B5EF4-FFF2-40B4-BE49-F238E27FC236}">
                    <a16:creationId xmlns:a16="http://schemas.microsoft.com/office/drawing/2014/main" id="{C2F37861-3D68-44D8-8D2A-8B66FE22AA25}"/>
                  </a:ext>
                </a:extLst>
              </p:cNvPr>
              <p:cNvSpPr/>
              <p:nvPr/>
            </p:nvSpPr>
            <p:spPr>
              <a:xfrm>
                <a:off x="718570" y="4231105"/>
                <a:ext cx="2009274" cy="1864895"/>
              </a:xfrm>
              <a:prstGeom prst="roundRect">
                <a:avLst>
                  <a:gd name="adj" fmla="val 3960"/>
                </a:avLst>
              </a:prstGeom>
              <a:solidFill>
                <a:schemeClr val="bg1">
                  <a:alpha val="79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CuadroTexto 54">
                <a:extLst>
                  <a:ext uri="{FF2B5EF4-FFF2-40B4-BE49-F238E27FC236}">
                    <a16:creationId xmlns:a16="http://schemas.microsoft.com/office/drawing/2014/main" id="{582814AD-E4DE-4E83-A551-941BD34D5CC1}"/>
                  </a:ext>
                </a:extLst>
              </p:cNvPr>
              <p:cNvSpPr txBox="1"/>
              <p:nvPr/>
            </p:nvSpPr>
            <p:spPr>
              <a:xfrm>
                <a:off x="630792" y="3690981"/>
                <a:ext cx="7764206" cy="507831"/>
              </a:xfrm>
              <a:prstGeom prst="rect">
                <a:avLst/>
              </a:prstGeom>
              <a:noFill/>
            </p:spPr>
            <p:txBody>
              <a:bodyPr wrap="square">
                <a:spAutoFit/>
              </a:bodyPr>
              <a:lstStyle/>
              <a:p>
                <a:r>
                  <a:rPr lang="es-ES" sz="2600" b="1">
                    <a:solidFill>
                      <a:srgbClr val="B574BA"/>
                    </a:solidFill>
                    <a:ea typeface="+mn-lt"/>
                    <a:cs typeface="+mn-lt"/>
                  </a:rPr>
                  <a:t>Plebiscito Municipal “Iluminemos Chihuahua”</a:t>
                </a:r>
              </a:p>
            </p:txBody>
          </p:sp>
          <p:sp>
            <p:nvSpPr>
              <p:cNvPr id="56" name="CuadroTexto 55">
                <a:extLst>
                  <a:ext uri="{FF2B5EF4-FFF2-40B4-BE49-F238E27FC236}">
                    <a16:creationId xmlns:a16="http://schemas.microsoft.com/office/drawing/2014/main" id="{83212C79-7233-4565-882D-F95B59B1B4BC}"/>
                  </a:ext>
                </a:extLst>
              </p:cNvPr>
              <p:cNvSpPr txBox="1"/>
              <p:nvPr/>
            </p:nvSpPr>
            <p:spPr>
              <a:xfrm>
                <a:off x="2885244" y="4472284"/>
                <a:ext cx="8466638" cy="646331"/>
              </a:xfrm>
              <a:prstGeom prst="rect">
                <a:avLst/>
              </a:prstGeom>
              <a:noFill/>
            </p:spPr>
            <p:txBody>
              <a:bodyPr wrap="square" rtlCol="0">
                <a:spAutoFit/>
              </a:bodyPr>
              <a:lstStyle/>
              <a:p>
                <a:pPr algn="just"/>
                <a:r>
                  <a:rPr lang="es-ES">
                    <a:solidFill>
                      <a:schemeClr val="tx1">
                        <a:lumMod val="65000"/>
                        <a:lumOff val="35000"/>
                      </a:schemeClr>
                    </a:solidFill>
                  </a:rPr>
                  <a:t>Someter a consideración de la ciudadanía del municipio de Chihuahua la concesión de la prestación del servicio de alumbrado público del municipio por un plazo de 15 años. ​</a:t>
                </a:r>
                <a:endParaRPr lang="es-ES">
                  <a:solidFill>
                    <a:schemeClr val="tx1">
                      <a:lumMod val="65000"/>
                      <a:lumOff val="35000"/>
                    </a:schemeClr>
                  </a:solidFill>
                  <a:ea typeface="+mn-lt"/>
                  <a:cs typeface="+mn-lt"/>
                </a:endParaRPr>
              </a:p>
            </p:txBody>
          </p:sp>
          <p:sp>
            <p:nvSpPr>
              <p:cNvPr id="57" name="CuadroTexto 56">
                <a:extLst>
                  <a:ext uri="{FF2B5EF4-FFF2-40B4-BE49-F238E27FC236}">
                    <a16:creationId xmlns:a16="http://schemas.microsoft.com/office/drawing/2014/main" id="{16A9A542-4A0A-4E94-B22E-A0DC408858F6}"/>
                  </a:ext>
                </a:extLst>
              </p:cNvPr>
              <p:cNvSpPr txBox="1"/>
              <p:nvPr/>
            </p:nvSpPr>
            <p:spPr>
              <a:xfrm>
                <a:off x="1157380" y="5682291"/>
                <a:ext cx="1207382" cy="369332"/>
              </a:xfrm>
              <a:prstGeom prst="rect">
                <a:avLst/>
              </a:prstGeom>
              <a:noFill/>
            </p:spPr>
            <p:txBody>
              <a:bodyPr wrap="none" rtlCol="0">
                <a:spAutoFit/>
              </a:bodyPr>
              <a:lstStyle/>
              <a:p>
                <a:pPr algn="ctr"/>
                <a:r>
                  <a:rPr lang="es-MX" b="1">
                    <a:solidFill>
                      <a:srgbClr val="AA57AA"/>
                    </a:solidFill>
                  </a:rPr>
                  <a:t>Chihuahua</a:t>
                </a:r>
                <a:endParaRPr lang="es-MX" b="1">
                  <a:solidFill>
                    <a:srgbClr val="B461B3"/>
                  </a:solidFill>
                </a:endParaRPr>
              </a:p>
            </p:txBody>
          </p:sp>
          <p:sp>
            <p:nvSpPr>
              <p:cNvPr id="58" name="CuadroTexto 57">
                <a:extLst>
                  <a:ext uri="{FF2B5EF4-FFF2-40B4-BE49-F238E27FC236}">
                    <a16:creationId xmlns:a16="http://schemas.microsoft.com/office/drawing/2014/main" id="{E78B1853-71A5-446C-BEC9-21C0550C8896}"/>
                  </a:ext>
                </a:extLst>
              </p:cNvPr>
              <p:cNvSpPr txBox="1"/>
              <p:nvPr/>
            </p:nvSpPr>
            <p:spPr>
              <a:xfrm>
                <a:off x="2875813" y="4197287"/>
                <a:ext cx="1302419" cy="333168"/>
              </a:xfrm>
              <a:prstGeom prst="rect">
                <a:avLst/>
              </a:prstGeom>
              <a:noFill/>
            </p:spPr>
            <p:txBody>
              <a:bodyPr wrap="square">
                <a:spAutoFit/>
              </a:bodyPr>
              <a:lstStyle/>
              <a:p>
                <a:pPr algn="just">
                  <a:lnSpc>
                    <a:spcPts val="1800"/>
                  </a:lnSpc>
                </a:pPr>
                <a:r>
                  <a:rPr lang="es-ES" sz="2000" b="1">
                    <a:solidFill>
                      <a:srgbClr val="B574BA"/>
                    </a:solidFill>
                  </a:rPr>
                  <a:t>Finalidad:</a:t>
                </a:r>
              </a:p>
            </p:txBody>
          </p:sp>
          <p:grpSp>
            <p:nvGrpSpPr>
              <p:cNvPr id="59" name="Grupo 58">
                <a:extLst>
                  <a:ext uri="{FF2B5EF4-FFF2-40B4-BE49-F238E27FC236}">
                    <a16:creationId xmlns:a16="http://schemas.microsoft.com/office/drawing/2014/main" id="{5B2D7398-44C5-46E9-9E88-6588521F0D0B}"/>
                  </a:ext>
                </a:extLst>
              </p:cNvPr>
              <p:cNvGrpSpPr/>
              <p:nvPr/>
            </p:nvGrpSpPr>
            <p:grpSpPr>
              <a:xfrm>
                <a:off x="2972068" y="5186041"/>
                <a:ext cx="5768685" cy="369332"/>
                <a:chOff x="2782888" y="5033073"/>
                <a:chExt cx="5325000" cy="369332"/>
              </a:xfrm>
            </p:grpSpPr>
            <p:sp>
              <p:nvSpPr>
                <p:cNvPr id="65" name="CuadroTexto 64">
                  <a:extLst>
                    <a:ext uri="{FF2B5EF4-FFF2-40B4-BE49-F238E27FC236}">
                      <a16:creationId xmlns:a16="http://schemas.microsoft.com/office/drawing/2014/main" id="{4EFF3163-D15A-4A2E-82DF-49E1E941F921}"/>
                    </a:ext>
                  </a:extLst>
                </p:cNvPr>
                <p:cNvSpPr txBox="1"/>
                <p:nvPr/>
              </p:nvSpPr>
              <p:spPr>
                <a:xfrm>
                  <a:off x="2851543" y="5033073"/>
                  <a:ext cx="5256345" cy="369332"/>
                </a:xfrm>
                <a:prstGeom prst="rect">
                  <a:avLst/>
                </a:prstGeom>
                <a:noFill/>
              </p:spPr>
              <p:txBody>
                <a:bodyPr wrap="square" lIns="91440" tIns="45720" rIns="91440" bIns="45720" anchor="t">
                  <a:spAutoFit/>
                </a:bodyPr>
                <a:lstStyle/>
                <a:p>
                  <a:r>
                    <a:rPr lang="es-ES">
                      <a:solidFill>
                        <a:srgbClr val="555553"/>
                      </a:solidFill>
                      <a:ea typeface="+mn-lt"/>
                      <a:cs typeface="+mn-lt"/>
                    </a:rPr>
                    <a:t>Se llevó a cabo el </a:t>
                  </a:r>
                  <a:r>
                    <a:rPr lang="es-ES" b="1">
                      <a:solidFill>
                        <a:srgbClr val="B461B3"/>
                      </a:solidFill>
                    </a:rPr>
                    <a:t>27 de noviembre de 2019</a:t>
                  </a:r>
                  <a:r>
                    <a:rPr lang="es-ES">
                      <a:solidFill>
                        <a:schemeClr val="tx1">
                          <a:lumMod val="65000"/>
                          <a:lumOff val="35000"/>
                        </a:schemeClr>
                      </a:solidFill>
                    </a:rPr>
                    <a:t>, obteniendo:</a:t>
                  </a:r>
                  <a:endParaRPr lang="es-MX" b="1">
                    <a:solidFill>
                      <a:schemeClr val="tx1">
                        <a:lumMod val="65000"/>
                        <a:lumOff val="35000"/>
                      </a:schemeClr>
                    </a:solidFill>
                  </a:endParaRPr>
                </a:p>
              </p:txBody>
            </p:sp>
            <p:sp>
              <p:nvSpPr>
                <p:cNvPr id="66" name="Elipse 65">
                  <a:extLst>
                    <a:ext uri="{FF2B5EF4-FFF2-40B4-BE49-F238E27FC236}">
                      <a16:creationId xmlns:a16="http://schemas.microsoft.com/office/drawing/2014/main" id="{CB7376A2-1C88-4ADF-9A0F-7C20253C420D}"/>
                    </a:ext>
                  </a:extLst>
                </p:cNvPr>
                <p:cNvSpPr/>
                <p:nvPr/>
              </p:nvSpPr>
              <p:spPr>
                <a:xfrm>
                  <a:off x="2782888" y="5169568"/>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0" name="CuadroTexto 59">
                <a:extLst>
                  <a:ext uri="{FF2B5EF4-FFF2-40B4-BE49-F238E27FC236}">
                    <a16:creationId xmlns:a16="http://schemas.microsoft.com/office/drawing/2014/main" id="{363F2FC3-9AB7-4EBC-817B-1DA6DD9C22DF}"/>
                  </a:ext>
                </a:extLst>
              </p:cNvPr>
              <p:cNvSpPr txBox="1"/>
              <p:nvPr/>
            </p:nvSpPr>
            <p:spPr>
              <a:xfrm>
                <a:off x="2984093" y="5738751"/>
                <a:ext cx="5719695" cy="338554"/>
              </a:xfrm>
              <a:prstGeom prst="rect">
                <a:avLst/>
              </a:prstGeom>
              <a:noFill/>
            </p:spPr>
            <p:txBody>
              <a:bodyPr wrap="square" rtlCol="0">
                <a:spAutoFit/>
              </a:bodyPr>
              <a:lstStyle/>
              <a:p>
                <a:r>
                  <a:rPr lang="es-ES" sz="1600">
                    <a:solidFill>
                      <a:schemeClr val="tx1">
                        <a:lumMod val="65000"/>
                        <a:lumOff val="35000"/>
                      </a:schemeClr>
                    </a:solidFill>
                    <a:cs typeface="Calibri"/>
                  </a:rPr>
                  <a:t>Votos         : </a:t>
                </a:r>
                <a:r>
                  <a:rPr lang="es-ES" sz="1600" b="1">
                    <a:solidFill>
                      <a:srgbClr val="8B6EB4"/>
                    </a:solidFill>
                    <a:cs typeface="Calibri"/>
                  </a:rPr>
                  <a:t>26,527</a:t>
                </a:r>
                <a:r>
                  <a:rPr lang="es-ES" sz="1600">
                    <a:solidFill>
                      <a:schemeClr val="tx1">
                        <a:lumMod val="65000"/>
                        <a:lumOff val="35000"/>
                      </a:schemeClr>
                    </a:solidFill>
                    <a:cs typeface="Calibri"/>
                  </a:rPr>
                  <a:t>.    Votos           : </a:t>
                </a:r>
                <a:r>
                  <a:rPr lang="es-ES" sz="1600" b="1">
                    <a:solidFill>
                      <a:srgbClr val="8B6EB4"/>
                    </a:solidFill>
                    <a:cs typeface="Calibri"/>
                  </a:rPr>
                  <a:t>35,229</a:t>
                </a:r>
                <a:r>
                  <a:rPr lang="es-ES" sz="1600">
                    <a:solidFill>
                      <a:schemeClr val="tx1">
                        <a:lumMod val="65000"/>
                        <a:lumOff val="35000"/>
                      </a:schemeClr>
                    </a:solidFill>
                    <a:cs typeface="Calibri"/>
                  </a:rPr>
                  <a:t>.    Votos                    : </a:t>
                </a:r>
                <a:r>
                  <a:rPr lang="es-ES" sz="1600" b="1">
                    <a:solidFill>
                      <a:srgbClr val="8B6EB4"/>
                    </a:solidFill>
                    <a:cs typeface="Calibri"/>
                  </a:rPr>
                  <a:t>302</a:t>
                </a:r>
                <a:r>
                  <a:rPr lang="es-ES" sz="1600">
                    <a:solidFill>
                      <a:schemeClr val="tx1">
                        <a:lumMod val="65000"/>
                        <a:lumOff val="35000"/>
                      </a:schemeClr>
                    </a:solidFill>
                    <a:cs typeface="Calibri"/>
                  </a:rPr>
                  <a:t>.</a:t>
                </a:r>
              </a:p>
            </p:txBody>
          </p:sp>
          <p:pic>
            <p:nvPicPr>
              <p:cNvPr id="62" name="Imagen 61">
                <a:extLst>
                  <a:ext uri="{FF2B5EF4-FFF2-40B4-BE49-F238E27FC236}">
                    <a16:creationId xmlns:a16="http://schemas.microsoft.com/office/drawing/2014/main" id="{8EA3A2A1-B352-48EC-A914-BF963D53A22F}"/>
                  </a:ext>
                </a:extLst>
              </p:cNvPr>
              <p:cNvPicPr>
                <a:picLocks noChangeAspect="1"/>
              </p:cNvPicPr>
              <p:nvPr/>
            </p:nvPicPr>
            <p:blipFill>
              <a:blip r:embed="rId3"/>
              <a:stretch>
                <a:fillRect/>
              </a:stretch>
            </p:blipFill>
            <p:spPr>
              <a:xfrm>
                <a:off x="5425587" y="5761575"/>
                <a:ext cx="465004" cy="313372"/>
              </a:xfrm>
              <a:prstGeom prst="rect">
                <a:avLst/>
              </a:prstGeom>
            </p:spPr>
          </p:pic>
          <p:pic>
            <p:nvPicPr>
              <p:cNvPr id="63" name="Imagen 62">
                <a:extLst>
                  <a:ext uri="{FF2B5EF4-FFF2-40B4-BE49-F238E27FC236}">
                    <a16:creationId xmlns:a16="http://schemas.microsoft.com/office/drawing/2014/main" id="{CBF4FEEF-5D42-4E5F-9134-C13ADB3C6E41}"/>
                  </a:ext>
                </a:extLst>
              </p:cNvPr>
              <p:cNvPicPr>
                <a:picLocks noChangeAspect="1"/>
              </p:cNvPicPr>
              <p:nvPr/>
            </p:nvPicPr>
            <p:blipFill>
              <a:blip r:embed="rId4"/>
              <a:stretch>
                <a:fillRect/>
              </a:stretch>
            </p:blipFill>
            <p:spPr>
              <a:xfrm>
                <a:off x="7402758" y="5766256"/>
                <a:ext cx="872841" cy="307477"/>
              </a:xfrm>
              <a:prstGeom prst="rect">
                <a:avLst/>
              </a:prstGeom>
            </p:spPr>
          </p:pic>
          <p:pic>
            <p:nvPicPr>
              <p:cNvPr id="64" name="Imagen 63">
                <a:extLst>
                  <a:ext uri="{FF2B5EF4-FFF2-40B4-BE49-F238E27FC236}">
                    <a16:creationId xmlns:a16="http://schemas.microsoft.com/office/drawing/2014/main" id="{ADA42DD4-1B7D-4CE6-9C7D-9BD5EF4F22A8}"/>
                  </a:ext>
                </a:extLst>
              </p:cNvPr>
              <p:cNvPicPr>
                <a:picLocks noChangeAspect="1"/>
              </p:cNvPicPr>
              <p:nvPr/>
            </p:nvPicPr>
            <p:blipFill>
              <a:blip r:embed="rId7"/>
              <a:stretch>
                <a:fillRect/>
              </a:stretch>
            </p:blipFill>
            <p:spPr>
              <a:xfrm>
                <a:off x="1243877" y="4379851"/>
                <a:ext cx="1032470" cy="1274783"/>
              </a:xfrm>
              <a:prstGeom prst="rect">
                <a:avLst/>
              </a:prstGeom>
            </p:spPr>
          </p:pic>
        </p:grpSp>
        <p:pic>
          <p:nvPicPr>
            <p:cNvPr id="35" name="Imagen 34">
              <a:extLst>
                <a:ext uri="{FF2B5EF4-FFF2-40B4-BE49-F238E27FC236}">
                  <a16:creationId xmlns:a16="http://schemas.microsoft.com/office/drawing/2014/main" id="{721F3C9D-A970-6D44-A74E-BF83C3C829C4}"/>
                </a:ext>
              </a:extLst>
            </p:cNvPr>
            <p:cNvPicPr>
              <a:picLocks noChangeAspect="1"/>
            </p:cNvPicPr>
            <p:nvPr/>
          </p:nvPicPr>
          <p:blipFill>
            <a:blip r:embed="rId6"/>
            <a:stretch>
              <a:fillRect/>
            </a:stretch>
          </p:blipFill>
          <p:spPr>
            <a:xfrm>
              <a:off x="3587636" y="5741895"/>
              <a:ext cx="367847" cy="316757"/>
            </a:xfrm>
            <a:prstGeom prst="rect">
              <a:avLst/>
            </a:prstGeom>
          </p:spPr>
        </p:pic>
      </p:grpSp>
    </p:spTree>
    <p:extLst>
      <p:ext uri="{BB962C8B-B14F-4D97-AF65-F5344CB8AC3E}">
        <p14:creationId xmlns:p14="http://schemas.microsoft.com/office/powerpoint/2010/main" val="273364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
            <a:extLst>
              <a:ext uri="{FF2B5EF4-FFF2-40B4-BE49-F238E27FC236}">
                <a16:creationId xmlns:a16="http://schemas.microsoft.com/office/drawing/2014/main" id="{9F2B22FB-0490-6F4F-8943-5CB9B77323E9}"/>
              </a:ext>
            </a:extLst>
          </p:cNvPr>
          <p:cNvSpPr txBox="1">
            <a:spLocks/>
          </p:cNvSpPr>
          <p:nvPr/>
        </p:nvSpPr>
        <p:spPr>
          <a:xfrm>
            <a:off x="417812" y="515853"/>
            <a:ext cx="9360000" cy="5254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3600" b="1">
                <a:solidFill>
                  <a:srgbClr val="AA57AA"/>
                </a:solidFill>
                <a:latin typeface="+mn-lt"/>
                <a:cs typeface="Arial" panose="020B0604020202020204" pitchFamily="34" charset="0"/>
              </a:rPr>
              <a:t>Ley de Participación Ciudadana</a:t>
            </a:r>
          </a:p>
        </p:txBody>
      </p:sp>
      <p:sp>
        <p:nvSpPr>
          <p:cNvPr id="18" name="CuadroTexto 17">
            <a:extLst>
              <a:ext uri="{FF2B5EF4-FFF2-40B4-BE49-F238E27FC236}">
                <a16:creationId xmlns:a16="http://schemas.microsoft.com/office/drawing/2014/main" id="{C880430E-EC78-D442-9059-D1538DCCC6AF}"/>
              </a:ext>
            </a:extLst>
          </p:cNvPr>
          <p:cNvSpPr txBox="1"/>
          <p:nvPr/>
        </p:nvSpPr>
        <p:spPr>
          <a:xfrm>
            <a:off x="10482391" y="6075743"/>
            <a:ext cx="1108390" cy="323165"/>
          </a:xfrm>
          <a:prstGeom prst="rect">
            <a:avLst/>
          </a:prstGeom>
          <a:noFill/>
        </p:spPr>
        <p:txBody>
          <a:bodyPr wrap="square" rtlCol="0">
            <a:spAutoFit/>
          </a:bodyPr>
          <a:lstStyle/>
          <a:p>
            <a:pPr algn="r"/>
            <a:r>
              <a:rPr lang="es-MX" sz="1500">
                <a:solidFill>
                  <a:srgbClr val="B574BA"/>
                </a:solidFill>
              </a:rPr>
              <a:t>Art. 1, LPC</a:t>
            </a:r>
          </a:p>
        </p:txBody>
      </p:sp>
      <p:pic>
        <p:nvPicPr>
          <p:cNvPr id="19" name="Imagen 18">
            <a:extLst>
              <a:ext uri="{FF2B5EF4-FFF2-40B4-BE49-F238E27FC236}">
                <a16:creationId xmlns:a16="http://schemas.microsoft.com/office/drawing/2014/main" id="{FC43EA33-740A-E847-8AC7-4256425F3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489" y="1951078"/>
            <a:ext cx="818388" cy="813816"/>
          </a:xfrm>
          <a:prstGeom prst="rect">
            <a:avLst/>
          </a:prstGeom>
        </p:spPr>
      </p:pic>
      <p:sp>
        <p:nvSpPr>
          <p:cNvPr id="21" name="CuadroTexto 20">
            <a:extLst>
              <a:ext uri="{FF2B5EF4-FFF2-40B4-BE49-F238E27FC236}">
                <a16:creationId xmlns:a16="http://schemas.microsoft.com/office/drawing/2014/main" id="{6A27E9DB-967E-5E45-BACA-4E5D8D7AACDB}"/>
              </a:ext>
            </a:extLst>
          </p:cNvPr>
          <p:cNvSpPr txBox="1"/>
          <p:nvPr/>
        </p:nvSpPr>
        <p:spPr>
          <a:xfrm>
            <a:off x="5434821" y="2009413"/>
            <a:ext cx="3873729" cy="707886"/>
          </a:xfrm>
          <a:prstGeom prst="rect">
            <a:avLst/>
          </a:prstGeom>
          <a:noFill/>
        </p:spPr>
        <p:txBody>
          <a:bodyPr wrap="square" rtlCol="0">
            <a:spAutoFit/>
          </a:bodyPr>
          <a:lstStyle/>
          <a:p>
            <a:pPr marL="0" lvl="1">
              <a:lnSpc>
                <a:spcPts val="2400"/>
              </a:lnSpc>
            </a:pPr>
            <a:r>
              <a:rPr lang="es-MX" sz="2200">
                <a:solidFill>
                  <a:srgbClr val="4B4947"/>
                </a:solidFill>
              </a:rPr>
              <a:t>Garantizar el derecho humano a la participación ciudadana;</a:t>
            </a:r>
            <a:endParaRPr lang="es-ES_tradnl" sz="2200"/>
          </a:p>
        </p:txBody>
      </p:sp>
      <p:pic>
        <p:nvPicPr>
          <p:cNvPr id="22" name="Imagen 21">
            <a:extLst>
              <a:ext uri="{FF2B5EF4-FFF2-40B4-BE49-F238E27FC236}">
                <a16:creationId xmlns:a16="http://schemas.microsoft.com/office/drawing/2014/main" id="{FFFB82AF-36E2-7147-B2F1-62308CF1F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450" y="3019454"/>
            <a:ext cx="818388" cy="813816"/>
          </a:xfrm>
          <a:prstGeom prst="rect">
            <a:avLst/>
          </a:prstGeom>
        </p:spPr>
      </p:pic>
      <p:sp>
        <p:nvSpPr>
          <p:cNvPr id="24" name="CuadroTexto 23">
            <a:extLst>
              <a:ext uri="{FF2B5EF4-FFF2-40B4-BE49-F238E27FC236}">
                <a16:creationId xmlns:a16="http://schemas.microsoft.com/office/drawing/2014/main" id="{64A8596F-73AB-D74C-8B66-1FD12EB0B34D}"/>
              </a:ext>
            </a:extLst>
          </p:cNvPr>
          <p:cNvSpPr txBox="1"/>
          <p:nvPr/>
        </p:nvSpPr>
        <p:spPr>
          <a:xfrm>
            <a:off x="5341143" y="3083233"/>
            <a:ext cx="3948546" cy="707886"/>
          </a:xfrm>
          <a:prstGeom prst="rect">
            <a:avLst/>
          </a:prstGeom>
          <a:noFill/>
        </p:spPr>
        <p:txBody>
          <a:bodyPr wrap="square" rtlCol="0">
            <a:spAutoFit/>
          </a:bodyPr>
          <a:lstStyle/>
          <a:p>
            <a:pPr marL="90487">
              <a:lnSpc>
                <a:spcPts val="2400"/>
              </a:lnSpc>
              <a:buClr>
                <a:srgbClr val="7030A0"/>
              </a:buClr>
            </a:pPr>
            <a:r>
              <a:rPr lang="es-MX" sz="2200">
                <a:solidFill>
                  <a:srgbClr val="4B4947"/>
                </a:solidFill>
              </a:rPr>
              <a:t>regular los procedimientos para ejercer este derecho; y</a:t>
            </a:r>
          </a:p>
        </p:txBody>
      </p:sp>
      <p:pic>
        <p:nvPicPr>
          <p:cNvPr id="25" name="Imagen 24">
            <a:extLst>
              <a:ext uri="{FF2B5EF4-FFF2-40B4-BE49-F238E27FC236}">
                <a16:creationId xmlns:a16="http://schemas.microsoft.com/office/drawing/2014/main" id="{3FEE36B7-A6B3-1E49-9153-744EF541A5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4883" y="4117805"/>
            <a:ext cx="813816" cy="813816"/>
          </a:xfrm>
          <a:prstGeom prst="rect">
            <a:avLst/>
          </a:prstGeom>
        </p:spPr>
      </p:pic>
      <p:sp>
        <p:nvSpPr>
          <p:cNvPr id="26" name="CuadroTexto 25">
            <a:extLst>
              <a:ext uri="{FF2B5EF4-FFF2-40B4-BE49-F238E27FC236}">
                <a16:creationId xmlns:a16="http://schemas.microsoft.com/office/drawing/2014/main" id="{0ACB9FD9-5DD9-9343-A861-A519C7D6E467}"/>
              </a:ext>
            </a:extLst>
          </p:cNvPr>
          <p:cNvSpPr txBox="1"/>
          <p:nvPr/>
        </p:nvSpPr>
        <p:spPr>
          <a:xfrm>
            <a:off x="5359619" y="4188453"/>
            <a:ext cx="4336449" cy="707886"/>
          </a:xfrm>
          <a:prstGeom prst="rect">
            <a:avLst/>
          </a:prstGeom>
          <a:noFill/>
        </p:spPr>
        <p:txBody>
          <a:bodyPr wrap="square" rtlCol="0">
            <a:spAutoFit/>
          </a:bodyPr>
          <a:lstStyle/>
          <a:p>
            <a:pPr marL="90487">
              <a:lnSpc>
                <a:spcPts val="2400"/>
              </a:lnSpc>
              <a:buClr>
                <a:srgbClr val="7030A0"/>
              </a:buClr>
            </a:pPr>
            <a:r>
              <a:rPr lang="es-MX" sz="2200">
                <a:solidFill>
                  <a:srgbClr val="4B4947"/>
                </a:solidFill>
              </a:rPr>
              <a:t>establecer las atribuciones de las autoridades en esta materia.</a:t>
            </a:r>
          </a:p>
        </p:txBody>
      </p:sp>
      <p:grpSp>
        <p:nvGrpSpPr>
          <p:cNvPr id="27" name="Grupo 26">
            <a:extLst>
              <a:ext uri="{FF2B5EF4-FFF2-40B4-BE49-F238E27FC236}">
                <a16:creationId xmlns:a16="http://schemas.microsoft.com/office/drawing/2014/main" id="{0CD038E8-864F-2D45-BCEB-4589D0D169F3}"/>
              </a:ext>
            </a:extLst>
          </p:cNvPr>
          <p:cNvGrpSpPr/>
          <p:nvPr/>
        </p:nvGrpSpPr>
        <p:grpSpPr>
          <a:xfrm>
            <a:off x="2291415" y="3100013"/>
            <a:ext cx="1304890" cy="532355"/>
            <a:chOff x="2291415" y="3100013"/>
            <a:chExt cx="1304890" cy="532355"/>
          </a:xfrm>
        </p:grpSpPr>
        <p:sp>
          <p:nvSpPr>
            <p:cNvPr id="28" name="Rectángulo redondeado 27">
              <a:extLst>
                <a:ext uri="{FF2B5EF4-FFF2-40B4-BE49-F238E27FC236}">
                  <a16:creationId xmlns:a16="http://schemas.microsoft.com/office/drawing/2014/main" id="{0432749A-CC30-8845-8162-007A9BCE06DD}"/>
                </a:ext>
              </a:extLst>
            </p:cNvPr>
            <p:cNvSpPr/>
            <p:nvPr/>
          </p:nvSpPr>
          <p:spPr>
            <a:xfrm>
              <a:off x="2291415" y="3207537"/>
              <a:ext cx="1304890" cy="417062"/>
            </a:xfrm>
            <a:prstGeom prst="roundRect">
              <a:avLst>
                <a:gd name="adj" fmla="val 12706"/>
              </a:avLst>
            </a:prstGeom>
            <a:solidFill>
              <a:srgbClr val="B57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Título 1">
              <a:extLst>
                <a:ext uri="{FF2B5EF4-FFF2-40B4-BE49-F238E27FC236}">
                  <a16:creationId xmlns:a16="http://schemas.microsoft.com/office/drawing/2014/main" id="{71F05EAB-7C37-2742-8A8E-3E332869E470}"/>
                </a:ext>
              </a:extLst>
            </p:cNvPr>
            <p:cNvSpPr txBox="1">
              <a:spLocks/>
            </p:cNvSpPr>
            <p:nvPr/>
          </p:nvSpPr>
          <p:spPr>
            <a:xfrm>
              <a:off x="2303740" y="3100013"/>
              <a:ext cx="1292565" cy="5323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2400" b="1">
                  <a:solidFill>
                    <a:schemeClr val="bg1"/>
                  </a:solidFill>
                  <a:latin typeface="+mn-lt"/>
                  <a:cs typeface="Arial" panose="020B0604020202020204" pitchFamily="34" charset="0"/>
                </a:rPr>
                <a:t>Objeto:</a:t>
              </a:r>
            </a:p>
          </p:txBody>
        </p:sp>
      </p:grpSp>
      <p:sp>
        <p:nvSpPr>
          <p:cNvPr id="30" name="Abrir llave 29">
            <a:extLst>
              <a:ext uri="{FF2B5EF4-FFF2-40B4-BE49-F238E27FC236}">
                <a16:creationId xmlns:a16="http://schemas.microsoft.com/office/drawing/2014/main" id="{C6F88CCA-B6CD-964C-85A0-117D100CDD11}"/>
              </a:ext>
            </a:extLst>
          </p:cNvPr>
          <p:cNvSpPr/>
          <p:nvPr/>
        </p:nvSpPr>
        <p:spPr>
          <a:xfrm>
            <a:off x="3872123" y="1712624"/>
            <a:ext cx="301752" cy="3499658"/>
          </a:xfrm>
          <a:prstGeom prst="leftBrace">
            <a:avLst/>
          </a:prstGeom>
          <a:noFill/>
          <a:ln w="19050">
            <a:solidFill>
              <a:srgbClr val="B574B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pic>
        <p:nvPicPr>
          <p:cNvPr id="31" name="Imagen 30">
            <a:extLst>
              <a:ext uri="{FF2B5EF4-FFF2-40B4-BE49-F238E27FC236}">
                <a16:creationId xmlns:a16="http://schemas.microsoft.com/office/drawing/2014/main" id="{6FDF1812-C725-8640-A5CF-61E7C7AC33F2}"/>
              </a:ext>
            </a:extLst>
          </p:cNvPr>
          <p:cNvPicPr>
            <a:picLocks noChangeAspect="1"/>
          </p:cNvPicPr>
          <p:nvPr/>
        </p:nvPicPr>
        <p:blipFill>
          <a:blip r:embed="rId6"/>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17405821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650"/>
                                        <p:tgtEl>
                                          <p:spTgt spid="27"/>
                                        </p:tgtEl>
                                      </p:cBhvr>
                                    </p:animEffect>
                                  </p:childTnLst>
                                </p:cTn>
                              </p:par>
                            </p:childTnLst>
                          </p:cTn>
                        </p:par>
                        <p:par>
                          <p:cTn id="14" fill="hold">
                            <p:stCondLst>
                              <p:cond delay="1150"/>
                            </p:stCondLst>
                            <p:childTnLst>
                              <p:par>
                                <p:cTn id="15" presetID="10"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650"/>
                                        <p:tgtEl>
                                          <p:spTgt spid="30"/>
                                        </p:tgtEl>
                                      </p:cBhvr>
                                    </p:animEffect>
                                  </p:childTnLst>
                                </p:cTn>
                              </p:par>
                            </p:childTnLst>
                          </p:cTn>
                        </p:par>
                        <p:par>
                          <p:cTn id="18" fill="hold">
                            <p:stCondLst>
                              <p:cond delay="18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650"/>
                                        <p:tgtEl>
                                          <p:spTgt spid="19"/>
                                        </p:tgtEl>
                                      </p:cBhvr>
                                    </p:animEffect>
                                  </p:childTnLst>
                                </p:cTn>
                              </p:par>
                            </p:childTnLst>
                          </p:cTn>
                        </p:par>
                        <p:par>
                          <p:cTn id="22" fill="hold">
                            <p:stCondLst>
                              <p:cond delay="245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295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650"/>
                                        <p:tgtEl>
                                          <p:spTgt spid="22"/>
                                        </p:tgtEl>
                                      </p:cBhvr>
                                    </p:animEffect>
                                  </p:childTnLst>
                                </p:cTn>
                              </p:par>
                            </p:childTnLst>
                          </p:cTn>
                        </p:par>
                        <p:par>
                          <p:cTn id="30" fill="hold">
                            <p:stCondLst>
                              <p:cond delay="3600"/>
                            </p:stCondLst>
                            <p:childTnLst>
                              <p:par>
                                <p:cTn id="31" presetID="10"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41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650"/>
                                        <p:tgtEl>
                                          <p:spTgt spid="25"/>
                                        </p:tgtEl>
                                      </p:cBhvr>
                                    </p:animEffect>
                                  </p:childTnLst>
                                </p:cTn>
                              </p:par>
                            </p:childTnLst>
                          </p:cTn>
                        </p:par>
                        <p:par>
                          <p:cTn id="38" fill="hold">
                            <p:stCondLst>
                              <p:cond delay="475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4" grpId="0"/>
      <p:bldP spid="26"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E91615B4-D51B-E443-BB7C-310E09F5209B}"/>
              </a:ext>
            </a:extLst>
          </p:cNvPr>
          <p:cNvSpPr txBox="1">
            <a:spLocks/>
          </p:cNvSpPr>
          <p:nvPr/>
        </p:nvSpPr>
        <p:spPr>
          <a:xfrm>
            <a:off x="411343" y="478261"/>
            <a:ext cx="4917895" cy="5468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3400" b="1">
                <a:solidFill>
                  <a:srgbClr val="AA57AA"/>
                </a:solidFill>
                <a:latin typeface="+mn-lt"/>
              </a:rPr>
              <a:t>Participación ciudadana:</a:t>
            </a:r>
          </a:p>
        </p:txBody>
      </p:sp>
      <p:grpSp>
        <p:nvGrpSpPr>
          <p:cNvPr id="17" name="Grupo 16">
            <a:extLst>
              <a:ext uri="{FF2B5EF4-FFF2-40B4-BE49-F238E27FC236}">
                <a16:creationId xmlns:a16="http://schemas.microsoft.com/office/drawing/2014/main" id="{86EC1430-E8A5-F04C-B6ED-9FF1FE60EDD4}"/>
              </a:ext>
            </a:extLst>
          </p:cNvPr>
          <p:cNvGrpSpPr/>
          <p:nvPr/>
        </p:nvGrpSpPr>
        <p:grpSpPr>
          <a:xfrm>
            <a:off x="1105856" y="1734189"/>
            <a:ext cx="4444560" cy="461665"/>
            <a:chOff x="1105856" y="1734189"/>
            <a:chExt cx="4444560" cy="461665"/>
          </a:xfrm>
        </p:grpSpPr>
        <p:sp>
          <p:nvSpPr>
            <p:cNvPr id="22" name="Rectángulo redondeado 21">
              <a:extLst>
                <a:ext uri="{FF2B5EF4-FFF2-40B4-BE49-F238E27FC236}">
                  <a16:creationId xmlns:a16="http://schemas.microsoft.com/office/drawing/2014/main" id="{115750CA-A7B3-534E-91EB-ADB923ACD029}"/>
                </a:ext>
              </a:extLst>
            </p:cNvPr>
            <p:cNvSpPr/>
            <p:nvPr/>
          </p:nvSpPr>
          <p:spPr>
            <a:xfrm>
              <a:off x="1105856" y="1734189"/>
              <a:ext cx="4444560" cy="461665"/>
            </a:xfrm>
            <a:prstGeom prst="roundRect">
              <a:avLst>
                <a:gd name="adj" fmla="val 12706"/>
              </a:avLst>
            </a:prstGeom>
            <a:solidFill>
              <a:srgbClr val="B57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ángulo 22">
              <a:extLst>
                <a:ext uri="{FF2B5EF4-FFF2-40B4-BE49-F238E27FC236}">
                  <a16:creationId xmlns:a16="http://schemas.microsoft.com/office/drawing/2014/main" id="{7AA8F297-2BB3-744B-B72A-219B8BE6E0D2}"/>
                </a:ext>
              </a:extLst>
            </p:cNvPr>
            <p:cNvSpPr/>
            <p:nvPr/>
          </p:nvSpPr>
          <p:spPr>
            <a:xfrm>
              <a:off x="1189548" y="1734189"/>
              <a:ext cx="4360868" cy="461665"/>
            </a:xfrm>
            <a:prstGeom prst="rect">
              <a:avLst/>
            </a:prstGeom>
          </p:spPr>
          <p:txBody>
            <a:bodyPr wrap="square">
              <a:spAutoFit/>
            </a:bodyPr>
            <a:lstStyle/>
            <a:p>
              <a:pPr lvl="0"/>
              <a:r>
                <a:rPr lang="es-MX" sz="2400" b="1">
                  <a:solidFill>
                    <a:schemeClr val="bg1"/>
                  </a:solidFill>
                </a:rPr>
                <a:t>Capacidad de las personas para: </a:t>
              </a:r>
            </a:p>
          </p:txBody>
        </p:sp>
      </p:grpSp>
      <p:sp>
        <p:nvSpPr>
          <p:cNvPr id="24" name="Rectángulo 23">
            <a:extLst>
              <a:ext uri="{FF2B5EF4-FFF2-40B4-BE49-F238E27FC236}">
                <a16:creationId xmlns:a16="http://schemas.microsoft.com/office/drawing/2014/main" id="{90DA5C42-DAB9-8A45-A35F-8605010F4265}"/>
              </a:ext>
            </a:extLst>
          </p:cNvPr>
          <p:cNvSpPr/>
          <p:nvPr/>
        </p:nvSpPr>
        <p:spPr>
          <a:xfrm>
            <a:off x="7622260" y="6070086"/>
            <a:ext cx="3979597" cy="323165"/>
          </a:xfrm>
          <a:prstGeom prst="rect">
            <a:avLst/>
          </a:prstGeom>
        </p:spPr>
        <p:txBody>
          <a:bodyPr wrap="square">
            <a:spAutoFit/>
          </a:bodyPr>
          <a:lstStyle/>
          <a:p>
            <a:pPr algn="r"/>
            <a:r>
              <a:rPr lang="es-MX" sz="1500">
                <a:solidFill>
                  <a:srgbClr val="B574BA"/>
                </a:solidFill>
                <a:ea typeface="Times New Roman" panose="02020603050405020304" pitchFamily="18" charset="0"/>
                <a:cs typeface="Times New Roman" panose="02020603050405020304" pitchFamily="18" charset="0"/>
              </a:rPr>
              <a:t>Art. 4, Constitución de Chihuahua</a:t>
            </a:r>
            <a:endParaRPr lang="es-MX" sz="1500">
              <a:solidFill>
                <a:srgbClr val="B574BA"/>
              </a:solidFill>
            </a:endParaRPr>
          </a:p>
        </p:txBody>
      </p:sp>
      <p:grpSp>
        <p:nvGrpSpPr>
          <p:cNvPr id="25" name="Agrupar 2">
            <a:extLst>
              <a:ext uri="{FF2B5EF4-FFF2-40B4-BE49-F238E27FC236}">
                <a16:creationId xmlns:a16="http://schemas.microsoft.com/office/drawing/2014/main" id="{112F46DA-9762-4345-88EF-15B9F05FFA09}"/>
              </a:ext>
            </a:extLst>
          </p:cNvPr>
          <p:cNvGrpSpPr/>
          <p:nvPr/>
        </p:nvGrpSpPr>
        <p:grpSpPr>
          <a:xfrm>
            <a:off x="5832684" y="1636604"/>
            <a:ext cx="5361935" cy="707886"/>
            <a:chOff x="2944345" y="2355367"/>
            <a:chExt cx="5361935" cy="707886"/>
          </a:xfrm>
        </p:grpSpPr>
        <p:sp>
          <p:nvSpPr>
            <p:cNvPr id="26" name="CuadroTexto 25">
              <a:extLst>
                <a:ext uri="{FF2B5EF4-FFF2-40B4-BE49-F238E27FC236}">
                  <a16:creationId xmlns:a16="http://schemas.microsoft.com/office/drawing/2014/main" id="{4683C67A-3E2D-5442-A975-09B116381B8C}"/>
                </a:ext>
              </a:extLst>
            </p:cNvPr>
            <p:cNvSpPr txBox="1"/>
            <p:nvPr/>
          </p:nvSpPr>
          <p:spPr>
            <a:xfrm>
              <a:off x="3629614" y="2355367"/>
              <a:ext cx="4676666" cy="707886"/>
            </a:xfrm>
            <a:prstGeom prst="rect">
              <a:avLst/>
            </a:prstGeom>
            <a:noFill/>
          </p:spPr>
          <p:txBody>
            <a:bodyPr wrap="square" rtlCol="0">
              <a:spAutoFit/>
            </a:bodyPr>
            <a:lstStyle/>
            <a:p>
              <a:pPr lvl="0">
                <a:lnSpc>
                  <a:spcPts val="2400"/>
                </a:lnSpc>
              </a:pPr>
              <a:r>
                <a:rPr lang="es-MX" sz="2000">
                  <a:solidFill>
                    <a:schemeClr val="tx1">
                      <a:lumMod val="65000"/>
                      <a:lumOff val="35000"/>
                    </a:schemeClr>
                  </a:solidFill>
                </a:rPr>
                <a:t>Intervenir en las decisiones de la administración pública,</a:t>
              </a:r>
              <a:endParaRPr lang="en-US" sz="2000">
                <a:solidFill>
                  <a:schemeClr val="tx1">
                    <a:lumMod val="65000"/>
                    <a:lumOff val="35000"/>
                  </a:schemeClr>
                </a:solidFill>
              </a:endParaRPr>
            </a:p>
          </p:txBody>
        </p:sp>
        <p:pic>
          <p:nvPicPr>
            <p:cNvPr id="27" name="Imagen 26">
              <a:extLst>
                <a:ext uri="{FF2B5EF4-FFF2-40B4-BE49-F238E27FC236}">
                  <a16:creationId xmlns:a16="http://schemas.microsoft.com/office/drawing/2014/main" id="{D2E5927F-4265-0A48-89C6-C063D250A04E}"/>
                </a:ext>
              </a:extLst>
            </p:cNvPr>
            <p:cNvPicPr>
              <a:picLocks noChangeAspect="1"/>
            </p:cNvPicPr>
            <p:nvPr/>
          </p:nvPicPr>
          <p:blipFill rotWithShape="1">
            <a:blip r:embed="rId2">
              <a:extLst>
                <a:ext uri="{28A0092B-C50C-407E-A947-70E740481C1C}">
                  <a14:useLocalDpi xmlns:a14="http://schemas.microsoft.com/office/drawing/2010/main" val="0"/>
                </a:ext>
              </a:extLst>
            </a:blip>
            <a:srcRect l="5066" t="9115" r="4542" b="9554"/>
            <a:stretch/>
          </p:blipFill>
          <p:spPr>
            <a:xfrm>
              <a:off x="2944345" y="2412369"/>
              <a:ext cx="643466" cy="575734"/>
            </a:xfrm>
            <a:prstGeom prst="rect">
              <a:avLst/>
            </a:prstGeom>
          </p:spPr>
        </p:pic>
      </p:grpSp>
      <p:grpSp>
        <p:nvGrpSpPr>
          <p:cNvPr id="28" name="Agrupar 4">
            <a:extLst>
              <a:ext uri="{FF2B5EF4-FFF2-40B4-BE49-F238E27FC236}">
                <a16:creationId xmlns:a16="http://schemas.microsoft.com/office/drawing/2014/main" id="{52A03E70-42BF-3842-8786-B4CF77976D27}"/>
              </a:ext>
            </a:extLst>
          </p:cNvPr>
          <p:cNvGrpSpPr/>
          <p:nvPr/>
        </p:nvGrpSpPr>
        <p:grpSpPr>
          <a:xfrm>
            <a:off x="5832684" y="2603180"/>
            <a:ext cx="5444331" cy="707886"/>
            <a:chOff x="2944345" y="3321943"/>
            <a:chExt cx="5444331" cy="707886"/>
          </a:xfrm>
        </p:grpSpPr>
        <p:sp>
          <p:nvSpPr>
            <p:cNvPr id="29" name="CuadroTexto 28">
              <a:extLst>
                <a:ext uri="{FF2B5EF4-FFF2-40B4-BE49-F238E27FC236}">
                  <a16:creationId xmlns:a16="http://schemas.microsoft.com/office/drawing/2014/main" id="{AC06D4E8-B052-D74B-A265-2EFAAC427FBE}"/>
                </a:ext>
              </a:extLst>
            </p:cNvPr>
            <p:cNvSpPr txBox="1"/>
            <p:nvPr/>
          </p:nvSpPr>
          <p:spPr>
            <a:xfrm>
              <a:off x="3621685" y="3321943"/>
              <a:ext cx="4766991" cy="707886"/>
            </a:xfrm>
            <a:prstGeom prst="rect">
              <a:avLst/>
            </a:prstGeom>
            <a:noFill/>
          </p:spPr>
          <p:txBody>
            <a:bodyPr wrap="square" rtlCol="0">
              <a:spAutoFit/>
            </a:bodyPr>
            <a:lstStyle/>
            <a:p>
              <a:pPr lvl="0">
                <a:lnSpc>
                  <a:spcPts val="2400"/>
                </a:lnSpc>
                <a:spcAft>
                  <a:spcPts val="0"/>
                </a:spcAft>
              </a:pPr>
              <a:r>
                <a:rPr lang="es-MX" sz="2000">
                  <a:solidFill>
                    <a:schemeClr val="tx1">
                      <a:lumMod val="65000"/>
                      <a:lumOff val="35000"/>
                    </a:schemeClr>
                  </a:solidFill>
                </a:rPr>
                <a:t>deliberar, discutir y cooperar con las autoridades, e </a:t>
              </a:r>
              <a:endParaRPr lang="en-US" sz="2000">
                <a:solidFill>
                  <a:schemeClr val="tx1">
                    <a:lumMod val="65000"/>
                    <a:lumOff val="35000"/>
                  </a:schemeClr>
                </a:solidFill>
              </a:endParaRPr>
            </a:p>
          </p:txBody>
        </p:sp>
        <p:pic>
          <p:nvPicPr>
            <p:cNvPr id="30" name="Imagen 29">
              <a:extLst>
                <a:ext uri="{FF2B5EF4-FFF2-40B4-BE49-F238E27FC236}">
                  <a16:creationId xmlns:a16="http://schemas.microsoft.com/office/drawing/2014/main" id="{112AA267-21BA-0F48-8A2E-D99BAD993E06}"/>
                </a:ext>
              </a:extLst>
            </p:cNvPr>
            <p:cNvPicPr>
              <a:picLocks noChangeAspect="1"/>
            </p:cNvPicPr>
            <p:nvPr/>
          </p:nvPicPr>
          <p:blipFill rotWithShape="1">
            <a:blip r:embed="rId2">
              <a:extLst>
                <a:ext uri="{28A0092B-C50C-407E-A947-70E740481C1C}">
                  <a14:useLocalDpi xmlns:a14="http://schemas.microsoft.com/office/drawing/2010/main" val="0"/>
                </a:ext>
              </a:extLst>
            </a:blip>
            <a:srcRect l="5066" t="9115" r="4542" b="9554"/>
            <a:stretch/>
          </p:blipFill>
          <p:spPr>
            <a:xfrm>
              <a:off x="2944345" y="3381787"/>
              <a:ext cx="643466" cy="575734"/>
            </a:xfrm>
            <a:prstGeom prst="rect">
              <a:avLst/>
            </a:prstGeom>
          </p:spPr>
        </p:pic>
      </p:grpSp>
      <p:grpSp>
        <p:nvGrpSpPr>
          <p:cNvPr id="31" name="Agrupar 5">
            <a:extLst>
              <a:ext uri="{FF2B5EF4-FFF2-40B4-BE49-F238E27FC236}">
                <a16:creationId xmlns:a16="http://schemas.microsoft.com/office/drawing/2014/main" id="{0DC94099-C717-9441-8414-437414015702}"/>
              </a:ext>
            </a:extLst>
          </p:cNvPr>
          <p:cNvGrpSpPr/>
          <p:nvPr/>
        </p:nvGrpSpPr>
        <p:grpSpPr>
          <a:xfrm>
            <a:off x="5832685" y="3578368"/>
            <a:ext cx="6047576" cy="707886"/>
            <a:chOff x="2944345" y="4297131"/>
            <a:chExt cx="6315475" cy="707886"/>
          </a:xfrm>
        </p:grpSpPr>
        <p:sp>
          <p:nvSpPr>
            <p:cNvPr id="32" name="CuadroTexto 31">
              <a:extLst>
                <a:ext uri="{FF2B5EF4-FFF2-40B4-BE49-F238E27FC236}">
                  <a16:creationId xmlns:a16="http://schemas.microsoft.com/office/drawing/2014/main" id="{1F5A62E2-B956-4848-9477-D9A866866BCA}"/>
                </a:ext>
              </a:extLst>
            </p:cNvPr>
            <p:cNvSpPr txBox="1"/>
            <p:nvPr/>
          </p:nvSpPr>
          <p:spPr>
            <a:xfrm>
              <a:off x="3621685" y="4297131"/>
              <a:ext cx="5638135" cy="707886"/>
            </a:xfrm>
            <a:prstGeom prst="rect">
              <a:avLst/>
            </a:prstGeom>
            <a:noFill/>
          </p:spPr>
          <p:txBody>
            <a:bodyPr wrap="square" rtlCol="0">
              <a:spAutoFit/>
            </a:bodyPr>
            <a:lstStyle/>
            <a:p>
              <a:pPr lvl="0">
                <a:lnSpc>
                  <a:spcPts val="2400"/>
                </a:lnSpc>
                <a:spcAft>
                  <a:spcPts val="0"/>
                </a:spcAft>
              </a:pPr>
              <a:r>
                <a:rPr lang="es-MX" sz="2000">
                  <a:solidFill>
                    <a:schemeClr val="tx1">
                      <a:lumMod val="65000"/>
                      <a:lumOff val="35000"/>
                    </a:schemeClr>
                  </a:solidFill>
                </a:rPr>
                <a:t>incidir en la formulación, ejecución y evaluación de las políticas y actos de gobierno.</a:t>
              </a:r>
              <a:endParaRPr lang="en-US" sz="2000">
                <a:solidFill>
                  <a:schemeClr val="tx1">
                    <a:lumMod val="65000"/>
                    <a:lumOff val="35000"/>
                  </a:schemeClr>
                </a:solidFill>
              </a:endParaRPr>
            </a:p>
          </p:txBody>
        </p:sp>
        <p:pic>
          <p:nvPicPr>
            <p:cNvPr id="33" name="Imagen 32">
              <a:extLst>
                <a:ext uri="{FF2B5EF4-FFF2-40B4-BE49-F238E27FC236}">
                  <a16:creationId xmlns:a16="http://schemas.microsoft.com/office/drawing/2014/main" id="{2FEC850C-6A3A-BC4B-BDDF-2FE820C37842}"/>
                </a:ext>
              </a:extLst>
            </p:cNvPr>
            <p:cNvPicPr>
              <a:picLocks noChangeAspect="1"/>
            </p:cNvPicPr>
            <p:nvPr/>
          </p:nvPicPr>
          <p:blipFill rotWithShape="1">
            <a:blip r:embed="rId2">
              <a:extLst>
                <a:ext uri="{28A0092B-C50C-407E-A947-70E740481C1C}">
                  <a14:useLocalDpi xmlns:a14="http://schemas.microsoft.com/office/drawing/2010/main" val="0"/>
                </a:ext>
              </a:extLst>
            </a:blip>
            <a:srcRect l="5066" t="9115" r="4542" b="9554"/>
            <a:stretch/>
          </p:blipFill>
          <p:spPr>
            <a:xfrm>
              <a:off x="2944345" y="4347933"/>
              <a:ext cx="643466" cy="575734"/>
            </a:xfrm>
            <a:prstGeom prst="rect">
              <a:avLst/>
            </a:prstGeom>
          </p:spPr>
        </p:pic>
      </p:grpSp>
      <p:pic>
        <p:nvPicPr>
          <p:cNvPr id="34" name="Imagen 33">
            <a:extLst>
              <a:ext uri="{FF2B5EF4-FFF2-40B4-BE49-F238E27FC236}">
                <a16:creationId xmlns:a16="http://schemas.microsoft.com/office/drawing/2014/main" id="{9715F03B-78A7-7B40-ADAE-B91CE1F9C9AF}"/>
              </a:ext>
            </a:extLst>
          </p:cNvPr>
          <p:cNvPicPr>
            <a:picLocks noChangeAspect="1"/>
          </p:cNvPicPr>
          <p:nvPr/>
        </p:nvPicPr>
        <p:blipFill>
          <a:blip r:embed="rId3"/>
          <a:stretch>
            <a:fillRect/>
          </a:stretch>
        </p:blipFill>
        <p:spPr>
          <a:xfrm>
            <a:off x="456577" y="2843213"/>
            <a:ext cx="5017470" cy="3848144"/>
          </a:xfrm>
          <a:prstGeom prst="rect">
            <a:avLst/>
          </a:prstGeom>
        </p:spPr>
      </p:pic>
      <p:pic>
        <p:nvPicPr>
          <p:cNvPr id="35" name="Imagen 34">
            <a:extLst>
              <a:ext uri="{FF2B5EF4-FFF2-40B4-BE49-F238E27FC236}">
                <a16:creationId xmlns:a16="http://schemas.microsoft.com/office/drawing/2014/main" id="{C730F520-FF37-FA4A-B177-40CB4507F46D}"/>
              </a:ext>
            </a:extLst>
          </p:cNvPr>
          <p:cNvPicPr>
            <a:picLocks noChangeAspect="1"/>
          </p:cNvPicPr>
          <p:nvPr/>
        </p:nvPicPr>
        <p:blipFill>
          <a:blip r:embed="rId4"/>
          <a:stretch>
            <a:fillRect/>
          </a:stretch>
        </p:blipFill>
        <p:spPr>
          <a:xfrm>
            <a:off x="10123999" y="411496"/>
            <a:ext cx="1723515" cy="396542"/>
          </a:xfrm>
          <a:prstGeom prst="rect">
            <a:avLst/>
          </a:prstGeom>
        </p:spPr>
      </p:pic>
    </p:spTree>
    <p:extLst>
      <p:ext uri="{BB962C8B-B14F-4D97-AF65-F5344CB8AC3E}">
        <p14:creationId xmlns:p14="http://schemas.microsoft.com/office/powerpoint/2010/main" val="17777668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750"/>
                                        <p:tgtEl>
                                          <p:spTgt spid="17"/>
                                        </p:tgtEl>
                                      </p:cBhvr>
                                    </p:animEffect>
                                  </p:childTnLst>
                                </p:cTn>
                              </p:par>
                            </p:childTnLst>
                          </p:cTn>
                        </p:par>
                        <p:par>
                          <p:cTn id="14" fill="hold">
                            <p:stCondLst>
                              <p:cond delay="1250"/>
                            </p:stCondLst>
                            <p:childTnLst>
                              <p:par>
                                <p:cTn id="15" presetID="10"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750"/>
                            </p:stCondLst>
                            <p:childTnLst>
                              <p:par>
                                <p:cTn id="19" presetID="10"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2750"/>
                            </p:stCondLst>
                            <p:childTnLst>
                              <p:par>
                                <p:cTn id="27" presetID="10" presetClass="entr" presetSubtype="0"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2">
            <a:extLst>
              <a:ext uri="{FF2B5EF4-FFF2-40B4-BE49-F238E27FC236}">
                <a16:creationId xmlns:a16="http://schemas.microsoft.com/office/drawing/2014/main" id="{0BD8EA05-D0C3-224F-9FBE-A5A107269678}"/>
              </a:ext>
            </a:extLst>
          </p:cNvPr>
          <p:cNvSpPr txBox="1">
            <a:spLocks/>
          </p:cNvSpPr>
          <p:nvPr/>
        </p:nvSpPr>
        <p:spPr>
          <a:xfrm>
            <a:off x="418159" y="516014"/>
            <a:ext cx="9282831" cy="3996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spcBef>
                <a:spcPts val="0"/>
              </a:spcBef>
            </a:pPr>
            <a:r>
              <a:rPr lang="es-MX" sz="3000" b="1">
                <a:solidFill>
                  <a:srgbClr val="AA57AA"/>
                </a:solidFill>
              </a:rPr>
              <a:t>Para hacer efectivo este derecho, la ciudadanía puede:</a:t>
            </a:r>
          </a:p>
        </p:txBody>
      </p:sp>
      <p:sp>
        <p:nvSpPr>
          <p:cNvPr id="14" name="Marcador de contenido 2">
            <a:extLst>
              <a:ext uri="{FF2B5EF4-FFF2-40B4-BE49-F238E27FC236}">
                <a16:creationId xmlns:a16="http://schemas.microsoft.com/office/drawing/2014/main" id="{80CF6886-CB97-8C47-BFEA-DC2999CD350F}"/>
              </a:ext>
            </a:extLst>
          </p:cNvPr>
          <p:cNvSpPr txBox="1">
            <a:spLocks/>
          </p:cNvSpPr>
          <p:nvPr/>
        </p:nvSpPr>
        <p:spPr>
          <a:xfrm>
            <a:off x="6574071" y="4200206"/>
            <a:ext cx="4416657" cy="7212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400"/>
              </a:lnSpc>
              <a:spcBef>
                <a:spcPts val="0"/>
              </a:spcBef>
              <a:buNone/>
            </a:pPr>
            <a:r>
              <a:rPr lang="es-MX" sz="2400">
                <a:solidFill>
                  <a:srgbClr val="8B6EB4"/>
                </a:solidFill>
              </a:rPr>
              <a:t>Todo ello, en los términos de la </a:t>
            </a:r>
            <a:r>
              <a:rPr lang="es-MX" sz="2400" b="1">
                <a:solidFill>
                  <a:srgbClr val="B461B3"/>
                </a:solidFill>
              </a:rPr>
              <a:t>Ley </a:t>
            </a:r>
            <a:r>
              <a:rPr lang="es-MX" sz="2400">
                <a:solidFill>
                  <a:srgbClr val="B461B3"/>
                </a:solidFill>
              </a:rPr>
              <a:t>de</a:t>
            </a:r>
            <a:r>
              <a:rPr lang="es-MX" sz="2400" b="1">
                <a:solidFill>
                  <a:srgbClr val="B461B3"/>
                </a:solidFill>
              </a:rPr>
              <a:t> Participación Ciudadana</a:t>
            </a:r>
            <a:r>
              <a:rPr lang="es-MX" sz="2400" b="1">
                <a:solidFill>
                  <a:srgbClr val="8B6EB4"/>
                </a:solidFill>
              </a:rPr>
              <a:t>.</a:t>
            </a:r>
          </a:p>
        </p:txBody>
      </p:sp>
      <p:grpSp>
        <p:nvGrpSpPr>
          <p:cNvPr id="15" name="Grupo 14">
            <a:extLst>
              <a:ext uri="{FF2B5EF4-FFF2-40B4-BE49-F238E27FC236}">
                <a16:creationId xmlns:a16="http://schemas.microsoft.com/office/drawing/2014/main" id="{0DCAFC2F-EAB3-E14A-9941-929D8A05CAB1}"/>
              </a:ext>
            </a:extLst>
          </p:cNvPr>
          <p:cNvGrpSpPr/>
          <p:nvPr/>
        </p:nvGrpSpPr>
        <p:grpSpPr>
          <a:xfrm>
            <a:off x="4113873" y="1604798"/>
            <a:ext cx="7167557" cy="671250"/>
            <a:chOff x="4113873" y="1604798"/>
            <a:chExt cx="7167557" cy="671250"/>
          </a:xfrm>
        </p:grpSpPr>
        <p:sp>
          <p:nvSpPr>
            <p:cNvPr id="16" name="Marcador de contenido 2">
              <a:extLst>
                <a:ext uri="{FF2B5EF4-FFF2-40B4-BE49-F238E27FC236}">
                  <a16:creationId xmlns:a16="http://schemas.microsoft.com/office/drawing/2014/main" id="{97973CDD-A37B-424B-86C9-D23EB9DC9C8F}"/>
                </a:ext>
              </a:extLst>
            </p:cNvPr>
            <p:cNvSpPr txBox="1">
              <a:spLocks/>
            </p:cNvSpPr>
            <p:nvPr/>
          </p:nvSpPr>
          <p:spPr>
            <a:xfrm>
              <a:off x="4748451" y="1604798"/>
              <a:ext cx="6532979" cy="671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24AB97"/>
                </a:buClr>
                <a:buNone/>
              </a:pPr>
              <a:r>
                <a:rPr lang="es-MX" sz="2100">
                  <a:solidFill>
                    <a:schemeClr val="tx1">
                      <a:lumMod val="65000"/>
                      <a:lumOff val="35000"/>
                    </a:schemeClr>
                  </a:solidFill>
                </a:rPr>
                <a:t>Informarse, opinar y proponer soluciones a los problemas de su colonia, localidad, municipio y estado; y</a:t>
              </a:r>
            </a:p>
          </p:txBody>
        </p:sp>
        <p:pic>
          <p:nvPicPr>
            <p:cNvPr id="17" name="Imagen 16">
              <a:extLst>
                <a:ext uri="{FF2B5EF4-FFF2-40B4-BE49-F238E27FC236}">
                  <a16:creationId xmlns:a16="http://schemas.microsoft.com/office/drawing/2014/main" id="{B03F7734-5AA2-8542-9DCC-3A1A722A503F}"/>
                </a:ext>
              </a:extLst>
            </p:cNvPr>
            <p:cNvPicPr>
              <a:picLocks noChangeAspect="1"/>
            </p:cNvPicPr>
            <p:nvPr/>
          </p:nvPicPr>
          <p:blipFill rotWithShape="1">
            <a:blip r:embed="rId3">
              <a:extLst>
                <a:ext uri="{28A0092B-C50C-407E-A947-70E740481C1C}">
                  <a14:useLocalDpi xmlns:a14="http://schemas.microsoft.com/office/drawing/2010/main" val="0"/>
                </a:ext>
              </a:extLst>
            </a:blip>
            <a:srcRect l="5066" t="9115" r="4542" b="9554"/>
            <a:stretch/>
          </p:blipFill>
          <p:spPr>
            <a:xfrm>
              <a:off x="4113873" y="1687648"/>
              <a:ext cx="592113" cy="518299"/>
            </a:xfrm>
            <a:prstGeom prst="rect">
              <a:avLst/>
            </a:prstGeom>
          </p:spPr>
        </p:pic>
      </p:grpSp>
      <p:grpSp>
        <p:nvGrpSpPr>
          <p:cNvPr id="22" name="Grupo 21">
            <a:extLst>
              <a:ext uri="{FF2B5EF4-FFF2-40B4-BE49-F238E27FC236}">
                <a16:creationId xmlns:a16="http://schemas.microsoft.com/office/drawing/2014/main" id="{50A0F558-E1AA-A242-AF34-5B09C2A0C39E}"/>
              </a:ext>
            </a:extLst>
          </p:cNvPr>
          <p:cNvGrpSpPr/>
          <p:nvPr/>
        </p:nvGrpSpPr>
        <p:grpSpPr>
          <a:xfrm>
            <a:off x="4113873" y="2506386"/>
            <a:ext cx="5259508" cy="691772"/>
            <a:chOff x="4113873" y="2506386"/>
            <a:chExt cx="5259508" cy="691772"/>
          </a:xfrm>
        </p:grpSpPr>
        <p:sp>
          <p:nvSpPr>
            <p:cNvPr id="23" name="Marcador de contenido 2">
              <a:extLst>
                <a:ext uri="{FF2B5EF4-FFF2-40B4-BE49-F238E27FC236}">
                  <a16:creationId xmlns:a16="http://schemas.microsoft.com/office/drawing/2014/main" id="{34215D36-BB06-D649-86D5-4B5E8FC81665}"/>
                </a:ext>
              </a:extLst>
            </p:cNvPr>
            <p:cNvSpPr txBox="1">
              <a:spLocks/>
            </p:cNvSpPr>
            <p:nvPr/>
          </p:nvSpPr>
          <p:spPr>
            <a:xfrm>
              <a:off x="4749999" y="2506386"/>
              <a:ext cx="4623382" cy="6917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24AB97"/>
                </a:buClr>
                <a:buNone/>
              </a:pPr>
              <a:r>
                <a:rPr lang="es-MX" sz="2100">
                  <a:solidFill>
                    <a:schemeClr val="tx1">
                      <a:lumMod val="65000"/>
                      <a:lumOff val="35000"/>
                    </a:schemeClr>
                  </a:solidFill>
                </a:rPr>
                <a:t>proponer leyes, reglamentos y disposiciones administrativas generales.</a:t>
              </a:r>
            </a:p>
          </p:txBody>
        </p:sp>
        <p:pic>
          <p:nvPicPr>
            <p:cNvPr id="24" name="Imagen 23">
              <a:extLst>
                <a:ext uri="{FF2B5EF4-FFF2-40B4-BE49-F238E27FC236}">
                  <a16:creationId xmlns:a16="http://schemas.microsoft.com/office/drawing/2014/main" id="{E913E740-5693-7341-9EBA-0B06F7655DE6}"/>
                </a:ext>
              </a:extLst>
            </p:cNvPr>
            <p:cNvPicPr>
              <a:picLocks noChangeAspect="1"/>
            </p:cNvPicPr>
            <p:nvPr/>
          </p:nvPicPr>
          <p:blipFill rotWithShape="1">
            <a:blip r:embed="rId3">
              <a:extLst>
                <a:ext uri="{28A0092B-C50C-407E-A947-70E740481C1C}">
                  <a14:useLocalDpi xmlns:a14="http://schemas.microsoft.com/office/drawing/2010/main" val="0"/>
                </a:ext>
              </a:extLst>
            </a:blip>
            <a:srcRect l="5066" t="9115" r="4542" b="9554"/>
            <a:stretch/>
          </p:blipFill>
          <p:spPr>
            <a:xfrm>
              <a:off x="4113873" y="2563177"/>
              <a:ext cx="592113" cy="518299"/>
            </a:xfrm>
            <a:prstGeom prst="rect">
              <a:avLst/>
            </a:prstGeom>
          </p:spPr>
        </p:pic>
      </p:grpSp>
      <p:pic>
        <p:nvPicPr>
          <p:cNvPr id="25" name="Imagen 24">
            <a:extLst>
              <a:ext uri="{FF2B5EF4-FFF2-40B4-BE49-F238E27FC236}">
                <a16:creationId xmlns:a16="http://schemas.microsoft.com/office/drawing/2014/main" id="{8418AA5F-AA9B-B14A-A1A9-C3E3B50D76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40" y="2391599"/>
            <a:ext cx="5976796" cy="4328024"/>
          </a:xfrm>
          <a:prstGeom prst="rect">
            <a:avLst/>
          </a:prstGeom>
        </p:spPr>
      </p:pic>
      <p:pic>
        <p:nvPicPr>
          <p:cNvPr id="26" name="Imagen 25">
            <a:extLst>
              <a:ext uri="{FF2B5EF4-FFF2-40B4-BE49-F238E27FC236}">
                <a16:creationId xmlns:a16="http://schemas.microsoft.com/office/drawing/2014/main" id="{D112FF88-6153-4346-94DA-B021FAD0AF44}"/>
              </a:ext>
            </a:extLst>
          </p:cNvPr>
          <p:cNvPicPr>
            <a:picLocks noChangeAspect="1"/>
          </p:cNvPicPr>
          <p:nvPr/>
        </p:nvPicPr>
        <p:blipFill>
          <a:blip r:embed="rId5"/>
          <a:stretch>
            <a:fillRect/>
          </a:stretch>
        </p:blipFill>
        <p:spPr>
          <a:xfrm>
            <a:off x="10123999" y="411496"/>
            <a:ext cx="1723515" cy="396542"/>
          </a:xfrm>
          <a:prstGeom prst="rect">
            <a:avLst/>
          </a:prstGeom>
        </p:spPr>
      </p:pic>
    </p:spTree>
    <p:extLst>
      <p:ext uri="{BB962C8B-B14F-4D97-AF65-F5344CB8AC3E}">
        <p14:creationId xmlns:p14="http://schemas.microsoft.com/office/powerpoint/2010/main" val="3788997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childTnLst>
                                </p:cTn>
                              </p:par>
                            </p:childTnLst>
                          </p:cTn>
                        </p:par>
                        <p:par>
                          <p:cTn id="18" fill="hold">
                            <p:stCondLst>
                              <p:cond delay="225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750"/>
                                        <p:tgtEl>
                                          <p:spTgt spid="22"/>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5697312-49AB-C54F-8C03-0220487E03EE}"/>
              </a:ext>
            </a:extLst>
          </p:cNvPr>
          <p:cNvPicPr>
            <a:picLocks noChangeAspect="1"/>
          </p:cNvPicPr>
          <p:nvPr/>
        </p:nvPicPr>
        <p:blipFill rotWithShape="1">
          <a:blip r:embed="rId2">
            <a:extLst>
              <a:ext uri="{28A0092B-C50C-407E-A947-70E740481C1C}">
                <a14:useLocalDpi xmlns:a14="http://schemas.microsoft.com/office/drawing/2010/main" val="0"/>
              </a:ext>
            </a:extLst>
          </a:blip>
          <a:srcRect l="41759" t="42352" r="3676" b="6817"/>
          <a:stretch/>
        </p:blipFill>
        <p:spPr>
          <a:xfrm>
            <a:off x="5073805" y="2712093"/>
            <a:ext cx="7118195" cy="3729409"/>
          </a:xfrm>
          <a:prstGeom prst="rect">
            <a:avLst/>
          </a:prstGeom>
        </p:spPr>
      </p:pic>
      <p:sp>
        <p:nvSpPr>
          <p:cNvPr id="8" name="Rectángulo 7">
            <a:extLst>
              <a:ext uri="{FF2B5EF4-FFF2-40B4-BE49-F238E27FC236}">
                <a16:creationId xmlns:a16="http://schemas.microsoft.com/office/drawing/2014/main" id="{5DCB69C1-80B1-794B-A812-E6FB9896025A}"/>
              </a:ext>
            </a:extLst>
          </p:cNvPr>
          <p:cNvSpPr/>
          <p:nvPr/>
        </p:nvSpPr>
        <p:spPr>
          <a:xfrm>
            <a:off x="5018957" y="1290337"/>
            <a:ext cx="6652718" cy="1384995"/>
          </a:xfrm>
          <a:prstGeom prst="rect">
            <a:avLst/>
          </a:prstGeom>
        </p:spPr>
        <p:txBody>
          <a:bodyPr wrap="square">
            <a:spAutoFit/>
          </a:bodyPr>
          <a:lstStyle/>
          <a:p>
            <a:pPr algn="ctr"/>
            <a:r>
              <a:rPr lang="en-US" sz="2800" b="1">
                <a:solidFill>
                  <a:srgbClr val="8B6EB4"/>
                </a:solidFill>
                <a:cs typeface="Arial" panose="020B0604020202020204" pitchFamily="34" charset="0"/>
              </a:rPr>
              <a:t>¿</a:t>
            </a:r>
            <a:r>
              <a:rPr lang="en-US" sz="2800" b="1" err="1">
                <a:solidFill>
                  <a:srgbClr val="8B6EB4"/>
                </a:solidFill>
                <a:cs typeface="Arial" panose="020B0604020202020204" pitchFamily="34" charset="0"/>
              </a:rPr>
              <a:t>Cómo</a:t>
            </a:r>
            <a:r>
              <a:rPr lang="en-US" sz="2800" b="1">
                <a:solidFill>
                  <a:srgbClr val="8B6EB4"/>
                </a:solidFill>
                <a:cs typeface="Arial" panose="020B0604020202020204" pitchFamily="34" charset="0"/>
              </a:rPr>
              <a:t> </a:t>
            </a:r>
            <a:r>
              <a:rPr lang="en-US" sz="2800" b="1" err="1">
                <a:solidFill>
                  <a:srgbClr val="8B6EB4"/>
                </a:solidFill>
                <a:cs typeface="Arial" panose="020B0604020202020204" pitchFamily="34" charset="0"/>
              </a:rPr>
              <a:t>pueden</a:t>
            </a:r>
            <a:r>
              <a:rPr lang="en-US" sz="2800" b="1">
                <a:solidFill>
                  <a:srgbClr val="8B6EB4"/>
                </a:solidFill>
                <a:cs typeface="Arial" panose="020B0604020202020204" pitchFamily="34" charset="0"/>
              </a:rPr>
              <a:t> </a:t>
            </a:r>
            <a:r>
              <a:rPr lang="en-US" sz="2800" b="1" err="1">
                <a:solidFill>
                  <a:srgbClr val="8B6EB4"/>
                </a:solidFill>
                <a:cs typeface="Arial" panose="020B0604020202020204" pitchFamily="34" charset="0"/>
              </a:rPr>
              <a:t>participar</a:t>
            </a:r>
            <a:r>
              <a:rPr lang="en-US" sz="2800" b="1">
                <a:solidFill>
                  <a:srgbClr val="8B6EB4"/>
                </a:solidFill>
                <a:cs typeface="Arial" panose="020B0604020202020204" pitchFamily="34" charset="0"/>
              </a:rPr>
              <a:t> las y los </a:t>
            </a:r>
            <a:r>
              <a:rPr lang="en-US" sz="2800" b="1" err="1">
                <a:solidFill>
                  <a:srgbClr val="8B6EB4"/>
                </a:solidFill>
                <a:cs typeface="Arial" panose="020B0604020202020204" pitchFamily="34" charset="0"/>
              </a:rPr>
              <a:t>habitantes</a:t>
            </a:r>
            <a:r>
              <a:rPr lang="en-US" sz="2800" b="1">
                <a:solidFill>
                  <a:srgbClr val="8B6EB4"/>
                </a:solidFill>
                <a:cs typeface="Arial" panose="020B0604020202020204" pitchFamily="34" charset="0"/>
              </a:rPr>
              <a:t> de </a:t>
            </a:r>
            <a:r>
              <a:rPr lang="en-US" sz="2800" b="1">
                <a:solidFill>
                  <a:srgbClr val="B461B3"/>
                </a:solidFill>
                <a:cs typeface="Arial" panose="020B0604020202020204" pitchFamily="34" charset="0"/>
              </a:rPr>
              <a:t>Chihuahua</a:t>
            </a:r>
            <a:r>
              <a:rPr lang="en-US" sz="2800" b="1">
                <a:solidFill>
                  <a:srgbClr val="8B6EB4"/>
                </a:solidFill>
                <a:cs typeface="Arial" panose="020B0604020202020204" pitchFamily="34" charset="0"/>
              </a:rPr>
              <a:t> </a:t>
            </a:r>
            <a:r>
              <a:rPr lang="en-US" sz="2800" b="1" err="1">
                <a:solidFill>
                  <a:srgbClr val="8B6EB4"/>
                </a:solidFill>
                <a:cs typeface="Arial" panose="020B0604020202020204" pitchFamily="34" charset="0"/>
              </a:rPr>
              <a:t>en</a:t>
            </a:r>
            <a:r>
              <a:rPr lang="en-US" sz="2800" b="1">
                <a:solidFill>
                  <a:srgbClr val="8B6EB4"/>
                </a:solidFill>
                <a:cs typeface="Arial" panose="020B0604020202020204" pitchFamily="34" charset="0"/>
              </a:rPr>
              <a:t> los </a:t>
            </a:r>
            <a:r>
              <a:rPr lang="en-US" sz="2800" b="1" err="1">
                <a:solidFill>
                  <a:srgbClr val="8B6EB4"/>
                </a:solidFill>
                <a:cs typeface="Arial" panose="020B0604020202020204" pitchFamily="34" charset="0"/>
              </a:rPr>
              <a:t>asuntos</a:t>
            </a:r>
            <a:r>
              <a:rPr lang="en-US" sz="2800" b="1">
                <a:solidFill>
                  <a:srgbClr val="8B6EB4"/>
                </a:solidFill>
                <a:cs typeface="Arial" panose="020B0604020202020204" pitchFamily="34" charset="0"/>
              </a:rPr>
              <a:t> </a:t>
            </a:r>
            <a:r>
              <a:rPr lang="en-US" sz="2800" b="1" err="1">
                <a:solidFill>
                  <a:srgbClr val="8B6EB4"/>
                </a:solidFill>
                <a:cs typeface="Arial" panose="020B0604020202020204" pitchFamily="34" charset="0"/>
              </a:rPr>
              <a:t>públicos</a:t>
            </a:r>
            <a:r>
              <a:rPr lang="en-US" sz="2800" b="1">
                <a:solidFill>
                  <a:srgbClr val="8B6EB4"/>
                </a:solidFill>
                <a:cs typeface="Arial" panose="020B0604020202020204" pitchFamily="34" charset="0"/>
              </a:rPr>
              <a:t> que les </a:t>
            </a:r>
            <a:r>
              <a:rPr lang="en-US" sz="2800" b="1" err="1">
                <a:solidFill>
                  <a:srgbClr val="8B6EB4"/>
                </a:solidFill>
                <a:cs typeface="Arial" panose="020B0604020202020204" pitchFamily="34" charset="0"/>
              </a:rPr>
              <a:t>interesen</a:t>
            </a:r>
            <a:r>
              <a:rPr lang="en-US" sz="2800" b="1">
                <a:solidFill>
                  <a:srgbClr val="8B6EB4"/>
                </a:solidFill>
                <a:cs typeface="Arial" panose="020B0604020202020204" pitchFamily="34" charset="0"/>
              </a:rPr>
              <a:t>?</a:t>
            </a:r>
            <a:endParaRPr lang="es-ES_tradnl" sz="2800" b="1">
              <a:solidFill>
                <a:srgbClr val="8B6EB4"/>
              </a:solidFill>
              <a:ea typeface="Raleway Thin" charset="0"/>
              <a:cs typeface="Raleway Thin" charset="0"/>
            </a:endParaRPr>
          </a:p>
        </p:txBody>
      </p:sp>
      <p:pic>
        <p:nvPicPr>
          <p:cNvPr id="9" name="Imagen 8">
            <a:extLst>
              <a:ext uri="{FF2B5EF4-FFF2-40B4-BE49-F238E27FC236}">
                <a16:creationId xmlns:a16="http://schemas.microsoft.com/office/drawing/2014/main" id="{BD8F3FAE-041B-B842-9860-8489DD6BB931}"/>
              </a:ext>
            </a:extLst>
          </p:cNvPr>
          <p:cNvPicPr>
            <a:picLocks noChangeAspect="1"/>
          </p:cNvPicPr>
          <p:nvPr/>
        </p:nvPicPr>
        <p:blipFill>
          <a:blip r:embed="rId3"/>
          <a:stretch>
            <a:fillRect/>
          </a:stretch>
        </p:blipFill>
        <p:spPr>
          <a:xfrm>
            <a:off x="556869" y="1029171"/>
            <a:ext cx="4568439" cy="4568439"/>
          </a:xfrm>
          <a:prstGeom prst="rect">
            <a:avLst/>
          </a:prstGeom>
        </p:spPr>
      </p:pic>
      <p:pic>
        <p:nvPicPr>
          <p:cNvPr id="10" name="Imagen 9">
            <a:extLst>
              <a:ext uri="{FF2B5EF4-FFF2-40B4-BE49-F238E27FC236}">
                <a16:creationId xmlns:a16="http://schemas.microsoft.com/office/drawing/2014/main" id="{926D3E79-F74E-544F-A0CD-648B9776B3F7}"/>
              </a:ext>
            </a:extLst>
          </p:cNvPr>
          <p:cNvPicPr>
            <a:picLocks noChangeAspect="1"/>
          </p:cNvPicPr>
          <p:nvPr/>
        </p:nvPicPr>
        <p:blipFill>
          <a:blip r:embed="rId4"/>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876853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022C91F1-4041-CA40-A206-E12840806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012" y="2147997"/>
            <a:ext cx="2348660" cy="2219256"/>
          </a:xfrm>
          <a:prstGeom prst="rect">
            <a:avLst/>
          </a:prstGeom>
        </p:spPr>
      </p:pic>
      <p:pic>
        <p:nvPicPr>
          <p:cNvPr id="11" name="Imagen 10">
            <a:extLst>
              <a:ext uri="{FF2B5EF4-FFF2-40B4-BE49-F238E27FC236}">
                <a16:creationId xmlns:a16="http://schemas.microsoft.com/office/drawing/2014/main" id="{930FCC56-18CE-0640-AF92-5E6C0F2C2C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014" y="1709246"/>
            <a:ext cx="2866272" cy="2652756"/>
          </a:xfrm>
          <a:prstGeom prst="rect">
            <a:avLst/>
          </a:prstGeom>
        </p:spPr>
      </p:pic>
      <p:sp>
        <p:nvSpPr>
          <p:cNvPr id="12" name="Rectángulo 11">
            <a:extLst>
              <a:ext uri="{FF2B5EF4-FFF2-40B4-BE49-F238E27FC236}">
                <a16:creationId xmlns:a16="http://schemas.microsoft.com/office/drawing/2014/main" id="{F3A4F5E0-CF7C-164C-ADB1-483275341FA9}"/>
              </a:ext>
            </a:extLst>
          </p:cNvPr>
          <p:cNvSpPr/>
          <p:nvPr/>
        </p:nvSpPr>
        <p:spPr>
          <a:xfrm>
            <a:off x="9963543" y="6047929"/>
            <a:ext cx="1607274" cy="323165"/>
          </a:xfrm>
          <a:prstGeom prst="rect">
            <a:avLst/>
          </a:prstGeom>
        </p:spPr>
        <p:txBody>
          <a:bodyPr wrap="square">
            <a:spAutoFit/>
          </a:bodyPr>
          <a:lstStyle/>
          <a:p>
            <a:pPr algn="r"/>
            <a:r>
              <a:rPr lang="es-MX" sz="1500">
                <a:solidFill>
                  <a:srgbClr val="B574BA"/>
                </a:solidFill>
                <a:ea typeface="Times New Roman" panose="02020603050405020304" pitchFamily="18" charset="0"/>
                <a:cs typeface="Times New Roman" panose="02020603050405020304" pitchFamily="18" charset="0"/>
              </a:rPr>
              <a:t>Arts. 17 y 61, LPC</a:t>
            </a:r>
            <a:endParaRPr lang="es-MX" sz="1500">
              <a:solidFill>
                <a:srgbClr val="B574BA"/>
              </a:solidFill>
            </a:endParaRPr>
          </a:p>
        </p:txBody>
      </p:sp>
      <p:sp>
        <p:nvSpPr>
          <p:cNvPr id="13" name="Título 1">
            <a:extLst>
              <a:ext uri="{FF2B5EF4-FFF2-40B4-BE49-F238E27FC236}">
                <a16:creationId xmlns:a16="http://schemas.microsoft.com/office/drawing/2014/main" id="{925D43BA-D348-E14D-ADB6-5F201FB78042}"/>
              </a:ext>
            </a:extLst>
          </p:cNvPr>
          <p:cNvSpPr txBox="1">
            <a:spLocks/>
          </p:cNvSpPr>
          <p:nvPr/>
        </p:nvSpPr>
        <p:spPr>
          <a:xfrm>
            <a:off x="414860" y="515490"/>
            <a:ext cx="10900840" cy="9065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MX" sz="3000" b="1">
                <a:solidFill>
                  <a:srgbClr val="AA57AA"/>
                </a:solidFill>
                <a:latin typeface="+mn-lt"/>
                <a:cs typeface="Arial" panose="020B0604020202020204" pitchFamily="34" charset="0"/>
              </a:rPr>
              <a:t>La Ley de Participación Ciudadana prevé dos clases de instrumentos de participación:</a:t>
            </a:r>
          </a:p>
        </p:txBody>
      </p:sp>
      <p:sp>
        <p:nvSpPr>
          <p:cNvPr id="15" name="Rectángulo redondeado 14">
            <a:extLst>
              <a:ext uri="{FF2B5EF4-FFF2-40B4-BE49-F238E27FC236}">
                <a16:creationId xmlns:a16="http://schemas.microsoft.com/office/drawing/2014/main" id="{8E2E809F-EB49-5A48-BC1B-8CCAF17E4468}"/>
              </a:ext>
            </a:extLst>
          </p:cNvPr>
          <p:cNvSpPr/>
          <p:nvPr/>
        </p:nvSpPr>
        <p:spPr>
          <a:xfrm>
            <a:off x="1795551" y="4506125"/>
            <a:ext cx="3241960" cy="750870"/>
          </a:xfrm>
          <a:prstGeom prst="roundRect">
            <a:avLst>
              <a:gd name="adj" fmla="val 8871"/>
            </a:avLst>
          </a:prstGeom>
          <a:solidFill>
            <a:srgbClr val="B57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2400"/>
              </a:lnSpc>
            </a:pPr>
            <a:r>
              <a:rPr lang="es-MX" sz="2200">
                <a:solidFill>
                  <a:schemeClr val="bg1"/>
                </a:solidFill>
                <a:cs typeface="Arial" panose="020B0604020202020204" pitchFamily="34" charset="0"/>
              </a:rPr>
              <a:t>Instrumentos de</a:t>
            </a:r>
          </a:p>
          <a:p>
            <a:pPr lvl="0" algn="ctr">
              <a:lnSpc>
                <a:spcPts val="2400"/>
              </a:lnSpc>
            </a:pPr>
            <a:r>
              <a:rPr lang="es-MX" sz="2200" b="1">
                <a:solidFill>
                  <a:schemeClr val="bg1"/>
                </a:solidFill>
                <a:cs typeface="Arial" panose="020B0604020202020204" pitchFamily="34" charset="0"/>
              </a:rPr>
              <a:t>participación política  </a:t>
            </a:r>
          </a:p>
        </p:txBody>
      </p:sp>
      <p:sp>
        <p:nvSpPr>
          <p:cNvPr id="16" name="Rectángulo redondeado 15">
            <a:extLst>
              <a:ext uri="{FF2B5EF4-FFF2-40B4-BE49-F238E27FC236}">
                <a16:creationId xmlns:a16="http://schemas.microsoft.com/office/drawing/2014/main" id="{37B1A856-160E-FC42-9BDD-707224EAAEFE}"/>
              </a:ext>
            </a:extLst>
          </p:cNvPr>
          <p:cNvSpPr/>
          <p:nvPr/>
        </p:nvSpPr>
        <p:spPr>
          <a:xfrm>
            <a:off x="6600307" y="4506125"/>
            <a:ext cx="3241960" cy="750870"/>
          </a:xfrm>
          <a:prstGeom prst="roundRect">
            <a:avLst>
              <a:gd name="adj" fmla="val 8871"/>
            </a:avLst>
          </a:prstGeom>
          <a:solidFill>
            <a:srgbClr val="B57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2400"/>
              </a:lnSpc>
            </a:pPr>
            <a:r>
              <a:rPr lang="es-MX" sz="2200">
                <a:solidFill>
                  <a:schemeClr val="bg1"/>
                </a:solidFill>
                <a:cs typeface="Arial" panose="020B0604020202020204" pitchFamily="34" charset="0"/>
              </a:rPr>
              <a:t>Instrumentos de</a:t>
            </a:r>
          </a:p>
          <a:p>
            <a:pPr lvl="0" algn="ctr">
              <a:lnSpc>
                <a:spcPts val="2400"/>
              </a:lnSpc>
            </a:pPr>
            <a:r>
              <a:rPr lang="es-MX" sz="2200" b="1">
                <a:solidFill>
                  <a:schemeClr val="bg1"/>
                </a:solidFill>
                <a:cs typeface="Arial" panose="020B0604020202020204" pitchFamily="34" charset="0"/>
              </a:rPr>
              <a:t>participación social </a:t>
            </a:r>
          </a:p>
        </p:txBody>
      </p:sp>
      <p:pic>
        <p:nvPicPr>
          <p:cNvPr id="17" name="Imagen 16">
            <a:extLst>
              <a:ext uri="{FF2B5EF4-FFF2-40B4-BE49-F238E27FC236}">
                <a16:creationId xmlns:a16="http://schemas.microsoft.com/office/drawing/2014/main" id="{7B91D4AF-683D-B040-907B-6918E20ADDDE}"/>
              </a:ext>
            </a:extLst>
          </p:cNvPr>
          <p:cNvPicPr>
            <a:picLocks noChangeAspect="1"/>
          </p:cNvPicPr>
          <p:nvPr/>
        </p:nvPicPr>
        <p:blipFill>
          <a:blip r:embed="rId5"/>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16352288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p:tgtEl>
                                          <p:spTgt spid="10"/>
                                        </p:tgtEl>
                                        <p:attrNameLst>
                                          <p:attrName>ppt_y</p:attrName>
                                        </p:attrNameLst>
                                      </p:cBhvr>
                                      <p:tavLst>
                                        <p:tav tm="0">
                                          <p:val>
                                            <p:strVal val="#ppt_y+#ppt_h*1.125000"/>
                                          </p:val>
                                        </p:tav>
                                        <p:tav tm="100000">
                                          <p:val>
                                            <p:strVal val="#ppt_y"/>
                                          </p:val>
                                        </p:tav>
                                      </p:tavLst>
                                    </p:anim>
                                    <p:animEffect transition="in" filter="wipe(up)">
                                      <p:cBhvr>
                                        <p:cTn id="18" dur="750"/>
                                        <p:tgtEl>
                                          <p:spTgt spid="10"/>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250"/>
                            </p:stCondLst>
                            <p:childTnLst>
                              <p:par>
                                <p:cTn id="24" presetID="12" presetClass="entr" presetSubtype="4"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750"/>
                                        <p:tgtEl>
                                          <p:spTgt spid="11"/>
                                        </p:tgtEl>
                                        <p:attrNameLst>
                                          <p:attrName>ppt_y</p:attrName>
                                        </p:attrNameLst>
                                      </p:cBhvr>
                                      <p:tavLst>
                                        <p:tav tm="0">
                                          <p:val>
                                            <p:strVal val="#ppt_y+#ppt_h*1.125000"/>
                                          </p:val>
                                        </p:tav>
                                        <p:tav tm="100000">
                                          <p:val>
                                            <p:strVal val="#ppt_y"/>
                                          </p:val>
                                        </p:tav>
                                      </p:tavLst>
                                    </p:anim>
                                    <p:animEffect transition="in" filter="wipe(up)">
                                      <p:cBhvr>
                                        <p:cTn id="2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9A50DA14-5E61-CA4C-95BF-D3111E9D1727}"/>
              </a:ext>
            </a:extLst>
          </p:cNvPr>
          <p:cNvSpPr txBox="1">
            <a:spLocks/>
          </p:cNvSpPr>
          <p:nvPr/>
        </p:nvSpPr>
        <p:spPr>
          <a:xfrm>
            <a:off x="427369" y="613076"/>
            <a:ext cx="7993617" cy="4337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3600" b="1">
                <a:solidFill>
                  <a:srgbClr val="AA57AA"/>
                </a:solidFill>
                <a:latin typeface="+mn-lt"/>
              </a:rPr>
              <a:t>Instrumentos de participación política</a:t>
            </a:r>
          </a:p>
        </p:txBody>
      </p:sp>
      <p:grpSp>
        <p:nvGrpSpPr>
          <p:cNvPr id="15" name="Agrupar 5">
            <a:extLst>
              <a:ext uri="{FF2B5EF4-FFF2-40B4-BE49-F238E27FC236}">
                <a16:creationId xmlns:a16="http://schemas.microsoft.com/office/drawing/2014/main" id="{6491568F-2535-CC40-A488-9F1B1EF8EBEE}"/>
              </a:ext>
            </a:extLst>
          </p:cNvPr>
          <p:cNvGrpSpPr/>
          <p:nvPr/>
        </p:nvGrpSpPr>
        <p:grpSpPr>
          <a:xfrm>
            <a:off x="1379036" y="1979856"/>
            <a:ext cx="9668776" cy="861774"/>
            <a:chOff x="1307596" y="1922704"/>
            <a:chExt cx="9668776" cy="861774"/>
          </a:xfrm>
        </p:grpSpPr>
        <p:sp>
          <p:nvSpPr>
            <p:cNvPr id="16" name="CuadroTexto 15">
              <a:extLst>
                <a:ext uri="{FF2B5EF4-FFF2-40B4-BE49-F238E27FC236}">
                  <a16:creationId xmlns:a16="http://schemas.microsoft.com/office/drawing/2014/main" id="{3974DCF8-32F9-3446-A4E2-BBE838FDA694}"/>
                </a:ext>
              </a:extLst>
            </p:cNvPr>
            <p:cNvSpPr txBox="1"/>
            <p:nvPr/>
          </p:nvSpPr>
          <p:spPr>
            <a:xfrm>
              <a:off x="2161043" y="1922704"/>
              <a:ext cx="8815329" cy="861774"/>
            </a:xfrm>
            <a:prstGeom prst="rect">
              <a:avLst/>
            </a:prstGeom>
            <a:noFill/>
          </p:spPr>
          <p:txBody>
            <a:bodyPr wrap="square" rtlCol="0">
              <a:spAutoFit/>
            </a:bodyPr>
            <a:lstStyle/>
            <a:p>
              <a:pPr lvl="0">
                <a:lnSpc>
                  <a:spcPts val="2000"/>
                </a:lnSpc>
              </a:pPr>
              <a:r>
                <a:rPr lang="es-MX" sz="2100">
                  <a:solidFill>
                    <a:schemeClr val="tx1">
                      <a:lumMod val="65000"/>
                      <a:lumOff val="35000"/>
                    </a:schemeClr>
                  </a:solidFill>
                </a:rPr>
                <a:t>Permiten a ciudadanas y ciudadanos de la entidad, manifestar su aprobación o rechazo, respecto de la expedición, reforma, derogación o abrogación de leyes, reglamentos y disposiciones administrativas generales,</a:t>
              </a:r>
              <a:endParaRPr lang="es-ES_tradnl" sz="2100"/>
            </a:p>
          </p:txBody>
        </p:sp>
        <p:pic>
          <p:nvPicPr>
            <p:cNvPr id="17" name="Imagen 16">
              <a:extLst>
                <a:ext uri="{FF2B5EF4-FFF2-40B4-BE49-F238E27FC236}">
                  <a16:creationId xmlns:a16="http://schemas.microsoft.com/office/drawing/2014/main" id="{BE72817B-963A-3A45-ABDD-DE9BF9F5BA55}"/>
                </a:ext>
              </a:extLst>
            </p:cNvPr>
            <p:cNvPicPr>
              <a:picLocks noChangeAspect="1"/>
            </p:cNvPicPr>
            <p:nvPr/>
          </p:nvPicPr>
          <p:blipFill rotWithShape="1">
            <a:blip r:embed="rId2">
              <a:extLst>
                <a:ext uri="{28A0092B-C50C-407E-A947-70E740481C1C}">
                  <a14:useLocalDpi xmlns:a14="http://schemas.microsoft.com/office/drawing/2010/main" val="0"/>
                </a:ext>
              </a:extLst>
            </a:blip>
            <a:srcRect l="5066" t="9115" r="4542" b="9554"/>
            <a:stretch/>
          </p:blipFill>
          <p:spPr>
            <a:xfrm>
              <a:off x="1307596" y="1944445"/>
              <a:ext cx="724696" cy="648414"/>
            </a:xfrm>
            <a:prstGeom prst="rect">
              <a:avLst/>
            </a:prstGeom>
          </p:spPr>
        </p:pic>
      </p:grpSp>
      <p:grpSp>
        <p:nvGrpSpPr>
          <p:cNvPr id="19" name="Agrupar 6">
            <a:extLst>
              <a:ext uri="{FF2B5EF4-FFF2-40B4-BE49-F238E27FC236}">
                <a16:creationId xmlns:a16="http://schemas.microsoft.com/office/drawing/2014/main" id="{A8570CBB-ED01-8D40-9762-411DC1E9B0B0}"/>
              </a:ext>
            </a:extLst>
          </p:cNvPr>
          <p:cNvGrpSpPr/>
          <p:nvPr/>
        </p:nvGrpSpPr>
        <p:grpSpPr>
          <a:xfrm>
            <a:off x="1379036" y="3200560"/>
            <a:ext cx="9665204" cy="648414"/>
            <a:chOff x="1307596" y="3143408"/>
            <a:chExt cx="9665204" cy="648414"/>
          </a:xfrm>
        </p:grpSpPr>
        <p:sp>
          <p:nvSpPr>
            <p:cNvPr id="20" name="Rectángulo 19">
              <a:extLst>
                <a:ext uri="{FF2B5EF4-FFF2-40B4-BE49-F238E27FC236}">
                  <a16:creationId xmlns:a16="http://schemas.microsoft.com/office/drawing/2014/main" id="{2951B014-B40D-E64F-B62B-5C04E03A31FA}"/>
                </a:ext>
              </a:extLst>
            </p:cNvPr>
            <p:cNvSpPr/>
            <p:nvPr/>
          </p:nvSpPr>
          <p:spPr>
            <a:xfrm>
              <a:off x="2178656" y="3177083"/>
              <a:ext cx="8794144" cy="612284"/>
            </a:xfrm>
            <a:prstGeom prst="rect">
              <a:avLst/>
            </a:prstGeom>
          </p:spPr>
          <p:txBody>
            <a:bodyPr wrap="square">
              <a:spAutoFit/>
            </a:bodyPr>
            <a:lstStyle/>
            <a:p>
              <a:pPr>
                <a:lnSpc>
                  <a:spcPts val="2000"/>
                </a:lnSpc>
              </a:pPr>
              <a:r>
                <a:rPr lang="es-MX" sz="2100">
                  <a:solidFill>
                    <a:schemeClr val="tx1">
                      <a:lumMod val="65000"/>
                      <a:lumOff val="35000"/>
                    </a:schemeClr>
                  </a:solidFill>
                </a:rPr>
                <a:t>respecto de los actos o decisiones materialmente administrativas del Poder Ejecutivo del Estado y de los Ayuntamientos,</a:t>
              </a:r>
              <a:endParaRPr lang="en-US" sz="2100">
                <a:solidFill>
                  <a:schemeClr val="tx1">
                    <a:lumMod val="65000"/>
                    <a:lumOff val="35000"/>
                  </a:schemeClr>
                </a:solidFill>
              </a:endParaRPr>
            </a:p>
          </p:txBody>
        </p:sp>
        <p:pic>
          <p:nvPicPr>
            <p:cNvPr id="21" name="Imagen 20">
              <a:extLst>
                <a:ext uri="{FF2B5EF4-FFF2-40B4-BE49-F238E27FC236}">
                  <a16:creationId xmlns:a16="http://schemas.microsoft.com/office/drawing/2014/main" id="{C61522E0-5AD4-E446-BA31-808E12ECBEE2}"/>
                </a:ext>
              </a:extLst>
            </p:cNvPr>
            <p:cNvPicPr>
              <a:picLocks noChangeAspect="1"/>
            </p:cNvPicPr>
            <p:nvPr/>
          </p:nvPicPr>
          <p:blipFill rotWithShape="1">
            <a:blip r:embed="rId2">
              <a:extLst>
                <a:ext uri="{28A0092B-C50C-407E-A947-70E740481C1C}">
                  <a14:useLocalDpi xmlns:a14="http://schemas.microsoft.com/office/drawing/2010/main" val="0"/>
                </a:ext>
              </a:extLst>
            </a:blip>
            <a:srcRect l="5066" t="9115" r="4542" b="9554"/>
            <a:stretch/>
          </p:blipFill>
          <p:spPr>
            <a:xfrm>
              <a:off x="1307596" y="3143408"/>
              <a:ext cx="724696" cy="648414"/>
            </a:xfrm>
            <a:prstGeom prst="rect">
              <a:avLst/>
            </a:prstGeom>
          </p:spPr>
        </p:pic>
      </p:grpSp>
      <p:grpSp>
        <p:nvGrpSpPr>
          <p:cNvPr id="22" name="Agrupar 7">
            <a:extLst>
              <a:ext uri="{FF2B5EF4-FFF2-40B4-BE49-F238E27FC236}">
                <a16:creationId xmlns:a16="http://schemas.microsoft.com/office/drawing/2014/main" id="{48004F72-4E53-5046-9332-742BBE2BFED5}"/>
              </a:ext>
            </a:extLst>
          </p:cNvPr>
          <p:cNvGrpSpPr/>
          <p:nvPr/>
        </p:nvGrpSpPr>
        <p:grpSpPr>
          <a:xfrm>
            <a:off x="1379036" y="4303214"/>
            <a:ext cx="8905787" cy="648414"/>
            <a:chOff x="1307596" y="4246062"/>
            <a:chExt cx="8905787" cy="648414"/>
          </a:xfrm>
        </p:grpSpPr>
        <p:sp>
          <p:nvSpPr>
            <p:cNvPr id="23" name="Rectángulo 22">
              <a:extLst>
                <a:ext uri="{FF2B5EF4-FFF2-40B4-BE49-F238E27FC236}">
                  <a16:creationId xmlns:a16="http://schemas.microsoft.com/office/drawing/2014/main" id="{C9B3A415-2FF6-C840-9C14-CB8C12BD7859}"/>
                </a:ext>
              </a:extLst>
            </p:cNvPr>
            <p:cNvSpPr/>
            <p:nvPr/>
          </p:nvSpPr>
          <p:spPr>
            <a:xfrm>
              <a:off x="2179297" y="4273684"/>
              <a:ext cx="8034086" cy="612284"/>
            </a:xfrm>
            <a:prstGeom prst="rect">
              <a:avLst/>
            </a:prstGeom>
          </p:spPr>
          <p:txBody>
            <a:bodyPr wrap="square">
              <a:spAutoFit/>
            </a:bodyPr>
            <a:lstStyle/>
            <a:p>
              <a:pPr lvl="0" algn="just" defTabSz="1066800">
                <a:lnSpc>
                  <a:spcPts val="2000"/>
                </a:lnSpc>
                <a:spcBef>
                  <a:spcPct val="0"/>
                </a:spcBef>
              </a:pPr>
              <a:r>
                <a:rPr lang="es-MX" sz="2100">
                  <a:solidFill>
                    <a:srgbClr val="4B4947"/>
                  </a:solidFill>
                </a:rPr>
                <a:t>así como, pronunciarse sobre el desempeño de las y los funcionarios estatales y municipales.</a:t>
              </a:r>
              <a:endParaRPr lang="en-US" sz="2100">
                <a:solidFill>
                  <a:srgbClr val="4B4947"/>
                </a:solidFill>
              </a:endParaRPr>
            </a:p>
          </p:txBody>
        </p:sp>
        <p:pic>
          <p:nvPicPr>
            <p:cNvPr id="24" name="Imagen 23">
              <a:extLst>
                <a:ext uri="{FF2B5EF4-FFF2-40B4-BE49-F238E27FC236}">
                  <a16:creationId xmlns:a16="http://schemas.microsoft.com/office/drawing/2014/main" id="{1DF89398-1731-E544-84DB-564F8E9D3640}"/>
                </a:ext>
              </a:extLst>
            </p:cNvPr>
            <p:cNvPicPr>
              <a:picLocks noChangeAspect="1"/>
            </p:cNvPicPr>
            <p:nvPr/>
          </p:nvPicPr>
          <p:blipFill rotWithShape="1">
            <a:blip r:embed="rId2">
              <a:extLst>
                <a:ext uri="{28A0092B-C50C-407E-A947-70E740481C1C}">
                  <a14:useLocalDpi xmlns:a14="http://schemas.microsoft.com/office/drawing/2010/main" val="0"/>
                </a:ext>
              </a:extLst>
            </a:blip>
            <a:srcRect l="5066" t="9115" r="4542" b="9554"/>
            <a:stretch/>
          </p:blipFill>
          <p:spPr>
            <a:xfrm>
              <a:off x="1307596" y="4246062"/>
              <a:ext cx="724696" cy="648414"/>
            </a:xfrm>
            <a:prstGeom prst="rect">
              <a:avLst/>
            </a:prstGeom>
          </p:spPr>
        </p:pic>
      </p:grpSp>
      <p:pic>
        <p:nvPicPr>
          <p:cNvPr id="25" name="Imagen 24">
            <a:extLst>
              <a:ext uri="{FF2B5EF4-FFF2-40B4-BE49-F238E27FC236}">
                <a16:creationId xmlns:a16="http://schemas.microsoft.com/office/drawing/2014/main" id="{92091F11-3922-414D-A1BF-78C020A3E16F}"/>
              </a:ext>
            </a:extLst>
          </p:cNvPr>
          <p:cNvPicPr>
            <a:picLocks noChangeAspect="1"/>
          </p:cNvPicPr>
          <p:nvPr/>
        </p:nvPicPr>
        <p:blipFill>
          <a:blip r:embed="rId3"/>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19432529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750"/>
                                        <p:tgtEl>
                                          <p:spTgt spid="19"/>
                                        </p:tgtEl>
                                      </p:cBhvr>
                                    </p:animEffect>
                                  </p:childTnLst>
                                </p:cTn>
                              </p:par>
                            </p:childTnLst>
                          </p:cTn>
                        </p:par>
                        <p:par>
                          <p:cTn id="18" fill="hold">
                            <p:stCondLst>
                              <p:cond delay="225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EAD74F20-C286-8F47-B48F-14D2339E7589}"/>
              </a:ext>
            </a:extLst>
          </p:cNvPr>
          <p:cNvSpPr txBox="1">
            <a:spLocks/>
          </p:cNvSpPr>
          <p:nvPr/>
        </p:nvSpPr>
        <p:spPr>
          <a:xfrm>
            <a:off x="416796" y="547510"/>
            <a:ext cx="7751020" cy="5028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3600" b="1">
                <a:solidFill>
                  <a:srgbClr val="AA57AA"/>
                </a:solidFill>
                <a:latin typeface="+mn-lt"/>
                <a:cs typeface="Arial" panose="020B0604020202020204" pitchFamily="34" charset="0"/>
              </a:rPr>
              <a:t>Instrumentos de participación social</a:t>
            </a:r>
          </a:p>
        </p:txBody>
      </p:sp>
      <p:grpSp>
        <p:nvGrpSpPr>
          <p:cNvPr id="16" name="Agrupar 9">
            <a:extLst>
              <a:ext uri="{FF2B5EF4-FFF2-40B4-BE49-F238E27FC236}">
                <a16:creationId xmlns:a16="http://schemas.microsoft.com/office/drawing/2014/main" id="{D37E1E4C-E46A-1443-B752-3486DC0C95E8}"/>
              </a:ext>
            </a:extLst>
          </p:cNvPr>
          <p:cNvGrpSpPr/>
          <p:nvPr/>
        </p:nvGrpSpPr>
        <p:grpSpPr>
          <a:xfrm>
            <a:off x="2479441" y="2427042"/>
            <a:ext cx="7064793" cy="813816"/>
            <a:chOff x="2479441" y="2442053"/>
            <a:chExt cx="7064793" cy="813816"/>
          </a:xfrm>
        </p:grpSpPr>
        <p:pic>
          <p:nvPicPr>
            <p:cNvPr id="17" name="Imagen 16">
              <a:extLst>
                <a:ext uri="{FF2B5EF4-FFF2-40B4-BE49-F238E27FC236}">
                  <a16:creationId xmlns:a16="http://schemas.microsoft.com/office/drawing/2014/main" id="{849EA6E5-B3A3-684F-A1E6-DF6187565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441" y="2442053"/>
              <a:ext cx="813816" cy="813816"/>
            </a:xfrm>
            <a:prstGeom prst="rect">
              <a:avLst/>
            </a:prstGeom>
          </p:spPr>
        </p:pic>
        <p:sp>
          <p:nvSpPr>
            <p:cNvPr id="18" name="Rectángulo 17">
              <a:extLst>
                <a:ext uri="{FF2B5EF4-FFF2-40B4-BE49-F238E27FC236}">
                  <a16:creationId xmlns:a16="http://schemas.microsoft.com/office/drawing/2014/main" id="{2B32FC7F-F8AA-894E-82DE-1A609CCA2D8D}"/>
                </a:ext>
              </a:extLst>
            </p:cNvPr>
            <p:cNvSpPr/>
            <p:nvPr/>
          </p:nvSpPr>
          <p:spPr>
            <a:xfrm>
              <a:off x="3448234" y="2534559"/>
              <a:ext cx="6096000" cy="707886"/>
            </a:xfrm>
            <a:prstGeom prst="rect">
              <a:avLst/>
            </a:prstGeom>
          </p:spPr>
          <p:txBody>
            <a:bodyPr>
              <a:spAutoFit/>
            </a:bodyPr>
            <a:lstStyle/>
            <a:p>
              <a:pPr lvl="0" defTabSz="977900">
                <a:lnSpc>
                  <a:spcPts val="2400"/>
                </a:lnSpc>
                <a:spcBef>
                  <a:spcPct val="0"/>
                </a:spcBef>
              </a:pPr>
              <a:r>
                <a:rPr lang="es-MX" sz="2200">
                  <a:solidFill>
                    <a:schemeClr val="tx1">
                      <a:lumMod val="65000"/>
                      <a:lumOff val="35000"/>
                    </a:schemeClr>
                  </a:solidFill>
                </a:rPr>
                <a:t>Proponer la realización de acciones o la adopción de acuerdos en asunto públicos;</a:t>
              </a:r>
              <a:endParaRPr lang="en-US" sz="2200">
                <a:solidFill>
                  <a:schemeClr val="tx1">
                    <a:lumMod val="65000"/>
                    <a:lumOff val="35000"/>
                  </a:schemeClr>
                </a:solidFill>
              </a:endParaRPr>
            </a:p>
          </p:txBody>
        </p:sp>
      </p:grpSp>
      <p:grpSp>
        <p:nvGrpSpPr>
          <p:cNvPr id="19" name="Agrupar 13">
            <a:extLst>
              <a:ext uri="{FF2B5EF4-FFF2-40B4-BE49-F238E27FC236}">
                <a16:creationId xmlns:a16="http://schemas.microsoft.com/office/drawing/2014/main" id="{423CCE29-D42D-6E4D-8A40-A0E649D1030F}"/>
              </a:ext>
            </a:extLst>
          </p:cNvPr>
          <p:cNvGrpSpPr/>
          <p:nvPr/>
        </p:nvGrpSpPr>
        <p:grpSpPr>
          <a:xfrm>
            <a:off x="2474869" y="4615604"/>
            <a:ext cx="7403813" cy="813816"/>
            <a:chOff x="2474869" y="4630615"/>
            <a:chExt cx="7403813" cy="813816"/>
          </a:xfrm>
        </p:grpSpPr>
        <p:sp>
          <p:nvSpPr>
            <p:cNvPr id="20" name="Rectángulo 19">
              <a:extLst>
                <a:ext uri="{FF2B5EF4-FFF2-40B4-BE49-F238E27FC236}">
                  <a16:creationId xmlns:a16="http://schemas.microsoft.com/office/drawing/2014/main" id="{696C3F3F-55E0-C042-8DC8-FAD75C8A6407}"/>
                </a:ext>
              </a:extLst>
            </p:cNvPr>
            <p:cNvSpPr/>
            <p:nvPr/>
          </p:nvSpPr>
          <p:spPr>
            <a:xfrm>
              <a:off x="3448233" y="4703831"/>
              <a:ext cx="6430449" cy="707886"/>
            </a:xfrm>
            <a:prstGeom prst="rect">
              <a:avLst/>
            </a:prstGeom>
          </p:spPr>
          <p:txBody>
            <a:bodyPr wrap="square">
              <a:spAutoFit/>
            </a:bodyPr>
            <a:lstStyle/>
            <a:p>
              <a:pPr lvl="0" defTabSz="977900">
                <a:lnSpc>
                  <a:spcPts val="2400"/>
                </a:lnSpc>
                <a:spcBef>
                  <a:spcPct val="0"/>
                </a:spcBef>
              </a:pPr>
              <a:r>
                <a:rPr lang="es-MX" sz="2200">
                  <a:solidFill>
                    <a:schemeClr val="tx1">
                      <a:lumMod val="65000"/>
                      <a:lumOff val="35000"/>
                    </a:schemeClr>
                  </a:solidFill>
                </a:rPr>
                <a:t>emitir opiniones, ante el Poder Ejecutivo (</a:t>
              </a:r>
              <a:r>
                <a:rPr lang="es-MX" sz="2200" i="1">
                  <a:solidFill>
                    <a:schemeClr val="tx1">
                      <a:lumMod val="65000"/>
                      <a:lumOff val="35000"/>
                    </a:schemeClr>
                  </a:solidFill>
                </a:rPr>
                <a:t>Gobierno del Estado</a:t>
              </a:r>
              <a:r>
                <a:rPr lang="es-MX" sz="2200">
                  <a:solidFill>
                    <a:schemeClr val="tx1">
                      <a:lumMod val="65000"/>
                      <a:lumOff val="35000"/>
                    </a:schemeClr>
                  </a:solidFill>
                </a:rPr>
                <a:t>), el Congreso del Estado y los ayuntamientos.</a:t>
              </a:r>
              <a:endParaRPr lang="en-US" sz="2200">
                <a:solidFill>
                  <a:schemeClr val="tx1">
                    <a:lumMod val="65000"/>
                    <a:lumOff val="35000"/>
                  </a:schemeClr>
                </a:solidFill>
              </a:endParaRPr>
            </a:p>
          </p:txBody>
        </p:sp>
        <p:pic>
          <p:nvPicPr>
            <p:cNvPr id="21" name="Imagen 20">
              <a:extLst>
                <a:ext uri="{FF2B5EF4-FFF2-40B4-BE49-F238E27FC236}">
                  <a16:creationId xmlns:a16="http://schemas.microsoft.com/office/drawing/2014/main" id="{98A5714D-CD21-6947-9F12-043E02096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869" y="4630615"/>
              <a:ext cx="818388" cy="813816"/>
            </a:xfrm>
            <a:prstGeom prst="rect">
              <a:avLst/>
            </a:prstGeom>
          </p:spPr>
        </p:pic>
      </p:grpSp>
      <p:grpSp>
        <p:nvGrpSpPr>
          <p:cNvPr id="22" name="Agrupar 12">
            <a:extLst>
              <a:ext uri="{FF2B5EF4-FFF2-40B4-BE49-F238E27FC236}">
                <a16:creationId xmlns:a16="http://schemas.microsoft.com/office/drawing/2014/main" id="{0E0875E2-790B-B64D-8529-9E73230402E0}"/>
              </a:ext>
            </a:extLst>
          </p:cNvPr>
          <p:cNvGrpSpPr/>
          <p:nvPr/>
        </p:nvGrpSpPr>
        <p:grpSpPr>
          <a:xfrm>
            <a:off x="2474869" y="3517278"/>
            <a:ext cx="7069365" cy="813816"/>
            <a:chOff x="2474869" y="3532289"/>
            <a:chExt cx="7069365" cy="813816"/>
          </a:xfrm>
        </p:grpSpPr>
        <p:pic>
          <p:nvPicPr>
            <p:cNvPr id="25" name="Imagen 24">
              <a:extLst>
                <a:ext uri="{FF2B5EF4-FFF2-40B4-BE49-F238E27FC236}">
                  <a16:creationId xmlns:a16="http://schemas.microsoft.com/office/drawing/2014/main" id="{1A524F3A-B93A-1D44-A8EC-266D8017DC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869" y="3532289"/>
              <a:ext cx="818388" cy="813816"/>
            </a:xfrm>
            <a:prstGeom prst="rect">
              <a:avLst/>
            </a:prstGeom>
          </p:spPr>
        </p:pic>
        <p:sp>
          <p:nvSpPr>
            <p:cNvPr id="26" name="Rectángulo 25">
              <a:extLst>
                <a:ext uri="{FF2B5EF4-FFF2-40B4-BE49-F238E27FC236}">
                  <a16:creationId xmlns:a16="http://schemas.microsoft.com/office/drawing/2014/main" id="{BEB38BAD-4EF8-9346-894A-B8E59979317B}"/>
                </a:ext>
              </a:extLst>
            </p:cNvPr>
            <p:cNvSpPr/>
            <p:nvPr/>
          </p:nvSpPr>
          <p:spPr>
            <a:xfrm>
              <a:off x="3448234" y="3559578"/>
              <a:ext cx="6096000" cy="707886"/>
            </a:xfrm>
            <a:prstGeom prst="rect">
              <a:avLst/>
            </a:prstGeom>
          </p:spPr>
          <p:txBody>
            <a:bodyPr>
              <a:spAutoFit/>
            </a:bodyPr>
            <a:lstStyle/>
            <a:p>
              <a:pPr lvl="0" defTabSz="977900">
                <a:lnSpc>
                  <a:spcPts val="2400"/>
                </a:lnSpc>
                <a:spcBef>
                  <a:spcPct val="0"/>
                </a:spcBef>
              </a:pPr>
              <a:r>
                <a:rPr lang="es-MX" sz="2200">
                  <a:solidFill>
                    <a:schemeClr val="tx1">
                      <a:lumMod val="65000"/>
                      <a:lumOff val="35000"/>
                    </a:schemeClr>
                  </a:solidFill>
                </a:rPr>
                <a:t>solicitar y recibir información, presentar peticiones, propuestas o quejas; y </a:t>
              </a:r>
              <a:endParaRPr lang="en-US" sz="2200">
                <a:solidFill>
                  <a:schemeClr val="tx1">
                    <a:lumMod val="65000"/>
                    <a:lumOff val="35000"/>
                  </a:schemeClr>
                </a:solidFill>
              </a:endParaRPr>
            </a:p>
          </p:txBody>
        </p:sp>
      </p:grpSp>
      <p:grpSp>
        <p:nvGrpSpPr>
          <p:cNvPr id="27" name="Agrupar 8">
            <a:extLst>
              <a:ext uri="{FF2B5EF4-FFF2-40B4-BE49-F238E27FC236}">
                <a16:creationId xmlns:a16="http://schemas.microsoft.com/office/drawing/2014/main" id="{CBDD3484-BCE7-F84D-B473-8150EE698C90}"/>
              </a:ext>
            </a:extLst>
          </p:cNvPr>
          <p:cNvGrpSpPr/>
          <p:nvPr/>
        </p:nvGrpSpPr>
        <p:grpSpPr>
          <a:xfrm>
            <a:off x="1126089" y="1474636"/>
            <a:ext cx="6254496" cy="466879"/>
            <a:chOff x="683166" y="1360332"/>
            <a:chExt cx="6254496" cy="466879"/>
          </a:xfrm>
        </p:grpSpPr>
        <p:sp>
          <p:nvSpPr>
            <p:cNvPr id="28" name="Rectángulo redondeado 27">
              <a:extLst>
                <a:ext uri="{FF2B5EF4-FFF2-40B4-BE49-F238E27FC236}">
                  <a16:creationId xmlns:a16="http://schemas.microsoft.com/office/drawing/2014/main" id="{31EEA3EA-59E9-144F-8D1F-321CED231246}"/>
                </a:ext>
              </a:extLst>
            </p:cNvPr>
            <p:cNvSpPr/>
            <p:nvPr/>
          </p:nvSpPr>
          <p:spPr>
            <a:xfrm>
              <a:off x="683166" y="1365546"/>
              <a:ext cx="6254496" cy="461665"/>
            </a:xfrm>
            <a:prstGeom prst="roundRect">
              <a:avLst>
                <a:gd name="adj" fmla="val 12706"/>
              </a:avLst>
            </a:prstGeom>
            <a:solidFill>
              <a:srgbClr val="B57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Rectángulo 28">
              <a:extLst>
                <a:ext uri="{FF2B5EF4-FFF2-40B4-BE49-F238E27FC236}">
                  <a16:creationId xmlns:a16="http://schemas.microsoft.com/office/drawing/2014/main" id="{A689294F-45DF-8849-82E2-071F5F3AF960}"/>
                </a:ext>
              </a:extLst>
            </p:cNvPr>
            <p:cNvSpPr/>
            <p:nvPr/>
          </p:nvSpPr>
          <p:spPr>
            <a:xfrm>
              <a:off x="740367" y="1360332"/>
              <a:ext cx="6128088" cy="461665"/>
            </a:xfrm>
            <a:prstGeom prst="rect">
              <a:avLst/>
            </a:prstGeom>
          </p:spPr>
          <p:txBody>
            <a:bodyPr wrap="none">
              <a:spAutoFit/>
            </a:bodyPr>
            <a:lstStyle/>
            <a:p>
              <a:pPr lvl="0" defTabSz="977900">
                <a:spcBef>
                  <a:spcPct val="0"/>
                </a:spcBef>
                <a:spcAft>
                  <a:spcPct val="35000"/>
                </a:spcAft>
              </a:pPr>
              <a:r>
                <a:rPr lang="es-MX" sz="2400" b="1">
                  <a:solidFill>
                    <a:schemeClr val="bg1"/>
                  </a:solidFill>
                </a:rPr>
                <a:t>Permiten a las personas habitantes del Estado:</a:t>
              </a:r>
              <a:endParaRPr lang="en-US" sz="2400" b="1">
                <a:solidFill>
                  <a:schemeClr val="bg1"/>
                </a:solidFill>
              </a:endParaRPr>
            </a:p>
          </p:txBody>
        </p:sp>
      </p:grpSp>
      <p:pic>
        <p:nvPicPr>
          <p:cNvPr id="30" name="Imagen 29">
            <a:extLst>
              <a:ext uri="{FF2B5EF4-FFF2-40B4-BE49-F238E27FC236}">
                <a16:creationId xmlns:a16="http://schemas.microsoft.com/office/drawing/2014/main" id="{8F4E1620-8C03-1940-ADA3-48D00254917E}"/>
              </a:ext>
            </a:extLst>
          </p:cNvPr>
          <p:cNvPicPr>
            <a:picLocks noChangeAspect="1"/>
          </p:cNvPicPr>
          <p:nvPr/>
        </p:nvPicPr>
        <p:blipFill>
          <a:blip r:embed="rId5"/>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2880366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750"/>
                                        <p:tgtEl>
                                          <p:spTgt spid="27"/>
                                        </p:tgtEl>
                                      </p:cBhvr>
                                    </p:animEffect>
                                  </p:childTnLst>
                                </p:cTn>
                              </p:par>
                            </p:childTnLst>
                          </p:cTn>
                        </p:par>
                        <p:par>
                          <p:cTn id="14" fill="hold">
                            <p:stCondLst>
                              <p:cond delay="1250"/>
                            </p:stCondLst>
                            <p:childTnLst>
                              <p:par>
                                <p:cTn id="15" presetID="10"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750"/>
                                        <p:tgtEl>
                                          <p:spTgt spid="22"/>
                                        </p:tgtEl>
                                      </p:cBhvr>
                                    </p:animEffect>
                                  </p:childTnLst>
                                </p:cTn>
                              </p:par>
                            </p:childTnLst>
                          </p:cTn>
                        </p:par>
                        <p:par>
                          <p:cTn id="22" fill="hold">
                            <p:stCondLst>
                              <p:cond delay="275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B3BC857B-A90C-674C-9E0E-FC241E1A5D0A}"/>
              </a:ext>
            </a:extLst>
          </p:cNvPr>
          <p:cNvSpPr/>
          <p:nvPr/>
        </p:nvSpPr>
        <p:spPr>
          <a:xfrm>
            <a:off x="5735287" y="1729990"/>
            <a:ext cx="5127333" cy="954107"/>
          </a:xfrm>
          <a:prstGeom prst="rect">
            <a:avLst/>
          </a:prstGeom>
        </p:spPr>
        <p:txBody>
          <a:bodyPr wrap="square">
            <a:spAutoFit/>
          </a:bodyPr>
          <a:lstStyle/>
          <a:p>
            <a:pPr algn="ctr"/>
            <a:r>
              <a:rPr lang="en-US" sz="2800" b="1">
                <a:solidFill>
                  <a:srgbClr val="8B6EB4"/>
                </a:solidFill>
                <a:cs typeface="Arial" panose="020B0604020202020204" pitchFamily="34" charset="0"/>
              </a:rPr>
              <a:t>¿</a:t>
            </a:r>
            <a:r>
              <a:rPr lang="en-US" sz="2800" b="1" err="1">
                <a:solidFill>
                  <a:srgbClr val="8B6EB4"/>
                </a:solidFill>
                <a:cs typeface="Arial" panose="020B0604020202020204" pitchFamily="34" charset="0"/>
              </a:rPr>
              <a:t>Cuáles</a:t>
            </a:r>
            <a:r>
              <a:rPr lang="en-US" sz="2800" b="1">
                <a:solidFill>
                  <a:srgbClr val="8B6EB4"/>
                </a:solidFill>
                <a:cs typeface="Arial" panose="020B0604020202020204" pitchFamily="34" charset="0"/>
              </a:rPr>
              <a:t> son los </a:t>
            </a:r>
            <a:r>
              <a:rPr lang="en-US" sz="2800" b="1" i="1" err="1">
                <a:solidFill>
                  <a:srgbClr val="B461B3"/>
                </a:solidFill>
                <a:cs typeface="Arial" panose="020B0604020202020204" pitchFamily="34" charset="0"/>
              </a:rPr>
              <a:t>instrumentos</a:t>
            </a:r>
            <a:r>
              <a:rPr lang="en-US" sz="2800" b="1" i="1">
                <a:solidFill>
                  <a:srgbClr val="B461B3"/>
                </a:solidFill>
                <a:cs typeface="Arial" panose="020B0604020202020204" pitchFamily="34" charset="0"/>
              </a:rPr>
              <a:t> </a:t>
            </a:r>
            <a:br>
              <a:rPr lang="en-US" sz="2800" b="1" i="1">
                <a:solidFill>
                  <a:srgbClr val="B461B3"/>
                </a:solidFill>
                <a:cs typeface="Arial" panose="020B0604020202020204" pitchFamily="34" charset="0"/>
              </a:rPr>
            </a:br>
            <a:r>
              <a:rPr lang="en-US" sz="2800" b="1" i="1">
                <a:solidFill>
                  <a:srgbClr val="B461B3"/>
                </a:solidFill>
                <a:cs typeface="Arial" panose="020B0604020202020204" pitchFamily="34" charset="0"/>
              </a:rPr>
              <a:t>de</a:t>
            </a:r>
            <a:r>
              <a:rPr lang="en-US" sz="2800" b="1">
                <a:solidFill>
                  <a:srgbClr val="B461B3"/>
                </a:solidFill>
                <a:cs typeface="Arial" panose="020B0604020202020204" pitchFamily="34" charset="0"/>
              </a:rPr>
              <a:t> </a:t>
            </a:r>
            <a:r>
              <a:rPr lang="en-US" sz="2800" b="1" i="1" err="1">
                <a:solidFill>
                  <a:srgbClr val="B461B3"/>
                </a:solidFill>
                <a:cs typeface="Arial" panose="020B0604020202020204" pitchFamily="34" charset="0"/>
              </a:rPr>
              <a:t>participación</a:t>
            </a:r>
            <a:r>
              <a:rPr lang="en-US" sz="2800" b="1" i="1">
                <a:solidFill>
                  <a:srgbClr val="B461B3"/>
                </a:solidFill>
                <a:cs typeface="Arial" panose="020B0604020202020204" pitchFamily="34" charset="0"/>
              </a:rPr>
              <a:t> </a:t>
            </a:r>
            <a:r>
              <a:rPr lang="en-US" sz="2800" b="1" i="1" err="1">
                <a:solidFill>
                  <a:srgbClr val="B461B3"/>
                </a:solidFill>
                <a:cs typeface="Arial" panose="020B0604020202020204" pitchFamily="34" charset="0"/>
              </a:rPr>
              <a:t>política</a:t>
            </a:r>
            <a:r>
              <a:rPr lang="en-US" sz="2800" b="1" i="1">
                <a:solidFill>
                  <a:srgbClr val="8B6EB4"/>
                </a:solidFill>
                <a:cs typeface="Arial" panose="020B0604020202020204" pitchFamily="34" charset="0"/>
              </a:rPr>
              <a:t>?</a:t>
            </a:r>
            <a:endParaRPr lang="es-ES_tradnl" sz="2800" b="1">
              <a:solidFill>
                <a:srgbClr val="8B6EB4"/>
              </a:solidFill>
              <a:ea typeface="Raleway Thin" charset="0"/>
              <a:cs typeface="Raleway Thin" charset="0"/>
            </a:endParaRPr>
          </a:p>
        </p:txBody>
      </p:sp>
      <p:pic>
        <p:nvPicPr>
          <p:cNvPr id="9" name="Imagen 8">
            <a:extLst>
              <a:ext uri="{FF2B5EF4-FFF2-40B4-BE49-F238E27FC236}">
                <a16:creationId xmlns:a16="http://schemas.microsoft.com/office/drawing/2014/main" id="{F69F79A8-2E10-DF45-951F-D92E6FDB676D}"/>
              </a:ext>
            </a:extLst>
          </p:cNvPr>
          <p:cNvPicPr>
            <a:picLocks noChangeAspect="1"/>
          </p:cNvPicPr>
          <p:nvPr/>
        </p:nvPicPr>
        <p:blipFill rotWithShape="1">
          <a:blip r:embed="rId2">
            <a:extLst>
              <a:ext uri="{28A0092B-C50C-407E-A947-70E740481C1C}">
                <a14:useLocalDpi xmlns:a14="http://schemas.microsoft.com/office/drawing/2010/main" val="0"/>
              </a:ext>
            </a:extLst>
          </a:blip>
          <a:srcRect l="41759" t="42352" r="3676" b="6817"/>
          <a:stretch/>
        </p:blipFill>
        <p:spPr>
          <a:xfrm>
            <a:off x="5073805" y="2712093"/>
            <a:ext cx="7118195" cy="3729409"/>
          </a:xfrm>
          <a:prstGeom prst="rect">
            <a:avLst/>
          </a:prstGeom>
        </p:spPr>
      </p:pic>
      <p:pic>
        <p:nvPicPr>
          <p:cNvPr id="10" name="Imagen 9">
            <a:extLst>
              <a:ext uri="{FF2B5EF4-FFF2-40B4-BE49-F238E27FC236}">
                <a16:creationId xmlns:a16="http://schemas.microsoft.com/office/drawing/2014/main" id="{2610F611-48FF-E846-B472-07093426E6F0}"/>
              </a:ext>
            </a:extLst>
          </p:cNvPr>
          <p:cNvPicPr>
            <a:picLocks noChangeAspect="1"/>
          </p:cNvPicPr>
          <p:nvPr/>
        </p:nvPicPr>
        <p:blipFill>
          <a:blip r:embed="rId3"/>
          <a:stretch>
            <a:fillRect/>
          </a:stretch>
        </p:blipFill>
        <p:spPr>
          <a:xfrm>
            <a:off x="519798" y="1041528"/>
            <a:ext cx="4568439" cy="4568439"/>
          </a:xfrm>
          <a:prstGeom prst="rect">
            <a:avLst/>
          </a:prstGeom>
        </p:spPr>
      </p:pic>
      <p:pic>
        <p:nvPicPr>
          <p:cNvPr id="11" name="Imagen 10">
            <a:extLst>
              <a:ext uri="{FF2B5EF4-FFF2-40B4-BE49-F238E27FC236}">
                <a16:creationId xmlns:a16="http://schemas.microsoft.com/office/drawing/2014/main" id="{693965F3-2B15-9343-BE99-33872E0F8E0C}"/>
              </a:ext>
            </a:extLst>
          </p:cNvPr>
          <p:cNvPicPr>
            <a:picLocks noChangeAspect="1"/>
          </p:cNvPicPr>
          <p:nvPr/>
        </p:nvPicPr>
        <p:blipFill>
          <a:blip r:embed="rId4"/>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604155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F05C074-A955-234B-8B7E-4EC9EE9A8041}"/>
              </a:ext>
            </a:extLst>
          </p:cNvPr>
          <p:cNvPicPr>
            <a:picLocks noChangeAspect="1"/>
          </p:cNvPicPr>
          <p:nvPr/>
        </p:nvPicPr>
        <p:blipFill>
          <a:blip r:embed="rId3">
            <a:alphaModFix amt="70000"/>
          </a:blip>
          <a:stretch>
            <a:fillRect/>
          </a:stretch>
        </p:blipFill>
        <p:spPr>
          <a:xfrm>
            <a:off x="0" y="0"/>
            <a:ext cx="12192000" cy="6357325"/>
          </a:xfrm>
          <a:prstGeom prst="rect">
            <a:avLst/>
          </a:prstGeom>
        </p:spPr>
      </p:pic>
      <p:pic>
        <p:nvPicPr>
          <p:cNvPr id="6" name="Imagen 5">
            <a:extLst>
              <a:ext uri="{FF2B5EF4-FFF2-40B4-BE49-F238E27FC236}">
                <a16:creationId xmlns:a16="http://schemas.microsoft.com/office/drawing/2014/main" id="{A5905B03-4B07-3C49-8393-A0230A0E0225}"/>
              </a:ext>
            </a:extLst>
          </p:cNvPr>
          <p:cNvPicPr>
            <a:picLocks noChangeAspect="1"/>
          </p:cNvPicPr>
          <p:nvPr/>
        </p:nvPicPr>
        <p:blipFill>
          <a:blip r:embed="rId4"/>
          <a:stretch>
            <a:fillRect/>
          </a:stretch>
        </p:blipFill>
        <p:spPr>
          <a:xfrm>
            <a:off x="6678928" y="1670590"/>
            <a:ext cx="4651060" cy="1817261"/>
          </a:xfrm>
          <a:prstGeom prst="rect">
            <a:avLst/>
          </a:prstGeom>
        </p:spPr>
      </p:pic>
      <p:pic>
        <p:nvPicPr>
          <p:cNvPr id="20" name="Imagen 19">
            <a:extLst>
              <a:ext uri="{FF2B5EF4-FFF2-40B4-BE49-F238E27FC236}">
                <a16:creationId xmlns:a16="http://schemas.microsoft.com/office/drawing/2014/main" id="{C20E4A8B-8188-CB45-BFA9-AE3222B45960}"/>
              </a:ext>
            </a:extLst>
          </p:cNvPr>
          <p:cNvPicPr>
            <a:picLocks noChangeAspect="1"/>
          </p:cNvPicPr>
          <p:nvPr/>
        </p:nvPicPr>
        <p:blipFill>
          <a:blip r:embed="rId5"/>
          <a:stretch>
            <a:fillRect/>
          </a:stretch>
        </p:blipFill>
        <p:spPr>
          <a:xfrm>
            <a:off x="6110289" y="1798567"/>
            <a:ext cx="4039322" cy="1544707"/>
          </a:xfrm>
          <a:prstGeom prst="rect">
            <a:avLst/>
          </a:prstGeom>
        </p:spPr>
      </p:pic>
      <p:grpSp>
        <p:nvGrpSpPr>
          <p:cNvPr id="7" name="Grupo 6">
            <a:extLst>
              <a:ext uri="{FF2B5EF4-FFF2-40B4-BE49-F238E27FC236}">
                <a16:creationId xmlns:a16="http://schemas.microsoft.com/office/drawing/2014/main" id="{469C146D-0C41-2843-827A-ADE374D96088}"/>
              </a:ext>
            </a:extLst>
          </p:cNvPr>
          <p:cNvGrpSpPr/>
          <p:nvPr/>
        </p:nvGrpSpPr>
        <p:grpSpPr>
          <a:xfrm>
            <a:off x="-368299" y="-586979"/>
            <a:ext cx="12928598" cy="5368134"/>
            <a:chOff x="-203201" y="-538955"/>
            <a:chExt cx="12928598" cy="5368134"/>
          </a:xfrm>
        </p:grpSpPr>
        <p:pic>
          <p:nvPicPr>
            <p:cNvPr id="8" name="Imagen 7">
              <a:extLst>
                <a:ext uri="{FF2B5EF4-FFF2-40B4-BE49-F238E27FC236}">
                  <a16:creationId xmlns:a16="http://schemas.microsoft.com/office/drawing/2014/main" id="{330C72CF-B9BD-3243-931F-3BECC7069CFF}"/>
                </a:ext>
              </a:extLst>
            </p:cNvPr>
            <p:cNvPicPr>
              <a:picLocks noChangeAspect="1"/>
            </p:cNvPicPr>
            <p:nvPr/>
          </p:nvPicPr>
          <p:blipFill>
            <a:blip r:embed="rId6"/>
            <a:stretch>
              <a:fillRect/>
            </a:stretch>
          </p:blipFill>
          <p:spPr>
            <a:xfrm>
              <a:off x="-203201" y="211802"/>
              <a:ext cx="3609730" cy="1741905"/>
            </a:xfrm>
            <a:prstGeom prst="rect">
              <a:avLst/>
            </a:prstGeom>
          </p:spPr>
        </p:pic>
        <p:pic>
          <p:nvPicPr>
            <p:cNvPr id="9" name="Imagen 8">
              <a:extLst>
                <a:ext uri="{FF2B5EF4-FFF2-40B4-BE49-F238E27FC236}">
                  <a16:creationId xmlns:a16="http://schemas.microsoft.com/office/drawing/2014/main" id="{A42E7740-9670-FB4A-ACFB-2CD6DE568EC8}"/>
                </a:ext>
              </a:extLst>
            </p:cNvPr>
            <p:cNvPicPr>
              <a:picLocks noChangeAspect="1"/>
            </p:cNvPicPr>
            <p:nvPr/>
          </p:nvPicPr>
          <p:blipFill>
            <a:blip r:embed="rId7"/>
            <a:stretch>
              <a:fillRect/>
            </a:stretch>
          </p:blipFill>
          <p:spPr>
            <a:xfrm>
              <a:off x="4733112" y="114300"/>
              <a:ext cx="2224901" cy="1201447"/>
            </a:xfrm>
            <a:prstGeom prst="rect">
              <a:avLst/>
            </a:prstGeom>
          </p:spPr>
        </p:pic>
        <p:pic>
          <p:nvPicPr>
            <p:cNvPr id="10" name="Imagen 9">
              <a:extLst>
                <a:ext uri="{FF2B5EF4-FFF2-40B4-BE49-F238E27FC236}">
                  <a16:creationId xmlns:a16="http://schemas.microsoft.com/office/drawing/2014/main" id="{20BB0687-A0AD-7444-87C8-709C6A172712}"/>
                </a:ext>
              </a:extLst>
            </p:cNvPr>
            <p:cNvPicPr>
              <a:picLocks noChangeAspect="1"/>
            </p:cNvPicPr>
            <p:nvPr/>
          </p:nvPicPr>
          <p:blipFill>
            <a:blip r:embed="rId8"/>
            <a:stretch>
              <a:fillRect/>
            </a:stretch>
          </p:blipFill>
          <p:spPr>
            <a:xfrm>
              <a:off x="8361849" y="-538955"/>
              <a:ext cx="4363548" cy="1843087"/>
            </a:xfrm>
            <a:prstGeom prst="rect">
              <a:avLst/>
            </a:prstGeom>
          </p:spPr>
        </p:pic>
        <p:pic>
          <p:nvPicPr>
            <p:cNvPr id="11" name="Imagen 10">
              <a:extLst>
                <a:ext uri="{FF2B5EF4-FFF2-40B4-BE49-F238E27FC236}">
                  <a16:creationId xmlns:a16="http://schemas.microsoft.com/office/drawing/2014/main" id="{52915AA8-C6AE-C04F-96B9-F9EF2E30DFAD}"/>
                </a:ext>
              </a:extLst>
            </p:cNvPr>
            <p:cNvPicPr>
              <a:picLocks noChangeAspect="1"/>
            </p:cNvPicPr>
            <p:nvPr/>
          </p:nvPicPr>
          <p:blipFill>
            <a:blip r:embed="rId9"/>
            <a:stretch>
              <a:fillRect/>
            </a:stretch>
          </p:blipFill>
          <p:spPr>
            <a:xfrm>
              <a:off x="-166681" y="2349495"/>
              <a:ext cx="3463518" cy="1714499"/>
            </a:xfrm>
            <a:prstGeom prst="rect">
              <a:avLst/>
            </a:prstGeom>
          </p:spPr>
        </p:pic>
        <p:pic>
          <p:nvPicPr>
            <p:cNvPr id="12" name="Imagen 11">
              <a:extLst>
                <a:ext uri="{FF2B5EF4-FFF2-40B4-BE49-F238E27FC236}">
                  <a16:creationId xmlns:a16="http://schemas.microsoft.com/office/drawing/2014/main" id="{FC01AF4A-DB8A-7844-9BD6-590817FF6F8C}"/>
                </a:ext>
              </a:extLst>
            </p:cNvPr>
            <p:cNvPicPr>
              <a:picLocks noChangeAspect="1"/>
            </p:cNvPicPr>
            <p:nvPr/>
          </p:nvPicPr>
          <p:blipFill>
            <a:blip r:embed="rId10"/>
            <a:stretch>
              <a:fillRect/>
            </a:stretch>
          </p:blipFill>
          <p:spPr>
            <a:xfrm>
              <a:off x="10012476" y="4112630"/>
              <a:ext cx="1322024" cy="636530"/>
            </a:xfrm>
            <a:prstGeom prst="rect">
              <a:avLst/>
            </a:prstGeom>
          </p:spPr>
        </p:pic>
        <p:pic>
          <p:nvPicPr>
            <p:cNvPr id="13" name="Imagen 12">
              <a:extLst>
                <a:ext uri="{FF2B5EF4-FFF2-40B4-BE49-F238E27FC236}">
                  <a16:creationId xmlns:a16="http://schemas.microsoft.com/office/drawing/2014/main" id="{9CF06CA9-9EA0-0841-B288-5DB91AF6D7D7}"/>
                </a:ext>
              </a:extLst>
            </p:cNvPr>
            <p:cNvPicPr>
              <a:picLocks noChangeAspect="1"/>
            </p:cNvPicPr>
            <p:nvPr/>
          </p:nvPicPr>
          <p:blipFill>
            <a:blip r:embed="rId11"/>
            <a:stretch>
              <a:fillRect/>
            </a:stretch>
          </p:blipFill>
          <p:spPr>
            <a:xfrm>
              <a:off x="6758012" y="3828517"/>
              <a:ext cx="2446064" cy="1000662"/>
            </a:xfrm>
            <a:prstGeom prst="rect">
              <a:avLst/>
            </a:prstGeom>
          </p:spPr>
        </p:pic>
      </p:grpSp>
      <p:pic>
        <p:nvPicPr>
          <p:cNvPr id="14" name="Imagen 13">
            <a:extLst>
              <a:ext uri="{FF2B5EF4-FFF2-40B4-BE49-F238E27FC236}">
                <a16:creationId xmlns:a16="http://schemas.microsoft.com/office/drawing/2014/main" id="{03FF69C7-26FD-6C47-842B-C3D9083AD65E}"/>
              </a:ext>
            </a:extLst>
          </p:cNvPr>
          <p:cNvPicPr>
            <a:picLocks noChangeAspect="1"/>
          </p:cNvPicPr>
          <p:nvPr/>
        </p:nvPicPr>
        <p:blipFill>
          <a:blip r:embed="rId12"/>
          <a:stretch>
            <a:fillRect/>
          </a:stretch>
        </p:blipFill>
        <p:spPr>
          <a:xfrm>
            <a:off x="0" y="6188928"/>
            <a:ext cx="12192000" cy="669072"/>
          </a:xfrm>
          <a:prstGeom prst="rect">
            <a:avLst/>
          </a:prstGeom>
        </p:spPr>
      </p:pic>
      <p:grpSp>
        <p:nvGrpSpPr>
          <p:cNvPr id="15" name="Grupo 14">
            <a:extLst>
              <a:ext uri="{FF2B5EF4-FFF2-40B4-BE49-F238E27FC236}">
                <a16:creationId xmlns:a16="http://schemas.microsoft.com/office/drawing/2014/main" id="{474313B0-1CF2-6341-B369-677E1A9C12C5}"/>
              </a:ext>
            </a:extLst>
          </p:cNvPr>
          <p:cNvGrpSpPr/>
          <p:nvPr/>
        </p:nvGrpSpPr>
        <p:grpSpPr>
          <a:xfrm>
            <a:off x="6539839" y="5086073"/>
            <a:ext cx="6176037" cy="728658"/>
            <a:chOff x="6539839" y="5086073"/>
            <a:chExt cx="6176037" cy="728658"/>
          </a:xfrm>
        </p:grpSpPr>
        <p:sp>
          <p:nvSpPr>
            <p:cNvPr id="16" name="Rectángulo redondeado 15">
              <a:extLst>
                <a:ext uri="{FF2B5EF4-FFF2-40B4-BE49-F238E27FC236}">
                  <a16:creationId xmlns:a16="http://schemas.microsoft.com/office/drawing/2014/main" id="{52C81A33-C1E7-3C43-B9A8-A8F7DC365041}"/>
                </a:ext>
              </a:extLst>
            </p:cNvPr>
            <p:cNvSpPr/>
            <p:nvPr/>
          </p:nvSpPr>
          <p:spPr>
            <a:xfrm>
              <a:off x="6539839" y="5086073"/>
              <a:ext cx="6176037" cy="728658"/>
            </a:xfrm>
            <a:prstGeom prst="roundRect">
              <a:avLst/>
            </a:prstGeom>
            <a:solidFill>
              <a:srgbClr val="B4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ECDB9ACC-449C-E946-B5D2-B68649F15B1B}"/>
                </a:ext>
              </a:extLst>
            </p:cNvPr>
            <p:cNvSpPr txBox="1"/>
            <p:nvPr/>
          </p:nvSpPr>
          <p:spPr>
            <a:xfrm>
              <a:off x="7002469" y="5146751"/>
              <a:ext cx="4843463" cy="657103"/>
            </a:xfrm>
            <a:prstGeom prst="rect">
              <a:avLst/>
            </a:prstGeom>
            <a:noFill/>
          </p:spPr>
          <p:txBody>
            <a:bodyPr wrap="square" rtlCol="0">
              <a:spAutoFit/>
            </a:bodyPr>
            <a:lstStyle/>
            <a:p>
              <a:pPr algn="ctr">
                <a:lnSpc>
                  <a:spcPts val="2200"/>
                </a:lnSpc>
              </a:pPr>
              <a:r>
                <a:rPr lang="es-MX" sz="2100">
                  <a:solidFill>
                    <a:schemeClr val="bg1"/>
                  </a:solidFill>
                </a:rPr>
                <a:t>Introducción general a la Ley</a:t>
              </a:r>
            </a:p>
            <a:p>
              <a:pPr algn="ctr">
                <a:lnSpc>
                  <a:spcPts val="2200"/>
                </a:lnSpc>
              </a:pPr>
              <a:r>
                <a:rPr lang="es-MX" sz="2100">
                  <a:solidFill>
                    <a:schemeClr val="bg1"/>
                  </a:solidFill>
                </a:rPr>
                <a:t>de Participación Ciudadana</a:t>
              </a:r>
            </a:p>
          </p:txBody>
        </p:sp>
      </p:grpSp>
      <p:pic>
        <p:nvPicPr>
          <p:cNvPr id="19" name="Imagen 18">
            <a:extLst>
              <a:ext uri="{FF2B5EF4-FFF2-40B4-BE49-F238E27FC236}">
                <a16:creationId xmlns:a16="http://schemas.microsoft.com/office/drawing/2014/main" id="{39703195-051D-6C4A-B378-CE2D2DEB2284}"/>
              </a:ext>
            </a:extLst>
          </p:cNvPr>
          <p:cNvPicPr>
            <a:picLocks noChangeAspect="1"/>
          </p:cNvPicPr>
          <p:nvPr/>
        </p:nvPicPr>
        <p:blipFill>
          <a:blip r:embed="rId13"/>
          <a:stretch>
            <a:fillRect/>
          </a:stretch>
        </p:blipFill>
        <p:spPr>
          <a:xfrm>
            <a:off x="9057126" y="270567"/>
            <a:ext cx="2618937" cy="602557"/>
          </a:xfrm>
          <a:prstGeom prst="rect">
            <a:avLst/>
          </a:prstGeom>
        </p:spPr>
      </p:pic>
      <p:sp>
        <p:nvSpPr>
          <p:cNvPr id="5" name="CuadroTexto 4">
            <a:extLst>
              <a:ext uri="{FF2B5EF4-FFF2-40B4-BE49-F238E27FC236}">
                <a16:creationId xmlns:a16="http://schemas.microsoft.com/office/drawing/2014/main" id="{0961B3B2-A6DC-8040-A9CD-98AAF384C2FA}"/>
              </a:ext>
            </a:extLst>
          </p:cNvPr>
          <p:cNvSpPr txBox="1"/>
          <p:nvPr/>
        </p:nvSpPr>
        <p:spPr>
          <a:xfrm>
            <a:off x="8068568" y="2786061"/>
            <a:ext cx="1737976" cy="430887"/>
          </a:xfrm>
          <a:prstGeom prst="rect">
            <a:avLst/>
          </a:prstGeom>
          <a:noFill/>
        </p:spPr>
        <p:txBody>
          <a:bodyPr wrap="none" rtlCol="0">
            <a:spAutoFit/>
          </a:bodyPr>
          <a:lstStyle/>
          <a:p>
            <a:r>
              <a:rPr lang="es-MX" sz="220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CURSO #01</a:t>
            </a:r>
          </a:p>
        </p:txBody>
      </p:sp>
      <p:sp>
        <p:nvSpPr>
          <p:cNvPr id="25" name="CuadroTexto 24">
            <a:extLst>
              <a:ext uri="{FF2B5EF4-FFF2-40B4-BE49-F238E27FC236}">
                <a16:creationId xmlns:a16="http://schemas.microsoft.com/office/drawing/2014/main" id="{62811BE2-2AA9-F747-B88D-07A5F78FB99B}"/>
              </a:ext>
            </a:extLst>
          </p:cNvPr>
          <p:cNvSpPr txBox="1"/>
          <p:nvPr/>
        </p:nvSpPr>
        <p:spPr>
          <a:xfrm>
            <a:off x="6572257" y="1434641"/>
            <a:ext cx="757238" cy="2215991"/>
          </a:xfrm>
          <a:prstGeom prst="rect">
            <a:avLst/>
          </a:prstGeom>
          <a:noFill/>
        </p:spPr>
        <p:txBody>
          <a:bodyPr wrap="square" rtlCol="0">
            <a:spAutoFit/>
          </a:bodyPr>
          <a:lstStyle/>
          <a:p>
            <a:r>
              <a:rPr lang="es-MX" sz="13600" b="1">
                <a:solidFill>
                  <a:schemeClr val="bg1"/>
                </a:solidFill>
              </a:rPr>
              <a:t>I</a:t>
            </a:r>
          </a:p>
        </p:txBody>
      </p:sp>
      <p:pic>
        <p:nvPicPr>
          <p:cNvPr id="32" name="Imagen 31">
            <a:extLst>
              <a:ext uri="{FF2B5EF4-FFF2-40B4-BE49-F238E27FC236}">
                <a16:creationId xmlns:a16="http://schemas.microsoft.com/office/drawing/2014/main" id="{16923189-0592-794B-838E-702E18A38F41}"/>
              </a:ext>
            </a:extLst>
          </p:cNvPr>
          <p:cNvPicPr>
            <a:picLocks noChangeAspect="1"/>
          </p:cNvPicPr>
          <p:nvPr/>
        </p:nvPicPr>
        <p:blipFill>
          <a:blip r:embed="rId14"/>
          <a:stretch>
            <a:fillRect/>
          </a:stretch>
        </p:blipFill>
        <p:spPr>
          <a:xfrm>
            <a:off x="1301280" y="609824"/>
            <a:ext cx="3506694" cy="4170122"/>
          </a:xfrm>
          <a:prstGeom prst="rect">
            <a:avLst/>
          </a:prstGeom>
        </p:spPr>
      </p:pic>
      <p:pic>
        <p:nvPicPr>
          <p:cNvPr id="28" name="Imagen 27">
            <a:extLst>
              <a:ext uri="{FF2B5EF4-FFF2-40B4-BE49-F238E27FC236}">
                <a16:creationId xmlns:a16="http://schemas.microsoft.com/office/drawing/2014/main" id="{5CB78312-B8C3-8E44-B442-799A22C8DBC2}"/>
              </a:ext>
            </a:extLst>
          </p:cNvPr>
          <p:cNvPicPr>
            <a:picLocks noChangeAspect="1"/>
          </p:cNvPicPr>
          <p:nvPr/>
        </p:nvPicPr>
        <p:blipFill>
          <a:blip r:embed="rId15"/>
          <a:stretch>
            <a:fillRect/>
          </a:stretch>
        </p:blipFill>
        <p:spPr>
          <a:xfrm>
            <a:off x="444497" y="3454826"/>
            <a:ext cx="6327777" cy="3314550"/>
          </a:xfrm>
          <a:prstGeom prst="rect">
            <a:avLst/>
          </a:prstGeom>
        </p:spPr>
      </p:pic>
    </p:spTree>
    <p:extLst>
      <p:ext uri="{BB962C8B-B14F-4D97-AF65-F5344CB8AC3E}">
        <p14:creationId xmlns:p14="http://schemas.microsoft.com/office/powerpoint/2010/main" val="394346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p:tgtEl>
                                          <p:spTgt spid="15"/>
                                        </p:tgtEl>
                                        <p:attrNameLst>
                                          <p:attrName>ppt_x</p:attrName>
                                        </p:attrNameLst>
                                      </p:cBhvr>
                                      <p:tavLst>
                                        <p:tav tm="0">
                                          <p:val>
                                            <p:strVal val="#ppt_x+#ppt_w*1.125000"/>
                                          </p:val>
                                        </p:tav>
                                        <p:tav tm="100000">
                                          <p:val>
                                            <p:strVal val="#ppt_x"/>
                                          </p:val>
                                        </p:tav>
                                      </p:tavLst>
                                    </p:anim>
                                    <p:animEffect transition="in" filter="wipe(left)">
                                      <p:cBhvr>
                                        <p:cTn id="8"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7">
            <a:extLst>
              <a:ext uri="{FF2B5EF4-FFF2-40B4-BE49-F238E27FC236}">
                <a16:creationId xmlns:a16="http://schemas.microsoft.com/office/drawing/2014/main" id="{9D361599-991F-7D47-8113-3B923AA12F2A}"/>
              </a:ext>
            </a:extLst>
          </p:cNvPr>
          <p:cNvSpPr txBox="1">
            <a:spLocks/>
          </p:cNvSpPr>
          <p:nvPr/>
        </p:nvSpPr>
        <p:spPr>
          <a:xfrm>
            <a:off x="415345" y="443743"/>
            <a:ext cx="7182250" cy="5840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3400" b="1">
                <a:solidFill>
                  <a:srgbClr val="B574BA"/>
                </a:solidFill>
                <a:latin typeface="+mn-lt"/>
              </a:rPr>
              <a:t>Instrumentos de participación política </a:t>
            </a:r>
          </a:p>
        </p:txBody>
      </p:sp>
      <p:sp>
        <p:nvSpPr>
          <p:cNvPr id="18" name="Rectángulo 17">
            <a:extLst>
              <a:ext uri="{FF2B5EF4-FFF2-40B4-BE49-F238E27FC236}">
                <a16:creationId xmlns:a16="http://schemas.microsoft.com/office/drawing/2014/main" id="{E79FE3A0-8C66-954B-8831-F6D2C07B6CAC}"/>
              </a:ext>
            </a:extLst>
          </p:cNvPr>
          <p:cNvSpPr/>
          <p:nvPr/>
        </p:nvSpPr>
        <p:spPr>
          <a:xfrm>
            <a:off x="10470492" y="6057231"/>
            <a:ext cx="1119072" cy="323165"/>
          </a:xfrm>
          <a:prstGeom prst="rect">
            <a:avLst/>
          </a:prstGeom>
        </p:spPr>
        <p:txBody>
          <a:bodyPr wrap="square">
            <a:spAutoFit/>
          </a:bodyPr>
          <a:lstStyle/>
          <a:p>
            <a:pPr algn="r"/>
            <a:r>
              <a:rPr lang="es-MX" sz="1500">
                <a:solidFill>
                  <a:srgbClr val="B574BA"/>
                </a:solidFill>
                <a:ea typeface="Times New Roman" panose="02020603050405020304" pitchFamily="18" charset="0"/>
                <a:cs typeface="Times New Roman" panose="02020603050405020304" pitchFamily="18" charset="0"/>
              </a:rPr>
              <a:t>Art. 17, LPC</a:t>
            </a:r>
          </a:p>
        </p:txBody>
      </p:sp>
      <p:grpSp>
        <p:nvGrpSpPr>
          <p:cNvPr id="19" name="Agrupar 2">
            <a:extLst>
              <a:ext uri="{FF2B5EF4-FFF2-40B4-BE49-F238E27FC236}">
                <a16:creationId xmlns:a16="http://schemas.microsoft.com/office/drawing/2014/main" id="{630D36C6-D963-204B-9565-9F00A61E9FA9}"/>
              </a:ext>
            </a:extLst>
          </p:cNvPr>
          <p:cNvGrpSpPr/>
          <p:nvPr/>
        </p:nvGrpSpPr>
        <p:grpSpPr>
          <a:xfrm>
            <a:off x="5315007" y="2120446"/>
            <a:ext cx="4784430" cy="584775"/>
            <a:chOff x="5315007" y="2120446"/>
            <a:chExt cx="4784430" cy="584775"/>
          </a:xfrm>
        </p:grpSpPr>
        <p:sp>
          <p:nvSpPr>
            <p:cNvPr id="20" name="Rectángulo redondeado 19">
              <a:extLst>
                <a:ext uri="{FF2B5EF4-FFF2-40B4-BE49-F238E27FC236}">
                  <a16:creationId xmlns:a16="http://schemas.microsoft.com/office/drawing/2014/main" id="{42641AB7-FD42-5049-B880-1D52E5F3E987}"/>
                </a:ext>
              </a:extLst>
            </p:cNvPr>
            <p:cNvSpPr/>
            <p:nvPr/>
          </p:nvSpPr>
          <p:spPr>
            <a:xfrm>
              <a:off x="5315007" y="2139483"/>
              <a:ext cx="4784430" cy="546904"/>
            </a:xfrm>
            <a:prstGeom prst="roundRect">
              <a:avLst>
                <a:gd name="adj" fmla="val 8871"/>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CuadroTexto 21">
              <a:extLst>
                <a:ext uri="{FF2B5EF4-FFF2-40B4-BE49-F238E27FC236}">
                  <a16:creationId xmlns:a16="http://schemas.microsoft.com/office/drawing/2014/main" id="{A2C0FEE3-4298-934B-9C7C-6EC33E77C89A}"/>
                </a:ext>
              </a:extLst>
            </p:cNvPr>
            <p:cNvSpPr txBox="1"/>
            <p:nvPr/>
          </p:nvSpPr>
          <p:spPr>
            <a:xfrm>
              <a:off x="5421610" y="2120446"/>
              <a:ext cx="2501710" cy="584775"/>
            </a:xfrm>
            <a:prstGeom prst="rect">
              <a:avLst/>
            </a:prstGeom>
            <a:noFill/>
          </p:spPr>
          <p:txBody>
            <a:bodyPr wrap="none" rtlCol="0">
              <a:spAutoFit/>
            </a:bodyPr>
            <a:lstStyle/>
            <a:p>
              <a:r>
                <a:rPr lang="es-MX" sz="3200" b="1">
                  <a:solidFill>
                    <a:schemeClr val="bg1"/>
                  </a:solidFill>
                </a:rPr>
                <a:t>- Referéndum</a:t>
              </a:r>
              <a:endParaRPr lang="es-ES_tradnl" sz="3200">
                <a:solidFill>
                  <a:schemeClr val="bg1"/>
                </a:solidFill>
              </a:endParaRPr>
            </a:p>
          </p:txBody>
        </p:sp>
      </p:grpSp>
      <p:grpSp>
        <p:nvGrpSpPr>
          <p:cNvPr id="31" name="Agrupar 3">
            <a:extLst>
              <a:ext uri="{FF2B5EF4-FFF2-40B4-BE49-F238E27FC236}">
                <a16:creationId xmlns:a16="http://schemas.microsoft.com/office/drawing/2014/main" id="{6308B486-7B49-6D44-ADE3-45E112432646}"/>
              </a:ext>
            </a:extLst>
          </p:cNvPr>
          <p:cNvGrpSpPr/>
          <p:nvPr/>
        </p:nvGrpSpPr>
        <p:grpSpPr>
          <a:xfrm>
            <a:off x="5315007" y="2871242"/>
            <a:ext cx="4784430" cy="584775"/>
            <a:chOff x="5315007" y="2871242"/>
            <a:chExt cx="4784430" cy="584775"/>
          </a:xfrm>
        </p:grpSpPr>
        <p:sp>
          <p:nvSpPr>
            <p:cNvPr id="32" name="Rectángulo redondeado 31">
              <a:extLst>
                <a:ext uri="{FF2B5EF4-FFF2-40B4-BE49-F238E27FC236}">
                  <a16:creationId xmlns:a16="http://schemas.microsoft.com/office/drawing/2014/main" id="{A0534150-3883-E642-BAB7-18201622C7C1}"/>
                </a:ext>
              </a:extLst>
            </p:cNvPr>
            <p:cNvSpPr/>
            <p:nvPr/>
          </p:nvSpPr>
          <p:spPr>
            <a:xfrm>
              <a:off x="5315007" y="2883488"/>
              <a:ext cx="4784430" cy="546904"/>
            </a:xfrm>
            <a:prstGeom prst="roundRect">
              <a:avLst>
                <a:gd name="adj" fmla="val 8871"/>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CuadroTexto 32">
              <a:extLst>
                <a:ext uri="{FF2B5EF4-FFF2-40B4-BE49-F238E27FC236}">
                  <a16:creationId xmlns:a16="http://schemas.microsoft.com/office/drawing/2014/main" id="{BC063AC0-56CC-2744-AF48-17E64EBDE36F}"/>
                </a:ext>
              </a:extLst>
            </p:cNvPr>
            <p:cNvSpPr txBox="1"/>
            <p:nvPr/>
          </p:nvSpPr>
          <p:spPr>
            <a:xfrm>
              <a:off x="5429859" y="2871242"/>
              <a:ext cx="2045240" cy="584775"/>
            </a:xfrm>
            <a:prstGeom prst="rect">
              <a:avLst/>
            </a:prstGeom>
            <a:noFill/>
          </p:spPr>
          <p:txBody>
            <a:bodyPr wrap="none" rtlCol="0">
              <a:spAutoFit/>
            </a:bodyPr>
            <a:lstStyle/>
            <a:p>
              <a:r>
                <a:rPr lang="es-MX" sz="3200" b="1">
                  <a:solidFill>
                    <a:schemeClr val="bg1"/>
                  </a:solidFill>
                </a:rPr>
                <a:t>- Plebiscito</a:t>
              </a:r>
              <a:endParaRPr lang="es-ES_tradnl" sz="3200" b="1">
                <a:solidFill>
                  <a:schemeClr val="bg1"/>
                </a:solidFill>
              </a:endParaRPr>
            </a:p>
          </p:txBody>
        </p:sp>
      </p:grpSp>
      <p:grpSp>
        <p:nvGrpSpPr>
          <p:cNvPr id="34" name="Agrupar 5">
            <a:extLst>
              <a:ext uri="{FF2B5EF4-FFF2-40B4-BE49-F238E27FC236}">
                <a16:creationId xmlns:a16="http://schemas.microsoft.com/office/drawing/2014/main" id="{838E3378-E99C-904F-8072-9DFC8E8AC635}"/>
              </a:ext>
            </a:extLst>
          </p:cNvPr>
          <p:cNvGrpSpPr/>
          <p:nvPr/>
        </p:nvGrpSpPr>
        <p:grpSpPr>
          <a:xfrm>
            <a:off x="5315007" y="3578915"/>
            <a:ext cx="4784430" cy="584775"/>
            <a:chOff x="5315007" y="3578915"/>
            <a:chExt cx="4784430" cy="584775"/>
          </a:xfrm>
        </p:grpSpPr>
        <p:sp>
          <p:nvSpPr>
            <p:cNvPr id="35" name="Rectángulo redondeado 34">
              <a:extLst>
                <a:ext uri="{FF2B5EF4-FFF2-40B4-BE49-F238E27FC236}">
                  <a16:creationId xmlns:a16="http://schemas.microsoft.com/office/drawing/2014/main" id="{0BB70594-4A88-D242-A251-8755BEB45614}"/>
                </a:ext>
              </a:extLst>
            </p:cNvPr>
            <p:cNvSpPr/>
            <p:nvPr/>
          </p:nvSpPr>
          <p:spPr>
            <a:xfrm>
              <a:off x="5315007" y="3609449"/>
              <a:ext cx="4784430" cy="546904"/>
            </a:xfrm>
            <a:prstGeom prst="roundRect">
              <a:avLst>
                <a:gd name="adj" fmla="val 8871"/>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CuadroTexto 35">
              <a:extLst>
                <a:ext uri="{FF2B5EF4-FFF2-40B4-BE49-F238E27FC236}">
                  <a16:creationId xmlns:a16="http://schemas.microsoft.com/office/drawing/2014/main" id="{520B6A98-797A-C743-8415-433B49316C67}"/>
                </a:ext>
              </a:extLst>
            </p:cNvPr>
            <p:cNvSpPr txBox="1"/>
            <p:nvPr/>
          </p:nvSpPr>
          <p:spPr>
            <a:xfrm>
              <a:off x="5428023" y="3578915"/>
              <a:ext cx="3786742" cy="584775"/>
            </a:xfrm>
            <a:prstGeom prst="rect">
              <a:avLst/>
            </a:prstGeom>
            <a:noFill/>
          </p:spPr>
          <p:txBody>
            <a:bodyPr wrap="none" rtlCol="0">
              <a:spAutoFit/>
            </a:bodyPr>
            <a:lstStyle/>
            <a:p>
              <a:pPr lvl="0"/>
              <a:r>
                <a:rPr lang="es-MX" sz="3200" b="1">
                  <a:solidFill>
                    <a:schemeClr val="bg1"/>
                  </a:solidFill>
                </a:rPr>
                <a:t>- Iniciativa ciudadana</a:t>
              </a:r>
            </a:p>
          </p:txBody>
        </p:sp>
      </p:grpSp>
      <p:grpSp>
        <p:nvGrpSpPr>
          <p:cNvPr id="37" name="Agrupar 6">
            <a:extLst>
              <a:ext uri="{FF2B5EF4-FFF2-40B4-BE49-F238E27FC236}">
                <a16:creationId xmlns:a16="http://schemas.microsoft.com/office/drawing/2014/main" id="{FBA03E13-CE9F-A644-B9D7-9D5B9E0A0DFD}"/>
              </a:ext>
            </a:extLst>
          </p:cNvPr>
          <p:cNvGrpSpPr/>
          <p:nvPr/>
        </p:nvGrpSpPr>
        <p:grpSpPr>
          <a:xfrm>
            <a:off x="5315007" y="4333720"/>
            <a:ext cx="4784430" cy="584775"/>
            <a:chOff x="5315007" y="4333720"/>
            <a:chExt cx="4784430" cy="584775"/>
          </a:xfrm>
        </p:grpSpPr>
        <p:sp>
          <p:nvSpPr>
            <p:cNvPr id="38" name="Rectángulo redondeado 37">
              <a:extLst>
                <a:ext uri="{FF2B5EF4-FFF2-40B4-BE49-F238E27FC236}">
                  <a16:creationId xmlns:a16="http://schemas.microsoft.com/office/drawing/2014/main" id="{043310E0-589D-D04B-8265-4605A627F42D}"/>
                </a:ext>
              </a:extLst>
            </p:cNvPr>
            <p:cNvSpPr/>
            <p:nvPr/>
          </p:nvSpPr>
          <p:spPr>
            <a:xfrm>
              <a:off x="5315007" y="4345966"/>
              <a:ext cx="4784430" cy="546904"/>
            </a:xfrm>
            <a:prstGeom prst="roundRect">
              <a:avLst>
                <a:gd name="adj" fmla="val 8871"/>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CuadroTexto 38">
              <a:extLst>
                <a:ext uri="{FF2B5EF4-FFF2-40B4-BE49-F238E27FC236}">
                  <a16:creationId xmlns:a16="http://schemas.microsoft.com/office/drawing/2014/main" id="{46FFC1F5-FACF-B84B-ADC8-323E7D606125}"/>
                </a:ext>
              </a:extLst>
            </p:cNvPr>
            <p:cNvSpPr txBox="1"/>
            <p:nvPr/>
          </p:nvSpPr>
          <p:spPr>
            <a:xfrm>
              <a:off x="5426220" y="4333720"/>
              <a:ext cx="4474495" cy="584775"/>
            </a:xfrm>
            <a:prstGeom prst="rect">
              <a:avLst/>
            </a:prstGeom>
            <a:noFill/>
          </p:spPr>
          <p:txBody>
            <a:bodyPr wrap="none" rtlCol="0">
              <a:spAutoFit/>
            </a:bodyPr>
            <a:lstStyle/>
            <a:p>
              <a:pPr lvl="0"/>
              <a:r>
                <a:rPr lang="es-MX" sz="3200" b="1">
                  <a:solidFill>
                    <a:schemeClr val="bg1"/>
                  </a:solidFill>
                </a:rPr>
                <a:t>- Revocación de mandato</a:t>
              </a:r>
            </a:p>
          </p:txBody>
        </p:sp>
      </p:grpSp>
      <p:pic>
        <p:nvPicPr>
          <p:cNvPr id="40" name="Imagen 39">
            <a:extLst>
              <a:ext uri="{FF2B5EF4-FFF2-40B4-BE49-F238E27FC236}">
                <a16:creationId xmlns:a16="http://schemas.microsoft.com/office/drawing/2014/main" id="{2A4A8401-AB80-CD45-B047-AE44A8D1B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617" y="1956164"/>
            <a:ext cx="3030129" cy="3030129"/>
          </a:xfrm>
          <a:prstGeom prst="rect">
            <a:avLst/>
          </a:prstGeom>
        </p:spPr>
      </p:pic>
      <p:pic>
        <p:nvPicPr>
          <p:cNvPr id="41" name="Imagen 40">
            <a:extLst>
              <a:ext uri="{FF2B5EF4-FFF2-40B4-BE49-F238E27FC236}">
                <a16:creationId xmlns:a16="http://schemas.microsoft.com/office/drawing/2014/main" id="{2EA3203E-B6A0-EA44-86A0-940F81D26F61}"/>
              </a:ext>
            </a:extLst>
          </p:cNvPr>
          <p:cNvPicPr>
            <a:picLocks noChangeAspect="1"/>
          </p:cNvPicPr>
          <p:nvPr/>
        </p:nvPicPr>
        <p:blipFill>
          <a:blip r:embed="rId3"/>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14536176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750"/>
                                        <p:tgtEl>
                                          <p:spTgt spid="40"/>
                                        </p:tgtEl>
                                      </p:cBhvr>
                                    </p:animEffect>
                                  </p:childTnLst>
                                </p:cTn>
                              </p:par>
                            </p:childTnLst>
                          </p:cTn>
                        </p:par>
                        <p:par>
                          <p:cTn id="14" fill="hold">
                            <p:stCondLst>
                              <p:cond delay="125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750"/>
                            </p:stCondLst>
                            <p:childTnLst>
                              <p:par>
                                <p:cTn id="19" presetID="10"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2750"/>
                            </p:stCondLst>
                            <p:childTnLst>
                              <p:par>
                                <p:cTn id="27" presetID="10" presetClass="entr" presetSubtype="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1">
            <a:extLst>
              <a:ext uri="{FF2B5EF4-FFF2-40B4-BE49-F238E27FC236}">
                <a16:creationId xmlns:a16="http://schemas.microsoft.com/office/drawing/2014/main" id="{06EB78EA-2653-4246-98D7-4321696286ED}"/>
              </a:ext>
            </a:extLst>
          </p:cNvPr>
          <p:cNvSpPr txBox="1">
            <a:spLocks/>
          </p:cNvSpPr>
          <p:nvPr/>
        </p:nvSpPr>
        <p:spPr>
          <a:xfrm>
            <a:off x="2196351" y="3934819"/>
            <a:ext cx="7799296" cy="109438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a:lnSpc>
                <a:spcPts val="2600"/>
              </a:lnSpc>
              <a:spcBef>
                <a:spcPts val="0"/>
              </a:spcBef>
            </a:pPr>
            <a:r>
              <a:rPr lang="es-MX">
                <a:solidFill>
                  <a:schemeClr val="tx1">
                    <a:lumMod val="65000"/>
                    <a:lumOff val="35000"/>
                  </a:schemeClr>
                </a:solidFill>
                <a:ea typeface="+mj-ea"/>
                <a:cs typeface="+mj-cs"/>
              </a:rPr>
              <a:t>Los resultados de los </a:t>
            </a:r>
            <a:r>
              <a:rPr lang="es-MX" i="1">
                <a:solidFill>
                  <a:schemeClr val="tx1">
                    <a:lumMod val="65000"/>
                    <a:lumOff val="35000"/>
                  </a:schemeClr>
                </a:solidFill>
                <a:ea typeface="+mj-ea"/>
                <a:cs typeface="+mj-cs"/>
              </a:rPr>
              <a:t>instrumentos políticos</a:t>
            </a:r>
            <a:r>
              <a:rPr lang="es-MX">
                <a:solidFill>
                  <a:schemeClr val="tx1">
                    <a:lumMod val="65000"/>
                    <a:lumOff val="35000"/>
                  </a:schemeClr>
                </a:solidFill>
                <a:ea typeface="+mj-ea"/>
                <a:cs typeface="+mj-cs"/>
              </a:rPr>
              <a:t> podrán tener </a:t>
            </a:r>
            <a:r>
              <a:rPr lang="es-MX" b="1">
                <a:solidFill>
                  <a:srgbClr val="B574BA"/>
                </a:solidFill>
                <a:ea typeface="+mj-ea"/>
                <a:cs typeface="+mj-cs"/>
              </a:rPr>
              <a:t>efecto obligatorio </a:t>
            </a:r>
            <a:r>
              <a:rPr lang="es-MX">
                <a:solidFill>
                  <a:schemeClr val="tx1">
                    <a:lumMod val="65000"/>
                    <a:lumOff val="35000"/>
                  </a:schemeClr>
                </a:solidFill>
                <a:ea typeface="+mj-ea"/>
                <a:cs typeface="+mj-cs"/>
              </a:rPr>
              <a:t>para las autoridades, si se cumplen las exigencias que la Ley de Participación Ciudadana señala.</a:t>
            </a:r>
            <a:endParaRPr lang="en-US">
              <a:solidFill>
                <a:schemeClr val="tx1">
                  <a:lumMod val="65000"/>
                  <a:lumOff val="35000"/>
                </a:schemeClr>
              </a:solidFill>
              <a:ea typeface="+mj-ea"/>
              <a:cs typeface="+mj-cs"/>
            </a:endParaRPr>
          </a:p>
        </p:txBody>
      </p:sp>
      <p:pic>
        <p:nvPicPr>
          <p:cNvPr id="6" name="Imagen 5">
            <a:extLst>
              <a:ext uri="{FF2B5EF4-FFF2-40B4-BE49-F238E27FC236}">
                <a16:creationId xmlns:a16="http://schemas.microsoft.com/office/drawing/2014/main" id="{CA2771DB-5BA0-B84C-B0C1-4A0DF9033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320" y="874820"/>
            <a:ext cx="2560632" cy="2566923"/>
          </a:xfrm>
          <a:prstGeom prst="rect">
            <a:avLst/>
          </a:prstGeom>
        </p:spPr>
      </p:pic>
      <p:pic>
        <p:nvPicPr>
          <p:cNvPr id="7" name="Imagen 6">
            <a:extLst>
              <a:ext uri="{FF2B5EF4-FFF2-40B4-BE49-F238E27FC236}">
                <a16:creationId xmlns:a16="http://schemas.microsoft.com/office/drawing/2014/main" id="{E49554AB-0E48-9449-9F61-A8F67308A072}"/>
              </a:ext>
            </a:extLst>
          </p:cNvPr>
          <p:cNvPicPr>
            <a:picLocks noChangeAspect="1"/>
          </p:cNvPicPr>
          <p:nvPr/>
        </p:nvPicPr>
        <p:blipFill>
          <a:blip r:embed="rId3"/>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11785475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a:extLst>
              <a:ext uri="{FF2B5EF4-FFF2-40B4-BE49-F238E27FC236}">
                <a16:creationId xmlns:a16="http://schemas.microsoft.com/office/drawing/2014/main" id="{2C03B7B6-FCA8-AE40-B912-0B7695E19E59}"/>
              </a:ext>
            </a:extLst>
          </p:cNvPr>
          <p:cNvSpPr txBox="1">
            <a:spLocks/>
          </p:cNvSpPr>
          <p:nvPr/>
        </p:nvSpPr>
        <p:spPr>
          <a:xfrm>
            <a:off x="421780" y="500588"/>
            <a:ext cx="5179071" cy="495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3200" b="1">
                <a:solidFill>
                  <a:srgbClr val="AA57AA"/>
                </a:solidFill>
              </a:rPr>
              <a:t>Derechos político-electorales</a:t>
            </a:r>
          </a:p>
        </p:txBody>
      </p:sp>
      <p:sp>
        <p:nvSpPr>
          <p:cNvPr id="10" name="Rectángulo 9">
            <a:extLst>
              <a:ext uri="{FF2B5EF4-FFF2-40B4-BE49-F238E27FC236}">
                <a16:creationId xmlns:a16="http://schemas.microsoft.com/office/drawing/2014/main" id="{55A28D53-59DF-7F49-8D10-925AF95B37DF}"/>
              </a:ext>
            </a:extLst>
          </p:cNvPr>
          <p:cNvSpPr/>
          <p:nvPr/>
        </p:nvSpPr>
        <p:spPr>
          <a:xfrm>
            <a:off x="5244522" y="6067205"/>
            <a:ext cx="6345042" cy="323165"/>
          </a:xfrm>
          <a:prstGeom prst="rect">
            <a:avLst/>
          </a:prstGeom>
        </p:spPr>
        <p:txBody>
          <a:bodyPr wrap="square">
            <a:spAutoFit/>
          </a:bodyPr>
          <a:lstStyle/>
          <a:p>
            <a:pPr algn="r"/>
            <a:r>
              <a:rPr lang="es-MX" sz="1500">
                <a:solidFill>
                  <a:srgbClr val="B574BA"/>
                </a:solidFill>
                <a:ea typeface="Times New Roman" panose="02020603050405020304" pitchFamily="18" charset="0"/>
                <a:cs typeface="Times New Roman" panose="02020603050405020304" pitchFamily="18" charset="0"/>
              </a:rPr>
              <a:t>Art. 35, Constitución Política de los Estados Unidos Mexicanos</a:t>
            </a:r>
            <a:endParaRPr lang="es-MX" sz="1500">
              <a:solidFill>
                <a:srgbClr val="B574BA"/>
              </a:solidFill>
            </a:endParaRPr>
          </a:p>
        </p:txBody>
      </p:sp>
      <p:pic>
        <p:nvPicPr>
          <p:cNvPr id="11" name="Imagen 10">
            <a:extLst>
              <a:ext uri="{FF2B5EF4-FFF2-40B4-BE49-F238E27FC236}">
                <a16:creationId xmlns:a16="http://schemas.microsoft.com/office/drawing/2014/main" id="{FEFADEAF-3065-D043-8661-E9549C2AC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4329" y="1828799"/>
            <a:ext cx="3827539" cy="3252488"/>
          </a:xfrm>
          <a:prstGeom prst="rect">
            <a:avLst/>
          </a:prstGeom>
        </p:spPr>
      </p:pic>
      <p:pic>
        <p:nvPicPr>
          <p:cNvPr id="12" name="Imagen 11">
            <a:extLst>
              <a:ext uri="{FF2B5EF4-FFF2-40B4-BE49-F238E27FC236}">
                <a16:creationId xmlns:a16="http://schemas.microsoft.com/office/drawing/2014/main" id="{39A85CF5-9E66-0F4A-8863-3C0340F2B42B}"/>
              </a:ext>
            </a:extLst>
          </p:cNvPr>
          <p:cNvPicPr>
            <a:picLocks noChangeAspect="1"/>
          </p:cNvPicPr>
          <p:nvPr/>
        </p:nvPicPr>
        <p:blipFill>
          <a:blip r:embed="rId3"/>
          <a:stretch>
            <a:fillRect/>
          </a:stretch>
        </p:blipFill>
        <p:spPr>
          <a:xfrm>
            <a:off x="160039" y="5990668"/>
            <a:ext cx="1723515" cy="396542"/>
          </a:xfrm>
          <a:prstGeom prst="rect">
            <a:avLst/>
          </a:prstGeom>
        </p:spPr>
      </p:pic>
      <p:grpSp>
        <p:nvGrpSpPr>
          <p:cNvPr id="3" name="Grupo 2">
            <a:extLst>
              <a:ext uri="{FF2B5EF4-FFF2-40B4-BE49-F238E27FC236}">
                <a16:creationId xmlns:a16="http://schemas.microsoft.com/office/drawing/2014/main" id="{5768492C-C395-8949-9F32-677096569725}"/>
              </a:ext>
            </a:extLst>
          </p:cNvPr>
          <p:cNvGrpSpPr/>
          <p:nvPr/>
        </p:nvGrpSpPr>
        <p:grpSpPr>
          <a:xfrm>
            <a:off x="814648" y="2700076"/>
            <a:ext cx="5619403" cy="1557118"/>
            <a:chOff x="814648" y="2700076"/>
            <a:chExt cx="5619403" cy="1557118"/>
          </a:xfrm>
        </p:grpSpPr>
        <p:sp>
          <p:nvSpPr>
            <p:cNvPr id="8" name="Marcador de contenido 2">
              <a:extLst>
                <a:ext uri="{FF2B5EF4-FFF2-40B4-BE49-F238E27FC236}">
                  <a16:creationId xmlns:a16="http://schemas.microsoft.com/office/drawing/2014/main" id="{772E7F16-6946-1B47-B9B6-9BADF74F7FFA}"/>
                </a:ext>
              </a:extLst>
            </p:cNvPr>
            <p:cNvSpPr txBox="1">
              <a:spLocks/>
            </p:cNvSpPr>
            <p:nvPr/>
          </p:nvSpPr>
          <p:spPr>
            <a:xfrm>
              <a:off x="946267" y="2781068"/>
              <a:ext cx="5388723" cy="14761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600"/>
                </a:lnSpc>
                <a:spcBef>
                  <a:spcPts val="0"/>
                </a:spcBef>
              </a:pPr>
              <a:r>
                <a:rPr lang="es-MX">
                  <a:solidFill>
                    <a:schemeClr val="tx1">
                      <a:lumMod val="65000"/>
                      <a:lumOff val="35000"/>
                    </a:schemeClr>
                  </a:solidFill>
                </a:rPr>
                <a:t>Otro derecho de las y los ciudadanos en materia política, son el derecho de votar y ser votado en cargos de elección popular.</a:t>
              </a:r>
            </a:p>
          </p:txBody>
        </p:sp>
        <p:sp>
          <p:nvSpPr>
            <p:cNvPr id="2" name="Rectángulo redondeado 1">
              <a:extLst>
                <a:ext uri="{FF2B5EF4-FFF2-40B4-BE49-F238E27FC236}">
                  <a16:creationId xmlns:a16="http://schemas.microsoft.com/office/drawing/2014/main" id="{1FC031C8-0776-4146-BB7B-7755EE48AEFB}"/>
                </a:ext>
              </a:extLst>
            </p:cNvPr>
            <p:cNvSpPr/>
            <p:nvPr/>
          </p:nvSpPr>
          <p:spPr>
            <a:xfrm>
              <a:off x="814648" y="2700076"/>
              <a:ext cx="5619403" cy="1285300"/>
            </a:xfrm>
            <a:prstGeom prst="roundRect">
              <a:avLst>
                <a:gd name="adj" fmla="val 6948"/>
              </a:avLst>
            </a:prstGeom>
            <a:noFill/>
            <a:ln w="28575">
              <a:solidFill>
                <a:srgbClr val="AD8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6071310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childTnLst>
                                </p:cTn>
                              </p:par>
                            </p:childTnLst>
                          </p:cTn>
                        </p:par>
                        <p:par>
                          <p:cTn id="14" fill="hold">
                            <p:stCondLst>
                              <p:cond delay="1250"/>
                            </p:stCondLst>
                            <p:childTnLst>
                              <p:par>
                                <p:cTn id="15" presetID="1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ppt_x</p:attrName>
                                        </p:attrNameLst>
                                      </p:cBhvr>
                                      <p:tavLst>
                                        <p:tav tm="0">
                                          <p:val>
                                            <p:strVal val="#ppt_x+#ppt_w*1.125000"/>
                                          </p:val>
                                        </p:tav>
                                        <p:tav tm="100000">
                                          <p:val>
                                            <p:strVal val="#ppt_x"/>
                                          </p:val>
                                        </p:tav>
                                      </p:tavLst>
                                    </p:anim>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DADBE3C-8EC8-5342-AB69-3E0FA03B9D96}"/>
              </a:ext>
            </a:extLst>
          </p:cNvPr>
          <p:cNvSpPr/>
          <p:nvPr/>
        </p:nvSpPr>
        <p:spPr>
          <a:xfrm>
            <a:off x="5726029" y="1731807"/>
            <a:ext cx="5127333" cy="954107"/>
          </a:xfrm>
          <a:prstGeom prst="rect">
            <a:avLst/>
          </a:prstGeom>
        </p:spPr>
        <p:txBody>
          <a:bodyPr wrap="square">
            <a:spAutoFit/>
          </a:bodyPr>
          <a:lstStyle/>
          <a:p>
            <a:pPr algn="ctr"/>
            <a:r>
              <a:rPr lang="en-US" sz="2800" b="1">
                <a:solidFill>
                  <a:srgbClr val="8B6EB4"/>
                </a:solidFill>
                <a:cs typeface="Arial" panose="020B0604020202020204" pitchFamily="34" charset="0"/>
              </a:rPr>
              <a:t>¿</a:t>
            </a:r>
            <a:r>
              <a:rPr lang="en-US" sz="2800" b="1" err="1">
                <a:solidFill>
                  <a:srgbClr val="8B6EB4"/>
                </a:solidFill>
                <a:cs typeface="Arial" panose="020B0604020202020204" pitchFamily="34" charset="0"/>
              </a:rPr>
              <a:t>Cuáles</a:t>
            </a:r>
            <a:r>
              <a:rPr lang="en-US" sz="2800" b="1">
                <a:solidFill>
                  <a:srgbClr val="8B6EB4"/>
                </a:solidFill>
                <a:cs typeface="Arial" panose="020B0604020202020204" pitchFamily="34" charset="0"/>
              </a:rPr>
              <a:t> son los </a:t>
            </a:r>
            <a:r>
              <a:rPr lang="en-US" sz="2800" b="1" i="1" err="1">
                <a:solidFill>
                  <a:srgbClr val="B461B3"/>
                </a:solidFill>
                <a:cs typeface="Arial" panose="020B0604020202020204" pitchFamily="34" charset="0"/>
              </a:rPr>
              <a:t>instrumentos</a:t>
            </a:r>
            <a:r>
              <a:rPr lang="en-US" sz="2800" b="1" i="1">
                <a:solidFill>
                  <a:srgbClr val="B461B3"/>
                </a:solidFill>
                <a:cs typeface="Arial" panose="020B0604020202020204" pitchFamily="34" charset="0"/>
              </a:rPr>
              <a:t> </a:t>
            </a:r>
            <a:br>
              <a:rPr lang="en-US" sz="2800" b="1" i="1">
                <a:solidFill>
                  <a:srgbClr val="B461B3"/>
                </a:solidFill>
                <a:cs typeface="Arial" panose="020B0604020202020204" pitchFamily="34" charset="0"/>
              </a:rPr>
            </a:br>
            <a:r>
              <a:rPr lang="en-US" sz="2800" b="1" i="1">
                <a:solidFill>
                  <a:srgbClr val="B461B3"/>
                </a:solidFill>
                <a:cs typeface="Arial" panose="020B0604020202020204" pitchFamily="34" charset="0"/>
              </a:rPr>
              <a:t>de</a:t>
            </a:r>
            <a:r>
              <a:rPr lang="en-US" sz="2800" b="1">
                <a:solidFill>
                  <a:srgbClr val="B461B3"/>
                </a:solidFill>
                <a:cs typeface="Arial" panose="020B0604020202020204" pitchFamily="34" charset="0"/>
              </a:rPr>
              <a:t> </a:t>
            </a:r>
            <a:r>
              <a:rPr lang="en-US" sz="2800" b="1" i="1" err="1">
                <a:solidFill>
                  <a:srgbClr val="B461B3"/>
                </a:solidFill>
                <a:cs typeface="Arial" panose="020B0604020202020204" pitchFamily="34" charset="0"/>
              </a:rPr>
              <a:t>participación</a:t>
            </a:r>
            <a:r>
              <a:rPr lang="en-US" sz="2800" b="1" i="1">
                <a:solidFill>
                  <a:srgbClr val="B461B3"/>
                </a:solidFill>
                <a:cs typeface="Arial" panose="020B0604020202020204" pitchFamily="34" charset="0"/>
              </a:rPr>
              <a:t> social</a:t>
            </a:r>
            <a:r>
              <a:rPr lang="en-US" sz="2800" b="1" i="1">
                <a:solidFill>
                  <a:srgbClr val="8B6EB4"/>
                </a:solidFill>
                <a:cs typeface="Arial" panose="020B0604020202020204" pitchFamily="34" charset="0"/>
              </a:rPr>
              <a:t>?</a:t>
            </a:r>
            <a:endParaRPr lang="es-ES_tradnl" sz="2800" b="1">
              <a:solidFill>
                <a:srgbClr val="8B6EB4"/>
              </a:solidFill>
              <a:ea typeface="Raleway Thin" charset="0"/>
              <a:cs typeface="Raleway Thin" charset="0"/>
            </a:endParaRPr>
          </a:p>
        </p:txBody>
      </p:sp>
      <p:pic>
        <p:nvPicPr>
          <p:cNvPr id="5" name="Imagen 4">
            <a:extLst>
              <a:ext uri="{FF2B5EF4-FFF2-40B4-BE49-F238E27FC236}">
                <a16:creationId xmlns:a16="http://schemas.microsoft.com/office/drawing/2014/main" id="{C84CA89F-D621-BA42-877A-47DDA4FF6E94}"/>
              </a:ext>
            </a:extLst>
          </p:cNvPr>
          <p:cNvPicPr>
            <a:picLocks noChangeAspect="1"/>
          </p:cNvPicPr>
          <p:nvPr/>
        </p:nvPicPr>
        <p:blipFill rotWithShape="1">
          <a:blip r:embed="rId2">
            <a:extLst>
              <a:ext uri="{28A0092B-C50C-407E-A947-70E740481C1C}">
                <a14:useLocalDpi xmlns:a14="http://schemas.microsoft.com/office/drawing/2010/main" val="0"/>
              </a:ext>
            </a:extLst>
          </a:blip>
          <a:srcRect l="41759" t="42352" r="3676" b="6817"/>
          <a:stretch/>
        </p:blipFill>
        <p:spPr>
          <a:xfrm>
            <a:off x="5073805" y="2712093"/>
            <a:ext cx="7118195" cy="3729409"/>
          </a:xfrm>
          <a:prstGeom prst="rect">
            <a:avLst/>
          </a:prstGeom>
        </p:spPr>
      </p:pic>
      <p:pic>
        <p:nvPicPr>
          <p:cNvPr id="8" name="Imagen 7">
            <a:extLst>
              <a:ext uri="{FF2B5EF4-FFF2-40B4-BE49-F238E27FC236}">
                <a16:creationId xmlns:a16="http://schemas.microsoft.com/office/drawing/2014/main" id="{808EF29B-8A4F-304C-B741-AE8405438B85}"/>
              </a:ext>
            </a:extLst>
          </p:cNvPr>
          <p:cNvPicPr>
            <a:picLocks noChangeAspect="1"/>
          </p:cNvPicPr>
          <p:nvPr/>
        </p:nvPicPr>
        <p:blipFill>
          <a:blip r:embed="rId3"/>
          <a:stretch>
            <a:fillRect/>
          </a:stretch>
        </p:blipFill>
        <p:spPr>
          <a:xfrm>
            <a:off x="519798" y="1041528"/>
            <a:ext cx="4568439" cy="4568439"/>
          </a:xfrm>
          <a:prstGeom prst="rect">
            <a:avLst/>
          </a:prstGeom>
        </p:spPr>
      </p:pic>
      <p:pic>
        <p:nvPicPr>
          <p:cNvPr id="9" name="Imagen 8">
            <a:extLst>
              <a:ext uri="{FF2B5EF4-FFF2-40B4-BE49-F238E27FC236}">
                <a16:creationId xmlns:a16="http://schemas.microsoft.com/office/drawing/2014/main" id="{3AFE3E35-9D11-8F47-9FFE-FB9EAFEC67F8}"/>
              </a:ext>
            </a:extLst>
          </p:cNvPr>
          <p:cNvPicPr>
            <a:picLocks noChangeAspect="1"/>
          </p:cNvPicPr>
          <p:nvPr/>
        </p:nvPicPr>
        <p:blipFill>
          <a:blip r:embed="rId4"/>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1825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5F4728C-F5F6-164B-ABC4-38180848EDA6}"/>
              </a:ext>
            </a:extLst>
          </p:cNvPr>
          <p:cNvPicPr>
            <a:picLocks noChangeAspect="1"/>
          </p:cNvPicPr>
          <p:nvPr/>
        </p:nvPicPr>
        <p:blipFill>
          <a:blip r:embed="rId3"/>
          <a:stretch>
            <a:fillRect/>
          </a:stretch>
        </p:blipFill>
        <p:spPr>
          <a:xfrm>
            <a:off x="3744913" y="4498322"/>
            <a:ext cx="4670426" cy="1065187"/>
          </a:xfrm>
          <a:prstGeom prst="rect">
            <a:avLst/>
          </a:prstGeom>
        </p:spPr>
      </p:pic>
      <p:pic>
        <p:nvPicPr>
          <p:cNvPr id="7" name="Imagen 6">
            <a:extLst>
              <a:ext uri="{FF2B5EF4-FFF2-40B4-BE49-F238E27FC236}">
                <a16:creationId xmlns:a16="http://schemas.microsoft.com/office/drawing/2014/main" id="{D8E96F9F-83B3-A144-A022-78E3B1F670EC}"/>
              </a:ext>
            </a:extLst>
          </p:cNvPr>
          <p:cNvPicPr>
            <a:picLocks noChangeAspect="1"/>
          </p:cNvPicPr>
          <p:nvPr/>
        </p:nvPicPr>
        <p:blipFill>
          <a:blip r:embed="rId4">
            <a:alphaModFix amt="86000"/>
          </a:blip>
          <a:stretch>
            <a:fillRect/>
          </a:stretch>
        </p:blipFill>
        <p:spPr>
          <a:xfrm>
            <a:off x="1182687" y="4510088"/>
            <a:ext cx="2332038" cy="1033540"/>
          </a:xfrm>
          <a:prstGeom prst="rect">
            <a:avLst/>
          </a:prstGeom>
        </p:spPr>
      </p:pic>
      <p:pic>
        <p:nvPicPr>
          <p:cNvPr id="42" name="Imagen 41">
            <a:extLst>
              <a:ext uri="{FF2B5EF4-FFF2-40B4-BE49-F238E27FC236}">
                <a16:creationId xmlns:a16="http://schemas.microsoft.com/office/drawing/2014/main" id="{2326EAE2-EAC2-5243-9DE2-5CE054D75F71}"/>
              </a:ext>
            </a:extLst>
          </p:cNvPr>
          <p:cNvPicPr>
            <a:picLocks noChangeAspect="1"/>
          </p:cNvPicPr>
          <p:nvPr/>
        </p:nvPicPr>
        <p:blipFill>
          <a:blip r:embed="rId5"/>
          <a:stretch>
            <a:fillRect/>
          </a:stretch>
        </p:blipFill>
        <p:spPr>
          <a:xfrm>
            <a:off x="6170269" y="2030732"/>
            <a:ext cx="2326669" cy="1054124"/>
          </a:xfrm>
          <a:prstGeom prst="rect">
            <a:avLst/>
          </a:prstGeom>
        </p:spPr>
      </p:pic>
      <p:pic>
        <p:nvPicPr>
          <p:cNvPr id="43" name="Imagen 42">
            <a:extLst>
              <a:ext uri="{FF2B5EF4-FFF2-40B4-BE49-F238E27FC236}">
                <a16:creationId xmlns:a16="http://schemas.microsoft.com/office/drawing/2014/main" id="{CE819527-64A9-A942-BB7F-784D72A249B0}"/>
              </a:ext>
            </a:extLst>
          </p:cNvPr>
          <p:cNvPicPr>
            <a:picLocks noChangeAspect="1"/>
          </p:cNvPicPr>
          <p:nvPr/>
        </p:nvPicPr>
        <p:blipFill>
          <a:blip r:embed="rId6"/>
          <a:stretch>
            <a:fillRect/>
          </a:stretch>
        </p:blipFill>
        <p:spPr>
          <a:xfrm>
            <a:off x="1179859" y="3269567"/>
            <a:ext cx="2326669" cy="1054124"/>
          </a:xfrm>
          <a:prstGeom prst="rect">
            <a:avLst/>
          </a:prstGeom>
        </p:spPr>
      </p:pic>
      <p:pic>
        <p:nvPicPr>
          <p:cNvPr id="44" name="Imagen 43">
            <a:extLst>
              <a:ext uri="{FF2B5EF4-FFF2-40B4-BE49-F238E27FC236}">
                <a16:creationId xmlns:a16="http://schemas.microsoft.com/office/drawing/2014/main" id="{9C48F557-BE81-3144-AA4C-A7D4EA8CE57A}"/>
              </a:ext>
            </a:extLst>
          </p:cNvPr>
          <p:cNvPicPr>
            <a:picLocks noChangeAspect="1"/>
          </p:cNvPicPr>
          <p:nvPr/>
        </p:nvPicPr>
        <p:blipFill>
          <a:blip r:embed="rId7"/>
          <a:stretch>
            <a:fillRect/>
          </a:stretch>
        </p:blipFill>
        <p:spPr>
          <a:xfrm>
            <a:off x="6186064" y="3283642"/>
            <a:ext cx="2326669" cy="1054124"/>
          </a:xfrm>
          <a:prstGeom prst="rect">
            <a:avLst/>
          </a:prstGeom>
        </p:spPr>
      </p:pic>
      <p:sp>
        <p:nvSpPr>
          <p:cNvPr id="45" name="CuadroTexto 44">
            <a:extLst>
              <a:ext uri="{FF2B5EF4-FFF2-40B4-BE49-F238E27FC236}">
                <a16:creationId xmlns:a16="http://schemas.microsoft.com/office/drawing/2014/main" id="{176B0BCF-359A-9145-8596-F35DC426C310}"/>
              </a:ext>
            </a:extLst>
          </p:cNvPr>
          <p:cNvSpPr txBox="1"/>
          <p:nvPr/>
        </p:nvSpPr>
        <p:spPr>
          <a:xfrm>
            <a:off x="157576" y="330376"/>
            <a:ext cx="10602573" cy="1141439"/>
          </a:xfrm>
          <a:prstGeom prst="rect">
            <a:avLst/>
          </a:prstGeom>
          <a:noFill/>
        </p:spPr>
        <p:txBody>
          <a:bodyPr wrap="square" lIns="180000" tIns="108000" bIns="108000" rtlCol="0">
            <a:spAutoFit/>
          </a:bodyPr>
          <a:lstStyle/>
          <a:p>
            <a:pPr marL="173038" marR="0" lvl="0" algn="l" defTabSz="914400" rtl="0" eaLnBrk="1" fontAlgn="auto" latinLnBrk="0" hangingPunct="1">
              <a:lnSpc>
                <a:spcPct val="100000"/>
              </a:lnSpc>
              <a:spcBef>
                <a:spcPts val="0"/>
              </a:spcBef>
              <a:spcAft>
                <a:spcPts val="0"/>
              </a:spcAft>
              <a:buClrTx/>
              <a:buSzTx/>
              <a:buFontTx/>
              <a:buNone/>
              <a:tabLst/>
              <a:defRPr/>
            </a:pPr>
            <a:r>
              <a:rPr lang="es-MX" sz="3000" b="1">
                <a:solidFill>
                  <a:srgbClr val="B574BA"/>
                </a:solidFill>
                <a:cs typeface="Arial" panose="020B0604020202020204" pitchFamily="34" charset="0"/>
              </a:rPr>
              <a:t>Los </a:t>
            </a:r>
            <a:r>
              <a:rPr lang="es-MX" sz="3000" b="1" i="1">
                <a:solidFill>
                  <a:srgbClr val="B574BA"/>
                </a:solidFill>
                <a:cs typeface="Arial" panose="020B0604020202020204" pitchFamily="34" charset="0"/>
              </a:rPr>
              <a:t>i</a:t>
            </a:r>
            <a:r>
              <a:rPr kumimoji="0" lang="es-MX" sz="3000" b="1" i="1" u="none" strike="noStrike" kern="1200" cap="none" spc="0" normalizeH="0" baseline="0" noProof="0">
                <a:ln>
                  <a:noFill/>
                </a:ln>
                <a:solidFill>
                  <a:srgbClr val="B574BA"/>
                </a:solidFill>
                <a:effectLst/>
                <a:uLnTx/>
                <a:uFillTx/>
                <a:cs typeface="Arial" panose="020B0604020202020204" pitchFamily="34" charset="0"/>
              </a:rPr>
              <a:t>nstrumentos de </a:t>
            </a:r>
            <a:r>
              <a:rPr lang="es-MX" sz="3000" b="1" i="1">
                <a:solidFill>
                  <a:srgbClr val="B574BA"/>
                </a:solidFill>
                <a:cs typeface="Arial" panose="020B0604020202020204" pitchFamily="34" charset="0"/>
              </a:rPr>
              <a:t>p</a:t>
            </a:r>
            <a:r>
              <a:rPr kumimoji="0" lang="es-MX" sz="3000" b="1" i="1" u="none" strike="noStrike" kern="1200" cap="none" spc="0" normalizeH="0" baseline="0" noProof="0">
                <a:ln>
                  <a:noFill/>
                </a:ln>
                <a:solidFill>
                  <a:srgbClr val="B574BA"/>
                </a:solidFill>
                <a:effectLst/>
                <a:uLnTx/>
                <a:uFillTx/>
                <a:cs typeface="Arial" panose="020B0604020202020204" pitchFamily="34" charset="0"/>
              </a:rPr>
              <a:t>articipación </a:t>
            </a:r>
            <a:r>
              <a:rPr lang="es-MX" sz="3000" b="1" i="1" noProof="0">
                <a:solidFill>
                  <a:srgbClr val="B574BA"/>
                </a:solidFill>
                <a:cs typeface="Arial" panose="020B0604020202020204" pitchFamily="34" charset="0"/>
              </a:rPr>
              <a:t>s</a:t>
            </a:r>
            <a:r>
              <a:rPr lang="es-MX" sz="3000" b="1" i="1">
                <a:solidFill>
                  <a:srgbClr val="B574BA"/>
                </a:solidFill>
                <a:cs typeface="Arial" panose="020B0604020202020204" pitchFamily="34" charset="0"/>
              </a:rPr>
              <a:t>ocial</a:t>
            </a:r>
            <a:r>
              <a:rPr kumimoji="0" lang="es-MX" sz="3000" b="1" i="1" u="none" strike="noStrike" kern="1200" cap="none" spc="0" normalizeH="0" baseline="0" noProof="0">
                <a:ln>
                  <a:noFill/>
                </a:ln>
                <a:solidFill>
                  <a:srgbClr val="B574BA"/>
                </a:solidFill>
                <a:effectLst/>
                <a:uLnTx/>
                <a:uFillTx/>
                <a:cs typeface="Arial" panose="020B0604020202020204" pitchFamily="34" charset="0"/>
              </a:rPr>
              <a:t> </a:t>
            </a:r>
            <a:r>
              <a:rPr kumimoji="0" lang="es-MX" sz="3000" b="1" i="0" u="none" strike="noStrike" kern="1200" cap="none" spc="0" normalizeH="0" baseline="0" noProof="0">
                <a:ln>
                  <a:noFill/>
                </a:ln>
                <a:solidFill>
                  <a:srgbClr val="B574BA"/>
                </a:solidFill>
                <a:effectLst/>
                <a:uLnTx/>
                <a:uFillTx/>
                <a:cs typeface="Arial" panose="020B0604020202020204" pitchFamily="34" charset="0"/>
              </a:rPr>
              <a:t>regulados en la Ley de Participación Ciudadana son 10:</a:t>
            </a:r>
          </a:p>
        </p:txBody>
      </p:sp>
      <p:sp>
        <p:nvSpPr>
          <p:cNvPr id="46" name="Rectángulo 45">
            <a:extLst>
              <a:ext uri="{FF2B5EF4-FFF2-40B4-BE49-F238E27FC236}">
                <a16:creationId xmlns:a16="http://schemas.microsoft.com/office/drawing/2014/main" id="{2BDEF7DD-BC91-FE43-9DC5-6EDB4D10A3AC}"/>
              </a:ext>
            </a:extLst>
          </p:cNvPr>
          <p:cNvSpPr/>
          <p:nvPr/>
        </p:nvSpPr>
        <p:spPr>
          <a:xfrm>
            <a:off x="10150846" y="5974085"/>
            <a:ext cx="1451563" cy="448942"/>
          </a:xfrm>
          <a:prstGeom prst="rect">
            <a:avLst/>
          </a:prstGeom>
          <a:noFill/>
        </p:spPr>
        <p:txBody>
          <a:bodyPr wrap="square" lIns="216000" tIns="108000" bIns="108000">
            <a:spAutoFit/>
          </a:bodyPr>
          <a:lstStyle/>
          <a:p>
            <a:pPr algn="r">
              <a:spcBef>
                <a:spcPts val="600"/>
              </a:spcBef>
              <a:spcAft>
                <a:spcPts val="600"/>
              </a:spcAft>
            </a:pPr>
            <a:r>
              <a:rPr lang="es-MX" sz="1500">
                <a:solidFill>
                  <a:srgbClr val="AC90B9"/>
                </a:solidFill>
                <a:latin typeface="Arial" panose="020B0604020202020204" pitchFamily="34" charset="0"/>
                <a:ea typeface="Calibri" panose="020F0502020204030204" pitchFamily="34" charset="0"/>
                <a:cs typeface="Times New Roman" panose="02020603050405020304" pitchFamily="18" charset="0"/>
              </a:rPr>
              <a:t>Art. 61, LPC</a:t>
            </a:r>
          </a:p>
        </p:txBody>
      </p:sp>
      <p:pic>
        <p:nvPicPr>
          <p:cNvPr id="47" name="Imagen 46">
            <a:extLst>
              <a:ext uri="{FF2B5EF4-FFF2-40B4-BE49-F238E27FC236}">
                <a16:creationId xmlns:a16="http://schemas.microsoft.com/office/drawing/2014/main" id="{5C23C0C2-62F2-164E-AF64-7D6287716A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5075" y="2038541"/>
            <a:ext cx="2350307" cy="1066440"/>
          </a:xfrm>
          <a:prstGeom prst="rect">
            <a:avLst/>
          </a:prstGeom>
        </p:spPr>
      </p:pic>
      <p:pic>
        <p:nvPicPr>
          <p:cNvPr id="48" name="Imagen 47">
            <a:extLst>
              <a:ext uri="{FF2B5EF4-FFF2-40B4-BE49-F238E27FC236}">
                <a16:creationId xmlns:a16="http://schemas.microsoft.com/office/drawing/2014/main" id="{27A0D010-FC32-104A-A38F-0F3127E0F1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2177" y="2042887"/>
            <a:ext cx="2350307" cy="1066440"/>
          </a:xfrm>
          <a:prstGeom prst="rect">
            <a:avLst/>
          </a:prstGeom>
        </p:spPr>
      </p:pic>
      <p:pic>
        <p:nvPicPr>
          <p:cNvPr id="49" name="Imagen 48">
            <a:extLst>
              <a:ext uri="{FF2B5EF4-FFF2-40B4-BE49-F238E27FC236}">
                <a16:creationId xmlns:a16="http://schemas.microsoft.com/office/drawing/2014/main" id="{1D5795BF-6FB0-2E4C-AABE-E7008C61FC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61587" y="2038541"/>
            <a:ext cx="2350307" cy="1066440"/>
          </a:xfrm>
          <a:prstGeom prst="rect">
            <a:avLst/>
          </a:prstGeom>
        </p:spPr>
      </p:pic>
      <p:pic>
        <p:nvPicPr>
          <p:cNvPr id="50" name="Imagen 49">
            <a:extLst>
              <a:ext uri="{FF2B5EF4-FFF2-40B4-BE49-F238E27FC236}">
                <a16:creationId xmlns:a16="http://schemas.microsoft.com/office/drawing/2014/main" id="{5F1ACDE7-B077-1B4F-9545-6BA67A8353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83197" y="3283714"/>
            <a:ext cx="2350307" cy="1066440"/>
          </a:xfrm>
          <a:prstGeom prst="rect">
            <a:avLst/>
          </a:prstGeom>
        </p:spPr>
      </p:pic>
      <p:pic>
        <p:nvPicPr>
          <p:cNvPr id="51" name="Imagen 50">
            <a:extLst>
              <a:ext uri="{FF2B5EF4-FFF2-40B4-BE49-F238E27FC236}">
                <a16:creationId xmlns:a16="http://schemas.microsoft.com/office/drawing/2014/main" id="{0034B8A4-E4B8-364C-9E34-D604796DA1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89138" y="3286903"/>
            <a:ext cx="2350307" cy="1066440"/>
          </a:xfrm>
          <a:prstGeom prst="rect">
            <a:avLst/>
          </a:prstGeom>
        </p:spPr>
      </p:pic>
      <p:pic>
        <p:nvPicPr>
          <p:cNvPr id="54" name="Imagen 53">
            <a:extLst>
              <a:ext uri="{FF2B5EF4-FFF2-40B4-BE49-F238E27FC236}">
                <a16:creationId xmlns:a16="http://schemas.microsoft.com/office/drawing/2014/main" id="{717197C2-2A84-2244-B079-6F9F2CDF50EC}"/>
              </a:ext>
            </a:extLst>
          </p:cNvPr>
          <p:cNvPicPr>
            <a:picLocks noChangeAspect="1"/>
          </p:cNvPicPr>
          <p:nvPr/>
        </p:nvPicPr>
        <p:blipFill>
          <a:blip r:embed="rId13"/>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7395617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250"/>
                                        <p:tgtEl>
                                          <p:spTgt spid="47"/>
                                        </p:tgtEl>
                                      </p:cBhvr>
                                    </p:animEffect>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250"/>
                                        <p:tgtEl>
                                          <p:spTgt spid="4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250"/>
                                        <p:tgtEl>
                                          <p:spTgt spid="42"/>
                                        </p:tgtEl>
                                      </p:cBhvr>
                                    </p:animEffect>
                                  </p:childTnLst>
                                </p:cTn>
                              </p:par>
                            </p:childTnLst>
                          </p:cTn>
                        </p:par>
                        <p:par>
                          <p:cTn id="22" fill="hold">
                            <p:stCondLst>
                              <p:cond delay="1250"/>
                            </p:stCondLst>
                            <p:childTnLst>
                              <p:par>
                                <p:cTn id="23" presetID="10"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250"/>
                                        <p:tgtEl>
                                          <p:spTgt spid="49"/>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250"/>
                                        <p:tgtEl>
                                          <p:spTgt spid="43"/>
                                        </p:tgtEl>
                                      </p:cBhvr>
                                    </p:animEffect>
                                  </p:childTnLst>
                                </p:cTn>
                              </p:par>
                            </p:childTnLst>
                          </p:cTn>
                        </p:par>
                        <p:par>
                          <p:cTn id="30" fill="hold">
                            <p:stCondLst>
                              <p:cond delay="1750"/>
                            </p:stCondLst>
                            <p:childTnLst>
                              <p:par>
                                <p:cTn id="31" presetID="10" presetClass="entr" presetSubtype="0"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50"/>
                                        <p:tgtEl>
                                          <p:spTgt spid="50"/>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250"/>
                                        <p:tgtEl>
                                          <p:spTgt spid="44"/>
                                        </p:tgtEl>
                                      </p:cBhvr>
                                    </p:animEffect>
                                  </p:childTnLst>
                                </p:cTn>
                              </p:par>
                            </p:childTnLst>
                          </p:cTn>
                        </p:par>
                        <p:par>
                          <p:cTn id="38" fill="hold">
                            <p:stCondLst>
                              <p:cond delay="2250"/>
                            </p:stCondLst>
                            <p:childTnLst>
                              <p:par>
                                <p:cTn id="39" presetID="10" presetClass="entr" presetSubtype="0"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250"/>
                                        <p:tgtEl>
                                          <p:spTgt spid="51"/>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50"/>
                                        <p:tgtEl>
                                          <p:spTgt spid="7"/>
                                        </p:tgtEl>
                                      </p:cBhvr>
                                    </p:animEffect>
                                  </p:childTnLst>
                                </p:cTn>
                              </p:par>
                            </p:childTnLst>
                          </p:cTn>
                        </p:par>
                        <p:par>
                          <p:cTn id="46" fill="hold">
                            <p:stCondLst>
                              <p:cond delay="2750"/>
                            </p:stCondLst>
                            <p:childTnLst>
                              <p:par>
                                <p:cTn id="47" presetID="10"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422538F-1EC1-9241-BBA5-27068A966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999" y="1268413"/>
            <a:ext cx="3702145" cy="4860110"/>
          </a:xfrm>
          <a:prstGeom prst="rect">
            <a:avLst/>
          </a:prstGeom>
        </p:spPr>
      </p:pic>
      <p:grpSp>
        <p:nvGrpSpPr>
          <p:cNvPr id="6" name="Grupo 5">
            <a:extLst>
              <a:ext uri="{FF2B5EF4-FFF2-40B4-BE49-F238E27FC236}">
                <a16:creationId xmlns:a16="http://schemas.microsoft.com/office/drawing/2014/main" id="{0E38873A-60E2-F048-A6A9-6B71C04CA8A2}"/>
              </a:ext>
            </a:extLst>
          </p:cNvPr>
          <p:cNvGrpSpPr/>
          <p:nvPr/>
        </p:nvGrpSpPr>
        <p:grpSpPr>
          <a:xfrm>
            <a:off x="5375190" y="2891482"/>
            <a:ext cx="5313834" cy="1383958"/>
            <a:chOff x="5375190" y="2891482"/>
            <a:chExt cx="5313834" cy="1383958"/>
          </a:xfrm>
        </p:grpSpPr>
        <p:sp>
          <p:nvSpPr>
            <p:cNvPr id="7" name="CuadroTexto 6">
              <a:extLst>
                <a:ext uri="{FF2B5EF4-FFF2-40B4-BE49-F238E27FC236}">
                  <a16:creationId xmlns:a16="http://schemas.microsoft.com/office/drawing/2014/main" id="{66557C87-C798-E74E-B823-3F9C0B6435B9}"/>
                </a:ext>
              </a:extLst>
            </p:cNvPr>
            <p:cNvSpPr txBox="1"/>
            <p:nvPr/>
          </p:nvSpPr>
          <p:spPr>
            <a:xfrm>
              <a:off x="5568384" y="2949701"/>
              <a:ext cx="5120640" cy="1200329"/>
            </a:xfrm>
            <a:prstGeom prst="rect">
              <a:avLst/>
            </a:prstGeom>
            <a:noFill/>
          </p:spPr>
          <p:txBody>
            <a:bodyPr wrap="square" lIns="91440" tIns="45720" rIns="91440" bIns="45720" rtlCol="0" anchor="t">
              <a:spAutoFit/>
            </a:bodyPr>
            <a:lstStyle/>
            <a:p>
              <a:r>
                <a:rPr lang="es-MX" sz="2400" i="1">
                  <a:solidFill>
                    <a:schemeClr val="tx1">
                      <a:lumMod val="65000"/>
                      <a:lumOff val="35000"/>
                    </a:schemeClr>
                  </a:solidFill>
                </a:rPr>
                <a:t>La participación de la población es fundamental para seguir construyendo ciudadanía y fortalecer la democracia.</a:t>
              </a:r>
              <a:endParaRPr lang="es-MX" sz="2400">
                <a:solidFill>
                  <a:schemeClr val="tx1">
                    <a:lumMod val="65000"/>
                    <a:lumOff val="35000"/>
                  </a:schemeClr>
                </a:solidFill>
                <a:cs typeface="Calibri"/>
              </a:endParaRPr>
            </a:p>
          </p:txBody>
        </p:sp>
        <p:sp>
          <p:nvSpPr>
            <p:cNvPr id="8" name="Rectángulo redondeado 7">
              <a:extLst>
                <a:ext uri="{FF2B5EF4-FFF2-40B4-BE49-F238E27FC236}">
                  <a16:creationId xmlns:a16="http://schemas.microsoft.com/office/drawing/2014/main" id="{743E575A-0354-234D-A858-9965297C6B49}"/>
                </a:ext>
              </a:extLst>
            </p:cNvPr>
            <p:cNvSpPr/>
            <p:nvPr/>
          </p:nvSpPr>
          <p:spPr>
            <a:xfrm>
              <a:off x="5375190" y="2891482"/>
              <a:ext cx="5301050" cy="1383958"/>
            </a:xfrm>
            <a:prstGeom prst="roundRect">
              <a:avLst>
                <a:gd name="adj" fmla="val 9167"/>
              </a:avLst>
            </a:prstGeom>
            <a:noFill/>
            <a:ln w="38100">
              <a:solidFill>
                <a:srgbClr val="AC90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9" name="Imagen 8">
            <a:extLst>
              <a:ext uri="{FF2B5EF4-FFF2-40B4-BE49-F238E27FC236}">
                <a16:creationId xmlns:a16="http://schemas.microsoft.com/office/drawing/2014/main" id="{8F56F4F1-9301-0641-8F75-A87D09333DC4}"/>
              </a:ext>
            </a:extLst>
          </p:cNvPr>
          <p:cNvPicPr>
            <a:picLocks noChangeAspect="1"/>
          </p:cNvPicPr>
          <p:nvPr/>
        </p:nvPicPr>
        <p:blipFill>
          <a:blip r:embed="rId3"/>
          <a:stretch>
            <a:fillRect/>
          </a:stretch>
        </p:blipFill>
        <p:spPr>
          <a:xfrm>
            <a:off x="10123999" y="411496"/>
            <a:ext cx="1723515" cy="396542"/>
          </a:xfrm>
          <a:prstGeom prst="rect">
            <a:avLst/>
          </a:prstGeom>
        </p:spPr>
      </p:pic>
    </p:spTree>
    <p:extLst>
      <p:ext uri="{BB962C8B-B14F-4D97-AF65-F5344CB8AC3E}">
        <p14:creationId xmlns:p14="http://schemas.microsoft.com/office/powerpoint/2010/main" val="1798069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ítulo 1">
            <a:extLst>
              <a:ext uri="{FF2B5EF4-FFF2-40B4-BE49-F238E27FC236}">
                <a16:creationId xmlns:a16="http://schemas.microsoft.com/office/drawing/2014/main" id="{1355CD69-883D-F64C-A825-D83B2CB40112}"/>
              </a:ext>
            </a:extLst>
          </p:cNvPr>
          <p:cNvSpPr>
            <a:spLocks noGrp="1"/>
          </p:cNvSpPr>
          <p:nvPr>
            <p:ph type="title"/>
          </p:nvPr>
        </p:nvSpPr>
        <p:spPr>
          <a:xfrm>
            <a:off x="404049" y="496876"/>
            <a:ext cx="3420649" cy="470422"/>
          </a:xfrm>
        </p:spPr>
        <p:txBody>
          <a:bodyPr>
            <a:noAutofit/>
          </a:bodyPr>
          <a:lstStyle/>
          <a:p>
            <a:r>
              <a:rPr lang="es-ES" sz="4600" b="1">
                <a:solidFill>
                  <a:srgbClr val="B461B3"/>
                </a:solidFill>
                <a:latin typeface="+mn-lt"/>
                <a:cs typeface="Calibri Light"/>
              </a:rPr>
              <a:t>Presentación</a:t>
            </a:r>
            <a:endParaRPr lang="es-ES" sz="4600" b="1">
              <a:solidFill>
                <a:srgbClr val="B461B3"/>
              </a:solidFill>
              <a:latin typeface="+mn-lt"/>
            </a:endParaRPr>
          </a:p>
        </p:txBody>
      </p:sp>
      <p:grpSp>
        <p:nvGrpSpPr>
          <p:cNvPr id="82" name="Grupo 81">
            <a:extLst>
              <a:ext uri="{FF2B5EF4-FFF2-40B4-BE49-F238E27FC236}">
                <a16:creationId xmlns:a16="http://schemas.microsoft.com/office/drawing/2014/main" id="{918275DE-D155-8545-9C24-DC6F8A76AF07}"/>
              </a:ext>
            </a:extLst>
          </p:cNvPr>
          <p:cNvGrpSpPr/>
          <p:nvPr/>
        </p:nvGrpSpPr>
        <p:grpSpPr>
          <a:xfrm>
            <a:off x="2782888" y="2275419"/>
            <a:ext cx="6650838" cy="416645"/>
            <a:chOff x="2738960" y="1666200"/>
            <a:chExt cx="6650838" cy="416645"/>
          </a:xfrm>
        </p:grpSpPr>
        <p:sp>
          <p:nvSpPr>
            <p:cNvPr id="83" name="Rectángulo redondeado 82">
              <a:extLst>
                <a:ext uri="{FF2B5EF4-FFF2-40B4-BE49-F238E27FC236}">
                  <a16:creationId xmlns:a16="http://schemas.microsoft.com/office/drawing/2014/main" id="{6F3ADE01-67B7-624A-8CB3-19B651DEA94C}"/>
                </a:ext>
              </a:extLst>
            </p:cNvPr>
            <p:cNvSpPr/>
            <p:nvPr/>
          </p:nvSpPr>
          <p:spPr>
            <a:xfrm>
              <a:off x="2738960" y="1666200"/>
              <a:ext cx="6650838" cy="408303"/>
            </a:xfrm>
            <a:prstGeom prst="roundRect">
              <a:avLst/>
            </a:prstGeom>
            <a:solidFill>
              <a:srgbClr val="B46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CuadroTexto 83">
              <a:extLst>
                <a:ext uri="{FF2B5EF4-FFF2-40B4-BE49-F238E27FC236}">
                  <a16:creationId xmlns:a16="http://schemas.microsoft.com/office/drawing/2014/main" id="{1E13AC96-E1CC-2E48-947F-F6391D45AA71}"/>
                </a:ext>
              </a:extLst>
            </p:cNvPr>
            <p:cNvSpPr txBox="1"/>
            <p:nvPr/>
          </p:nvSpPr>
          <p:spPr>
            <a:xfrm>
              <a:off x="2899317" y="1682735"/>
              <a:ext cx="6311590" cy="400110"/>
            </a:xfrm>
            <a:prstGeom prst="rect">
              <a:avLst/>
            </a:prstGeom>
            <a:noFill/>
          </p:spPr>
          <p:txBody>
            <a:bodyPr wrap="square">
              <a:spAutoFit/>
            </a:bodyPr>
            <a:lstStyle/>
            <a:p>
              <a:pPr algn="ctr"/>
              <a:r>
                <a:rPr lang="es-ES" sz="2000" b="1" i="1">
                  <a:solidFill>
                    <a:schemeClr val="bg1"/>
                  </a:solidFill>
                  <a:latin typeface="+mj-lt"/>
                  <a:ea typeface="+mn-lt"/>
                  <a:cs typeface="+mn-lt"/>
                </a:rPr>
                <a:t>https://</a:t>
              </a:r>
              <a:r>
                <a:rPr lang="es-ES" sz="2000" b="1" i="1" err="1">
                  <a:solidFill>
                    <a:schemeClr val="bg1"/>
                  </a:solidFill>
                  <a:latin typeface="+mj-lt"/>
                  <a:ea typeface="+mn-lt"/>
                  <a:cs typeface="+mn-lt"/>
                </a:rPr>
                <a:t>padlet.com</a:t>
              </a:r>
              <a:r>
                <a:rPr lang="es-ES" sz="2000" b="1" i="1">
                  <a:solidFill>
                    <a:schemeClr val="bg1"/>
                  </a:solidFill>
                  <a:latin typeface="+mj-lt"/>
                  <a:ea typeface="+mn-lt"/>
                  <a:cs typeface="+mn-lt"/>
                </a:rPr>
                <a:t>/marcelaoropesa18/fkiq0cgm6nbic154</a:t>
              </a:r>
              <a:endParaRPr lang="es-ES" sz="2000" b="1" i="1">
                <a:solidFill>
                  <a:schemeClr val="bg1"/>
                </a:solidFill>
                <a:latin typeface="+mj-lt"/>
              </a:endParaRPr>
            </a:p>
          </p:txBody>
        </p:sp>
      </p:grpSp>
      <p:grpSp>
        <p:nvGrpSpPr>
          <p:cNvPr id="85" name="Grupo 84">
            <a:extLst>
              <a:ext uri="{FF2B5EF4-FFF2-40B4-BE49-F238E27FC236}">
                <a16:creationId xmlns:a16="http://schemas.microsoft.com/office/drawing/2014/main" id="{306C95E0-1D44-5F4C-B090-F806799F5BAC}"/>
              </a:ext>
            </a:extLst>
          </p:cNvPr>
          <p:cNvGrpSpPr/>
          <p:nvPr/>
        </p:nvGrpSpPr>
        <p:grpSpPr>
          <a:xfrm>
            <a:off x="2782888" y="5625827"/>
            <a:ext cx="6626226" cy="547152"/>
            <a:chOff x="2782888" y="5625827"/>
            <a:chExt cx="6626226" cy="547152"/>
          </a:xfrm>
        </p:grpSpPr>
        <p:sp>
          <p:nvSpPr>
            <p:cNvPr id="86" name="Rectángulo redondeado 85">
              <a:extLst>
                <a:ext uri="{FF2B5EF4-FFF2-40B4-BE49-F238E27FC236}">
                  <a16:creationId xmlns:a16="http://schemas.microsoft.com/office/drawing/2014/main" id="{206D7830-4A97-FB49-97CC-B53D4FCD612B}"/>
                </a:ext>
              </a:extLst>
            </p:cNvPr>
            <p:cNvSpPr/>
            <p:nvPr/>
          </p:nvSpPr>
          <p:spPr>
            <a:xfrm>
              <a:off x="2782888" y="5625827"/>
              <a:ext cx="6626226" cy="523555"/>
            </a:xfrm>
            <a:prstGeom prst="roundRect">
              <a:avLst>
                <a:gd name="adj" fmla="val 11162"/>
              </a:avLst>
            </a:prstGeom>
            <a:solidFill>
              <a:srgbClr val="5B389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CuadroTexto 86">
              <a:extLst>
                <a:ext uri="{FF2B5EF4-FFF2-40B4-BE49-F238E27FC236}">
                  <a16:creationId xmlns:a16="http://schemas.microsoft.com/office/drawing/2014/main" id="{D8A62864-7D79-954E-9774-BB577AAE493B}"/>
                </a:ext>
              </a:extLst>
            </p:cNvPr>
            <p:cNvSpPr txBox="1"/>
            <p:nvPr/>
          </p:nvSpPr>
          <p:spPr>
            <a:xfrm>
              <a:off x="3292088" y="5667456"/>
              <a:ext cx="5607824" cy="505523"/>
            </a:xfrm>
            <a:prstGeom prst="rect">
              <a:avLst/>
            </a:prstGeom>
            <a:noFill/>
          </p:spPr>
          <p:txBody>
            <a:bodyPr wrap="square">
              <a:spAutoFit/>
            </a:bodyPr>
            <a:lstStyle/>
            <a:p>
              <a:pPr algn="ctr">
                <a:lnSpc>
                  <a:spcPts val="1600"/>
                </a:lnSpc>
              </a:pPr>
              <a:r>
                <a:rPr lang="es-ES" sz="1600">
                  <a:solidFill>
                    <a:schemeClr val="bg1">
                      <a:lumMod val="95000"/>
                    </a:schemeClr>
                  </a:solidFill>
                  <a:ea typeface="+mn-lt"/>
                  <a:cs typeface="+mn-lt"/>
                </a:rPr>
                <a:t>Algún</a:t>
              </a:r>
              <a:r>
                <a:rPr lang="es-ES" sz="1600" b="1">
                  <a:solidFill>
                    <a:schemeClr val="bg1">
                      <a:lumMod val="95000"/>
                    </a:schemeClr>
                  </a:solidFill>
                  <a:ea typeface="+mn-lt"/>
                  <a:cs typeface="+mn-lt"/>
                </a:rPr>
                <a:t> acto</a:t>
              </a:r>
              <a:r>
                <a:rPr lang="es-ES" sz="1600">
                  <a:solidFill>
                    <a:schemeClr val="bg1">
                      <a:lumMod val="95000"/>
                    </a:schemeClr>
                  </a:solidFill>
                  <a:ea typeface="+mn-lt"/>
                  <a:cs typeface="+mn-lt"/>
                </a:rPr>
                <a:t>/</a:t>
              </a:r>
              <a:r>
                <a:rPr lang="es-ES" sz="1600" b="1">
                  <a:solidFill>
                    <a:schemeClr val="bg1">
                      <a:lumMod val="95000"/>
                    </a:schemeClr>
                  </a:solidFill>
                  <a:ea typeface="+mn-lt"/>
                  <a:cs typeface="+mn-lt"/>
                </a:rPr>
                <a:t>resolución</a:t>
              </a:r>
              <a:r>
                <a:rPr lang="es-ES" sz="1600">
                  <a:solidFill>
                    <a:schemeClr val="bg1">
                      <a:lumMod val="95000"/>
                    </a:schemeClr>
                  </a:solidFill>
                  <a:ea typeface="+mn-lt"/>
                  <a:cs typeface="+mn-lt"/>
                </a:rPr>
                <a:t>/</a:t>
              </a:r>
              <a:r>
                <a:rPr lang="es-ES" sz="1600" b="1">
                  <a:solidFill>
                    <a:schemeClr val="bg1">
                      <a:lumMod val="95000"/>
                    </a:schemeClr>
                  </a:solidFill>
                  <a:ea typeface="+mn-lt"/>
                  <a:cs typeface="+mn-lt"/>
                </a:rPr>
                <a:t>normatividad</a:t>
              </a:r>
              <a:r>
                <a:rPr lang="es-ES" sz="1600">
                  <a:solidFill>
                    <a:schemeClr val="bg1">
                      <a:lumMod val="95000"/>
                    </a:schemeClr>
                  </a:solidFill>
                  <a:ea typeface="+mn-lt"/>
                  <a:cs typeface="+mn-lt"/>
                </a:rPr>
                <a:t>/</a:t>
              </a:r>
              <a:r>
                <a:rPr lang="es-ES" sz="1600" b="1">
                  <a:solidFill>
                    <a:schemeClr val="bg1">
                      <a:lumMod val="95000"/>
                    </a:schemeClr>
                  </a:solidFill>
                  <a:ea typeface="+mn-lt"/>
                  <a:cs typeface="+mn-lt"/>
                </a:rPr>
                <a:t>omisión de Autoridad </a:t>
              </a:r>
              <a:r>
                <a:rPr lang="es-ES" sz="1600">
                  <a:solidFill>
                    <a:schemeClr val="bg1">
                      <a:lumMod val="95000"/>
                    </a:schemeClr>
                  </a:solidFill>
                  <a:ea typeface="+mn-lt"/>
                  <a:cs typeface="+mn-lt"/>
                </a:rPr>
                <a:t>en el cual haya estado en desacuerdo en algún momento</a:t>
              </a:r>
              <a:endParaRPr lang="es-ES" sz="1600">
                <a:solidFill>
                  <a:schemeClr val="bg1">
                    <a:lumMod val="95000"/>
                  </a:schemeClr>
                </a:solidFill>
              </a:endParaRPr>
            </a:p>
          </p:txBody>
        </p:sp>
      </p:grpSp>
      <p:grpSp>
        <p:nvGrpSpPr>
          <p:cNvPr id="88" name="Grupo 87">
            <a:extLst>
              <a:ext uri="{FF2B5EF4-FFF2-40B4-BE49-F238E27FC236}">
                <a16:creationId xmlns:a16="http://schemas.microsoft.com/office/drawing/2014/main" id="{5E95A534-9408-3748-A9AA-39754EA9B881}"/>
              </a:ext>
            </a:extLst>
          </p:cNvPr>
          <p:cNvGrpSpPr/>
          <p:nvPr/>
        </p:nvGrpSpPr>
        <p:grpSpPr>
          <a:xfrm>
            <a:off x="738541" y="1710670"/>
            <a:ext cx="4111258" cy="430887"/>
            <a:chOff x="738541" y="1710670"/>
            <a:chExt cx="4111258" cy="430887"/>
          </a:xfrm>
        </p:grpSpPr>
        <p:sp>
          <p:nvSpPr>
            <p:cNvPr id="89" name="CuadroTexto 88">
              <a:extLst>
                <a:ext uri="{FF2B5EF4-FFF2-40B4-BE49-F238E27FC236}">
                  <a16:creationId xmlns:a16="http://schemas.microsoft.com/office/drawing/2014/main" id="{2F712B58-35FE-024B-956B-FF250971C56B}"/>
                </a:ext>
              </a:extLst>
            </p:cNvPr>
            <p:cNvSpPr txBox="1"/>
            <p:nvPr/>
          </p:nvSpPr>
          <p:spPr>
            <a:xfrm>
              <a:off x="1195178" y="1710670"/>
              <a:ext cx="3654621" cy="430887"/>
            </a:xfrm>
            <a:prstGeom prst="rect">
              <a:avLst/>
            </a:prstGeom>
            <a:noFill/>
          </p:spPr>
          <p:txBody>
            <a:bodyPr wrap="square">
              <a:spAutoFit/>
            </a:bodyPr>
            <a:lstStyle/>
            <a:p>
              <a:r>
                <a:rPr lang="es-ES" sz="2200" b="1">
                  <a:solidFill>
                    <a:schemeClr val="tx1">
                      <a:lumMod val="65000"/>
                      <a:lumOff val="35000"/>
                    </a:schemeClr>
                  </a:solidFill>
                  <a:cs typeface="Calibri"/>
                </a:rPr>
                <a:t>Ingresar al siguiente enlace:</a:t>
              </a:r>
            </a:p>
          </p:txBody>
        </p:sp>
        <p:pic>
          <p:nvPicPr>
            <p:cNvPr id="90" name="Imagen 89">
              <a:extLst>
                <a:ext uri="{FF2B5EF4-FFF2-40B4-BE49-F238E27FC236}">
                  <a16:creationId xmlns:a16="http://schemas.microsoft.com/office/drawing/2014/main" id="{73D5CAB0-0010-B143-8C73-95BA3D0EA513}"/>
                </a:ext>
              </a:extLst>
            </p:cNvPr>
            <p:cNvPicPr>
              <a:picLocks noChangeAspect="1"/>
            </p:cNvPicPr>
            <p:nvPr/>
          </p:nvPicPr>
          <p:blipFill>
            <a:blip r:embed="rId3"/>
            <a:stretch>
              <a:fillRect/>
            </a:stretch>
          </p:blipFill>
          <p:spPr>
            <a:xfrm>
              <a:off x="738541" y="1723064"/>
              <a:ext cx="402771" cy="402771"/>
            </a:xfrm>
            <a:prstGeom prst="rect">
              <a:avLst/>
            </a:prstGeom>
          </p:spPr>
        </p:pic>
      </p:grpSp>
      <p:grpSp>
        <p:nvGrpSpPr>
          <p:cNvPr id="91" name="Grupo 90">
            <a:extLst>
              <a:ext uri="{FF2B5EF4-FFF2-40B4-BE49-F238E27FC236}">
                <a16:creationId xmlns:a16="http://schemas.microsoft.com/office/drawing/2014/main" id="{F006D3F1-F211-024C-B4F5-98D25E650D8E}"/>
              </a:ext>
            </a:extLst>
          </p:cNvPr>
          <p:cNvGrpSpPr/>
          <p:nvPr/>
        </p:nvGrpSpPr>
        <p:grpSpPr>
          <a:xfrm>
            <a:off x="738541" y="3045802"/>
            <a:ext cx="4233722" cy="430887"/>
            <a:chOff x="738541" y="3045802"/>
            <a:chExt cx="4233722" cy="430887"/>
          </a:xfrm>
        </p:grpSpPr>
        <p:sp>
          <p:nvSpPr>
            <p:cNvPr id="92" name="CuadroTexto 91">
              <a:extLst>
                <a:ext uri="{FF2B5EF4-FFF2-40B4-BE49-F238E27FC236}">
                  <a16:creationId xmlns:a16="http://schemas.microsoft.com/office/drawing/2014/main" id="{BEC3DE55-6709-584B-A78B-F5455B8A5310}"/>
                </a:ext>
              </a:extLst>
            </p:cNvPr>
            <p:cNvSpPr txBox="1"/>
            <p:nvPr/>
          </p:nvSpPr>
          <p:spPr>
            <a:xfrm>
              <a:off x="1216057" y="3045802"/>
              <a:ext cx="3756206" cy="430887"/>
            </a:xfrm>
            <a:prstGeom prst="rect">
              <a:avLst/>
            </a:prstGeom>
            <a:noFill/>
          </p:spPr>
          <p:txBody>
            <a:bodyPr wrap="square">
              <a:spAutoFit/>
            </a:bodyPr>
            <a:lstStyle/>
            <a:p>
              <a:r>
                <a:rPr lang="es-ES" sz="2200" b="1">
                  <a:solidFill>
                    <a:schemeClr val="tx1">
                      <a:lumMod val="65000"/>
                      <a:lumOff val="35000"/>
                    </a:schemeClr>
                  </a:solidFill>
                  <a:cs typeface="Calibri"/>
                </a:rPr>
                <a:t>Agregar los siguientes datos:</a:t>
              </a:r>
            </a:p>
          </p:txBody>
        </p:sp>
        <p:pic>
          <p:nvPicPr>
            <p:cNvPr id="93" name="Imagen 92">
              <a:extLst>
                <a:ext uri="{FF2B5EF4-FFF2-40B4-BE49-F238E27FC236}">
                  <a16:creationId xmlns:a16="http://schemas.microsoft.com/office/drawing/2014/main" id="{BF11DA15-989F-3347-B207-038560D9330E}"/>
                </a:ext>
              </a:extLst>
            </p:cNvPr>
            <p:cNvPicPr>
              <a:picLocks noChangeAspect="1"/>
            </p:cNvPicPr>
            <p:nvPr/>
          </p:nvPicPr>
          <p:blipFill>
            <a:blip r:embed="rId3"/>
            <a:stretch>
              <a:fillRect/>
            </a:stretch>
          </p:blipFill>
          <p:spPr>
            <a:xfrm>
              <a:off x="738541" y="3047471"/>
              <a:ext cx="402771" cy="402771"/>
            </a:xfrm>
            <a:prstGeom prst="rect">
              <a:avLst/>
            </a:prstGeom>
          </p:spPr>
        </p:pic>
      </p:grpSp>
      <p:pic>
        <p:nvPicPr>
          <p:cNvPr id="94" name="Imagen 93">
            <a:extLst>
              <a:ext uri="{FF2B5EF4-FFF2-40B4-BE49-F238E27FC236}">
                <a16:creationId xmlns:a16="http://schemas.microsoft.com/office/drawing/2014/main" id="{D1075980-307F-8D43-B027-9B3AD44EE302}"/>
              </a:ext>
            </a:extLst>
          </p:cNvPr>
          <p:cNvPicPr>
            <a:picLocks noChangeAspect="1"/>
          </p:cNvPicPr>
          <p:nvPr/>
        </p:nvPicPr>
        <p:blipFill>
          <a:blip r:embed="rId4"/>
          <a:stretch>
            <a:fillRect/>
          </a:stretch>
        </p:blipFill>
        <p:spPr>
          <a:xfrm>
            <a:off x="5444582" y="3662376"/>
            <a:ext cx="1318877" cy="1657351"/>
          </a:xfrm>
          <a:prstGeom prst="rect">
            <a:avLst/>
          </a:prstGeom>
        </p:spPr>
      </p:pic>
      <p:grpSp>
        <p:nvGrpSpPr>
          <p:cNvPr id="95" name="Grupo 94">
            <a:extLst>
              <a:ext uri="{FF2B5EF4-FFF2-40B4-BE49-F238E27FC236}">
                <a16:creationId xmlns:a16="http://schemas.microsoft.com/office/drawing/2014/main" id="{0CED4355-1723-8344-AB6F-70A3AF5998ED}"/>
              </a:ext>
            </a:extLst>
          </p:cNvPr>
          <p:cNvGrpSpPr/>
          <p:nvPr/>
        </p:nvGrpSpPr>
        <p:grpSpPr>
          <a:xfrm>
            <a:off x="1570766" y="3677403"/>
            <a:ext cx="3485327" cy="568890"/>
            <a:chOff x="1570766" y="3677403"/>
            <a:chExt cx="3485327" cy="568890"/>
          </a:xfrm>
        </p:grpSpPr>
        <p:sp>
          <p:nvSpPr>
            <p:cNvPr id="96" name="Rectángulo redondeado 95">
              <a:extLst>
                <a:ext uri="{FF2B5EF4-FFF2-40B4-BE49-F238E27FC236}">
                  <a16:creationId xmlns:a16="http://schemas.microsoft.com/office/drawing/2014/main" id="{EC9E2A39-8171-E943-AE92-C28F6F886C19}"/>
                </a:ext>
              </a:extLst>
            </p:cNvPr>
            <p:cNvSpPr/>
            <p:nvPr/>
          </p:nvSpPr>
          <p:spPr>
            <a:xfrm>
              <a:off x="2392611" y="3677403"/>
              <a:ext cx="2663482" cy="548928"/>
            </a:xfrm>
            <a:prstGeom prst="roundRect">
              <a:avLst>
                <a:gd name="adj" fmla="val 8474"/>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7" name="Imagen 96">
              <a:extLst>
                <a:ext uri="{FF2B5EF4-FFF2-40B4-BE49-F238E27FC236}">
                  <a16:creationId xmlns:a16="http://schemas.microsoft.com/office/drawing/2014/main" id="{6DB4D85B-71CE-8543-A552-03C8D827C361}"/>
                </a:ext>
              </a:extLst>
            </p:cNvPr>
            <p:cNvPicPr>
              <a:picLocks noChangeAspect="1"/>
            </p:cNvPicPr>
            <p:nvPr/>
          </p:nvPicPr>
          <p:blipFill>
            <a:blip r:embed="rId5"/>
            <a:stretch>
              <a:fillRect/>
            </a:stretch>
          </p:blipFill>
          <p:spPr>
            <a:xfrm>
              <a:off x="1570766" y="3730182"/>
              <a:ext cx="484486" cy="400952"/>
            </a:xfrm>
            <a:prstGeom prst="rect">
              <a:avLst/>
            </a:prstGeom>
          </p:spPr>
        </p:pic>
        <p:sp>
          <p:nvSpPr>
            <p:cNvPr id="98" name="CuadroTexto 97">
              <a:extLst>
                <a:ext uri="{FF2B5EF4-FFF2-40B4-BE49-F238E27FC236}">
                  <a16:creationId xmlns:a16="http://schemas.microsoft.com/office/drawing/2014/main" id="{33103A40-C3E1-E245-B3D2-C49D0BB02E83}"/>
                </a:ext>
              </a:extLst>
            </p:cNvPr>
            <p:cNvSpPr txBox="1"/>
            <p:nvPr/>
          </p:nvSpPr>
          <p:spPr>
            <a:xfrm>
              <a:off x="2406756" y="3689089"/>
              <a:ext cx="2580465" cy="557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800"/>
                </a:lnSpc>
              </a:pPr>
              <a:r>
                <a:rPr lang="es-ES">
                  <a:solidFill>
                    <a:schemeClr val="tx1">
                      <a:lumMod val="75000"/>
                      <a:lumOff val="25000"/>
                    </a:schemeClr>
                  </a:solidFill>
                  <a:cs typeface="Calibri"/>
                </a:rPr>
                <a:t>Nombre completo/ Cómo me gusta que me llamen</a:t>
              </a:r>
            </a:p>
          </p:txBody>
        </p:sp>
        <p:sp>
          <p:nvSpPr>
            <p:cNvPr id="99" name="Elipse 98">
              <a:extLst>
                <a:ext uri="{FF2B5EF4-FFF2-40B4-BE49-F238E27FC236}">
                  <a16:creationId xmlns:a16="http://schemas.microsoft.com/office/drawing/2014/main" id="{ECD0AFE9-F2ED-1747-A6CD-7D2FEE79F1B9}"/>
                </a:ext>
              </a:extLst>
            </p:cNvPr>
            <p:cNvSpPr/>
            <p:nvPr/>
          </p:nvSpPr>
          <p:spPr>
            <a:xfrm>
              <a:off x="2194231" y="3917046"/>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00" name="Grupo 99">
            <a:extLst>
              <a:ext uri="{FF2B5EF4-FFF2-40B4-BE49-F238E27FC236}">
                <a16:creationId xmlns:a16="http://schemas.microsoft.com/office/drawing/2014/main" id="{774FE911-6BFE-4F4D-BA7C-057EFB420F61}"/>
              </a:ext>
            </a:extLst>
          </p:cNvPr>
          <p:cNvGrpSpPr/>
          <p:nvPr/>
        </p:nvGrpSpPr>
        <p:grpSpPr>
          <a:xfrm>
            <a:off x="1591731" y="4386037"/>
            <a:ext cx="3464362" cy="400051"/>
            <a:chOff x="1591731" y="4386037"/>
            <a:chExt cx="3464362" cy="400051"/>
          </a:xfrm>
        </p:grpSpPr>
        <p:sp>
          <p:nvSpPr>
            <p:cNvPr id="101" name="Rectángulo redondeado 100">
              <a:extLst>
                <a:ext uri="{FF2B5EF4-FFF2-40B4-BE49-F238E27FC236}">
                  <a16:creationId xmlns:a16="http://schemas.microsoft.com/office/drawing/2014/main" id="{82205F14-75BA-674A-A843-E18D2953349D}"/>
                </a:ext>
              </a:extLst>
            </p:cNvPr>
            <p:cNvSpPr/>
            <p:nvPr/>
          </p:nvSpPr>
          <p:spPr>
            <a:xfrm>
              <a:off x="2392611" y="4393559"/>
              <a:ext cx="2663482" cy="392529"/>
            </a:xfrm>
            <a:prstGeom prst="roundRect">
              <a:avLst>
                <a:gd name="adj" fmla="val 8474"/>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 name="Imagen 101">
              <a:extLst>
                <a:ext uri="{FF2B5EF4-FFF2-40B4-BE49-F238E27FC236}">
                  <a16:creationId xmlns:a16="http://schemas.microsoft.com/office/drawing/2014/main" id="{C8890AD2-9F3D-4741-A676-0DA3D9ADF35D}"/>
                </a:ext>
              </a:extLst>
            </p:cNvPr>
            <p:cNvPicPr>
              <a:picLocks noChangeAspect="1"/>
            </p:cNvPicPr>
            <p:nvPr/>
          </p:nvPicPr>
          <p:blipFill>
            <a:blip r:embed="rId6"/>
            <a:stretch>
              <a:fillRect/>
            </a:stretch>
          </p:blipFill>
          <p:spPr>
            <a:xfrm>
              <a:off x="1591731" y="4386037"/>
              <a:ext cx="411450" cy="363044"/>
            </a:xfrm>
            <a:prstGeom prst="rect">
              <a:avLst/>
            </a:prstGeom>
          </p:spPr>
        </p:pic>
        <p:sp>
          <p:nvSpPr>
            <p:cNvPr id="103" name="CuadroTexto 102">
              <a:extLst>
                <a:ext uri="{FF2B5EF4-FFF2-40B4-BE49-F238E27FC236}">
                  <a16:creationId xmlns:a16="http://schemas.microsoft.com/office/drawing/2014/main" id="{200DE042-2F4E-8445-A3D7-C821203C14DF}"/>
                </a:ext>
              </a:extLst>
            </p:cNvPr>
            <p:cNvSpPr txBox="1"/>
            <p:nvPr/>
          </p:nvSpPr>
          <p:spPr>
            <a:xfrm>
              <a:off x="2418078" y="4427478"/>
              <a:ext cx="2169093" cy="3263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800"/>
                </a:lnSpc>
              </a:pPr>
              <a:r>
                <a:rPr lang="es-ES">
                  <a:solidFill>
                    <a:schemeClr val="tx1">
                      <a:lumMod val="75000"/>
                      <a:lumOff val="25000"/>
                    </a:schemeClr>
                  </a:solidFill>
                  <a:cs typeface="Calibri"/>
                </a:rPr>
                <a:t>Fotografía (opcional)</a:t>
              </a:r>
            </a:p>
          </p:txBody>
        </p:sp>
        <p:sp>
          <p:nvSpPr>
            <p:cNvPr id="104" name="Elipse 103">
              <a:extLst>
                <a:ext uri="{FF2B5EF4-FFF2-40B4-BE49-F238E27FC236}">
                  <a16:creationId xmlns:a16="http://schemas.microsoft.com/office/drawing/2014/main" id="{24752C16-0FAF-7248-B425-1C1BD3F86BA0}"/>
                </a:ext>
              </a:extLst>
            </p:cNvPr>
            <p:cNvSpPr/>
            <p:nvPr/>
          </p:nvSpPr>
          <p:spPr>
            <a:xfrm>
              <a:off x="2194231" y="4536718"/>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05" name="Grupo 104">
            <a:extLst>
              <a:ext uri="{FF2B5EF4-FFF2-40B4-BE49-F238E27FC236}">
                <a16:creationId xmlns:a16="http://schemas.microsoft.com/office/drawing/2014/main" id="{14357553-C210-5646-B872-7B66EE5646E2}"/>
              </a:ext>
            </a:extLst>
          </p:cNvPr>
          <p:cNvGrpSpPr/>
          <p:nvPr/>
        </p:nvGrpSpPr>
        <p:grpSpPr>
          <a:xfrm>
            <a:off x="1591317" y="4922008"/>
            <a:ext cx="3464776" cy="414259"/>
            <a:chOff x="1591317" y="4922008"/>
            <a:chExt cx="3464776" cy="414259"/>
          </a:xfrm>
        </p:grpSpPr>
        <p:sp>
          <p:nvSpPr>
            <p:cNvPr id="106" name="Rectángulo redondeado 105">
              <a:extLst>
                <a:ext uri="{FF2B5EF4-FFF2-40B4-BE49-F238E27FC236}">
                  <a16:creationId xmlns:a16="http://schemas.microsoft.com/office/drawing/2014/main" id="{757E2890-D568-ED4B-9D7D-51B34CF4ECD1}"/>
                </a:ext>
              </a:extLst>
            </p:cNvPr>
            <p:cNvSpPr/>
            <p:nvPr/>
          </p:nvSpPr>
          <p:spPr>
            <a:xfrm>
              <a:off x="2392611" y="4943738"/>
              <a:ext cx="2663482" cy="392529"/>
            </a:xfrm>
            <a:prstGeom prst="roundRect">
              <a:avLst>
                <a:gd name="adj" fmla="val 8474"/>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7" name="Imagen 106">
              <a:extLst>
                <a:ext uri="{FF2B5EF4-FFF2-40B4-BE49-F238E27FC236}">
                  <a16:creationId xmlns:a16="http://schemas.microsoft.com/office/drawing/2014/main" id="{CC019266-5183-7C4B-9C4C-0B83813235F0}"/>
                </a:ext>
              </a:extLst>
            </p:cNvPr>
            <p:cNvPicPr>
              <a:picLocks noChangeAspect="1"/>
            </p:cNvPicPr>
            <p:nvPr/>
          </p:nvPicPr>
          <p:blipFill>
            <a:blip r:embed="rId7"/>
            <a:stretch>
              <a:fillRect/>
            </a:stretch>
          </p:blipFill>
          <p:spPr>
            <a:xfrm>
              <a:off x="1591317" y="4922008"/>
              <a:ext cx="457458" cy="357390"/>
            </a:xfrm>
            <a:prstGeom prst="rect">
              <a:avLst/>
            </a:prstGeom>
          </p:spPr>
        </p:pic>
        <p:sp>
          <p:nvSpPr>
            <p:cNvPr id="108" name="CuadroTexto 107">
              <a:extLst>
                <a:ext uri="{FF2B5EF4-FFF2-40B4-BE49-F238E27FC236}">
                  <a16:creationId xmlns:a16="http://schemas.microsoft.com/office/drawing/2014/main" id="{9B810DA1-C539-6C47-BC9C-3A9E50F02BBB}"/>
                </a:ext>
              </a:extLst>
            </p:cNvPr>
            <p:cNvSpPr txBox="1"/>
            <p:nvPr/>
          </p:nvSpPr>
          <p:spPr>
            <a:xfrm>
              <a:off x="2428253" y="4989428"/>
              <a:ext cx="2501818" cy="3263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800"/>
                </a:lnSpc>
              </a:pPr>
              <a:r>
                <a:rPr lang="es-ES">
                  <a:solidFill>
                    <a:schemeClr val="tx1">
                      <a:lumMod val="75000"/>
                      <a:lumOff val="25000"/>
                    </a:schemeClr>
                  </a:solidFill>
                  <a:cs typeface="Calibri"/>
                </a:rPr>
                <a:t>Grupo al que pertenezco</a:t>
              </a:r>
              <a:endParaRPr lang="es-ES">
                <a:solidFill>
                  <a:schemeClr val="tx1">
                    <a:lumMod val="75000"/>
                    <a:lumOff val="25000"/>
                  </a:schemeClr>
                </a:solidFill>
              </a:endParaRPr>
            </a:p>
          </p:txBody>
        </p:sp>
        <p:sp>
          <p:nvSpPr>
            <p:cNvPr id="109" name="Elipse 108">
              <a:extLst>
                <a:ext uri="{FF2B5EF4-FFF2-40B4-BE49-F238E27FC236}">
                  <a16:creationId xmlns:a16="http://schemas.microsoft.com/office/drawing/2014/main" id="{575407C5-3B36-6843-9D95-6357C4B8073E}"/>
                </a:ext>
              </a:extLst>
            </p:cNvPr>
            <p:cNvSpPr/>
            <p:nvPr/>
          </p:nvSpPr>
          <p:spPr>
            <a:xfrm>
              <a:off x="2194231" y="5078112"/>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10" name="Grupo 109">
            <a:extLst>
              <a:ext uri="{FF2B5EF4-FFF2-40B4-BE49-F238E27FC236}">
                <a16:creationId xmlns:a16="http://schemas.microsoft.com/office/drawing/2014/main" id="{D879BDD0-68D4-734E-A14C-2FE5500CEF25}"/>
              </a:ext>
            </a:extLst>
          </p:cNvPr>
          <p:cNvGrpSpPr/>
          <p:nvPr/>
        </p:nvGrpSpPr>
        <p:grpSpPr>
          <a:xfrm>
            <a:off x="7066719" y="3627074"/>
            <a:ext cx="3729130" cy="392529"/>
            <a:chOff x="7109851" y="4087149"/>
            <a:chExt cx="3729130" cy="392529"/>
          </a:xfrm>
        </p:grpSpPr>
        <p:sp>
          <p:nvSpPr>
            <p:cNvPr id="111" name="Rectángulo redondeado 110">
              <a:extLst>
                <a:ext uri="{FF2B5EF4-FFF2-40B4-BE49-F238E27FC236}">
                  <a16:creationId xmlns:a16="http://schemas.microsoft.com/office/drawing/2014/main" id="{511A50B6-B5A5-7B47-BD66-AE66934EFA2C}"/>
                </a:ext>
              </a:extLst>
            </p:cNvPr>
            <p:cNvSpPr/>
            <p:nvPr/>
          </p:nvSpPr>
          <p:spPr>
            <a:xfrm>
              <a:off x="7310119" y="4087149"/>
              <a:ext cx="3497989" cy="392529"/>
            </a:xfrm>
            <a:prstGeom prst="roundRect">
              <a:avLst>
                <a:gd name="adj" fmla="val 8474"/>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CuadroTexto 111">
              <a:extLst>
                <a:ext uri="{FF2B5EF4-FFF2-40B4-BE49-F238E27FC236}">
                  <a16:creationId xmlns:a16="http://schemas.microsoft.com/office/drawing/2014/main" id="{5801FF29-99FA-A24D-BFDF-D13E5B95A1F7}"/>
                </a:ext>
              </a:extLst>
            </p:cNvPr>
            <p:cNvSpPr txBox="1"/>
            <p:nvPr/>
          </p:nvSpPr>
          <p:spPr>
            <a:xfrm>
              <a:off x="7325195" y="4137717"/>
              <a:ext cx="3513786" cy="3263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800"/>
                </a:lnSpc>
              </a:pPr>
              <a:r>
                <a:rPr lang="es-ES">
                  <a:solidFill>
                    <a:schemeClr val="tx1">
                      <a:lumMod val="75000"/>
                      <a:lumOff val="25000"/>
                    </a:schemeClr>
                  </a:solidFill>
                </a:rPr>
                <a:t>¿Qué espero de esta capacitación?</a:t>
              </a:r>
            </a:p>
          </p:txBody>
        </p:sp>
        <p:sp>
          <p:nvSpPr>
            <p:cNvPr id="113" name="Elipse 112">
              <a:extLst>
                <a:ext uri="{FF2B5EF4-FFF2-40B4-BE49-F238E27FC236}">
                  <a16:creationId xmlns:a16="http://schemas.microsoft.com/office/drawing/2014/main" id="{17A64CED-2ED7-5F40-A919-6918244B8171}"/>
                </a:ext>
              </a:extLst>
            </p:cNvPr>
            <p:cNvSpPr/>
            <p:nvPr/>
          </p:nvSpPr>
          <p:spPr>
            <a:xfrm>
              <a:off x="7109851" y="4239286"/>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14" name="Imagen 113">
            <a:extLst>
              <a:ext uri="{FF2B5EF4-FFF2-40B4-BE49-F238E27FC236}">
                <a16:creationId xmlns:a16="http://schemas.microsoft.com/office/drawing/2014/main" id="{8B422E29-CC85-DC48-AD98-258610AECE51}"/>
              </a:ext>
            </a:extLst>
          </p:cNvPr>
          <p:cNvPicPr>
            <a:picLocks noChangeAspect="1"/>
          </p:cNvPicPr>
          <p:nvPr/>
        </p:nvPicPr>
        <p:blipFill>
          <a:blip r:embed="rId8">
            <a:alphaModFix amt="36000"/>
          </a:blip>
          <a:stretch>
            <a:fillRect/>
          </a:stretch>
        </p:blipFill>
        <p:spPr>
          <a:xfrm>
            <a:off x="9749992" y="393302"/>
            <a:ext cx="2098713" cy="2098713"/>
          </a:xfrm>
          <a:prstGeom prst="rect">
            <a:avLst/>
          </a:prstGeom>
        </p:spPr>
      </p:pic>
      <p:grpSp>
        <p:nvGrpSpPr>
          <p:cNvPr id="115" name="Grupo 114">
            <a:extLst>
              <a:ext uri="{FF2B5EF4-FFF2-40B4-BE49-F238E27FC236}">
                <a16:creationId xmlns:a16="http://schemas.microsoft.com/office/drawing/2014/main" id="{C29271C2-6CD9-4D44-96DA-F1FA8A62A109}"/>
              </a:ext>
            </a:extLst>
          </p:cNvPr>
          <p:cNvGrpSpPr/>
          <p:nvPr/>
        </p:nvGrpSpPr>
        <p:grpSpPr>
          <a:xfrm>
            <a:off x="7066719" y="4161584"/>
            <a:ext cx="3764489" cy="600502"/>
            <a:chOff x="7109851" y="4621660"/>
            <a:chExt cx="3764489" cy="600502"/>
          </a:xfrm>
        </p:grpSpPr>
        <p:sp>
          <p:nvSpPr>
            <p:cNvPr id="116" name="Rectángulo redondeado 115">
              <a:extLst>
                <a:ext uri="{FF2B5EF4-FFF2-40B4-BE49-F238E27FC236}">
                  <a16:creationId xmlns:a16="http://schemas.microsoft.com/office/drawing/2014/main" id="{288D2F22-0C6B-5D4B-A0F9-5A3B669B50CF}"/>
                </a:ext>
              </a:extLst>
            </p:cNvPr>
            <p:cNvSpPr/>
            <p:nvPr/>
          </p:nvSpPr>
          <p:spPr>
            <a:xfrm>
              <a:off x="7310120" y="4621660"/>
              <a:ext cx="3499088" cy="592100"/>
            </a:xfrm>
            <a:prstGeom prst="roundRect">
              <a:avLst>
                <a:gd name="adj" fmla="val 8474"/>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CuadroTexto 116">
              <a:extLst>
                <a:ext uri="{FF2B5EF4-FFF2-40B4-BE49-F238E27FC236}">
                  <a16:creationId xmlns:a16="http://schemas.microsoft.com/office/drawing/2014/main" id="{D4C4BE9A-B91D-1344-BC42-124EFC959BF2}"/>
                </a:ext>
              </a:extLst>
            </p:cNvPr>
            <p:cNvSpPr txBox="1"/>
            <p:nvPr/>
          </p:nvSpPr>
          <p:spPr>
            <a:xfrm>
              <a:off x="7313229" y="4664958"/>
              <a:ext cx="3561111" cy="557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800"/>
                </a:lnSpc>
              </a:pPr>
              <a:r>
                <a:rPr lang="es-ES">
                  <a:solidFill>
                    <a:schemeClr val="tx1">
                      <a:lumMod val="75000"/>
                      <a:lumOff val="25000"/>
                    </a:schemeClr>
                  </a:solidFill>
                  <a:cs typeface="Calibri"/>
                </a:rPr>
                <a:t>¿Cuál es mi objetivo al </a:t>
              </a:r>
              <a:r>
                <a:rPr lang="es-ES">
                  <a:solidFill>
                    <a:schemeClr val="tx1">
                      <a:lumMod val="75000"/>
                      <a:lumOff val="25000"/>
                    </a:schemeClr>
                  </a:solidFill>
                  <a:ea typeface="+mn-lt"/>
                  <a:cs typeface="+mn-lt"/>
                </a:rPr>
                <a:t>tomar esta </a:t>
              </a:r>
            </a:p>
            <a:p>
              <a:pPr>
                <a:lnSpc>
                  <a:spcPts val="1800"/>
                </a:lnSpc>
              </a:pPr>
              <a:r>
                <a:rPr lang="es-ES">
                  <a:solidFill>
                    <a:schemeClr val="tx1">
                      <a:lumMod val="75000"/>
                      <a:lumOff val="25000"/>
                    </a:schemeClr>
                  </a:solidFill>
                  <a:ea typeface="+mn-lt"/>
                  <a:cs typeface="+mn-lt"/>
                </a:rPr>
                <a:t>capacitación?</a:t>
              </a:r>
              <a:endParaRPr lang="es-ES">
                <a:solidFill>
                  <a:schemeClr val="tx1">
                    <a:lumMod val="75000"/>
                    <a:lumOff val="25000"/>
                  </a:schemeClr>
                </a:solidFill>
                <a:cs typeface="Calibri"/>
              </a:endParaRPr>
            </a:p>
          </p:txBody>
        </p:sp>
        <p:sp>
          <p:nvSpPr>
            <p:cNvPr id="118" name="Elipse 117">
              <a:extLst>
                <a:ext uri="{FF2B5EF4-FFF2-40B4-BE49-F238E27FC236}">
                  <a16:creationId xmlns:a16="http://schemas.microsoft.com/office/drawing/2014/main" id="{8255B993-6B65-9C44-BC82-39314F6C8F0E}"/>
                </a:ext>
              </a:extLst>
            </p:cNvPr>
            <p:cNvSpPr/>
            <p:nvPr/>
          </p:nvSpPr>
          <p:spPr>
            <a:xfrm>
              <a:off x="7109851" y="4774092"/>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19" name="Imagen 118">
            <a:extLst>
              <a:ext uri="{FF2B5EF4-FFF2-40B4-BE49-F238E27FC236}">
                <a16:creationId xmlns:a16="http://schemas.microsoft.com/office/drawing/2014/main" id="{BB2CD866-4F49-5246-A00E-BE9EC2620F56}"/>
              </a:ext>
            </a:extLst>
          </p:cNvPr>
          <p:cNvPicPr>
            <a:picLocks noChangeAspect="1"/>
          </p:cNvPicPr>
          <p:nvPr/>
        </p:nvPicPr>
        <p:blipFill>
          <a:blip r:embed="rId9"/>
          <a:stretch>
            <a:fillRect/>
          </a:stretch>
        </p:blipFill>
        <p:spPr>
          <a:xfrm>
            <a:off x="160039" y="5990668"/>
            <a:ext cx="1723515" cy="396542"/>
          </a:xfrm>
          <a:prstGeom prst="rect">
            <a:avLst/>
          </a:prstGeom>
        </p:spPr>
      </p:pic>
      <p:grpSp>
        <p:nvGrpSpPr>
          <p:cNvPr id="2" name="Grupo 1">
            <a:extLst>
              <a:ext uri="{FF2B5EF4-FFF2-40B4-BE49-F238E27FC236}">
                <a16:creationId xmlns:a16="http://schemas.microsoft.com/office/drawing/2014/main" id="{AF7E6EFC-E6EC-BAF4-0BAB-31A0AF387054}"/>
              </a:ext>
            </a:extLst>
          </p:cNvPr>
          <p:cNvGrpSpPr/>
          <p:nvPr/>
        </p:nvGrpSpPr>
        <p:grpSpPr>
          <a:xfrm>
            <a:off x="7046591" y="4960966"/>
            <a:ext cx="3764489" cy="376440"/>
            <a:chOff x="7109851" y="4621660"/>
            <a:chExt cx="3764489" cy="376440"/>
          </a:xfrm>
        </p:grpSpPr>
        <p:sp>
          <p:nvSpPr>
            <p:cNvPr id="42" name="Rectángulo redondeado 115">
              <a:extLst>
                <a:ext uri="{FF2B5EF4-FFF2-40B4-BE49-F238E27FC236}">
                  <a16:creationId xmlns:a16="http://schemas.microsoft.com/office/drawing/2014/main" id="{1D1705E7-2AF4-3EEC-5955-1B9E38C4961F}"/>
                </a:ext>
              </a:extLst>
            </p:cNvPr>
            <p:cNvSpPr/>
            <p:nvPr/>
          </p:nvSpPr>
          <p:spPr>
            <a:xfrm>
              <a:off x="7310120" y="4621660"/>
              <a:ext cx="3542220" cy="376440"/>
            </a:xfrm>
            <a:prstGeom prst="roundRect">
              <a:avLst>
                <a:gd name="adj" fmla="val 8474"/>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0B13B3E-7AAB-2353-FC51-568BF73FAD27}"/>
                </a:ext>
              </a:extLst>
            </p:cNvPr>
            <p:cNvSpPr txBox="1"/>
            <p:nvPr/>
          </p:nvSpPr>
          <p:spPr>
            <a:xfrm>
              <a:off x="7313229" y="4664958"/>
              <a:ext cx="3561111" cy="3263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800"/>
                </a:lnSpc>
              </a:pPr>
              <a:r>
                <a:rPr lang="es-ES" dirty="0">
                  <a:solidFill>
                    <a:schemeClr val="tx1">
                      <a:lumMod val="75000"/>
                      <a:lumOff val="25000"/>
                    </a:schemeClr>
                  </a:solidFill>
                  <a:cs typeface="Calibri"/>
                </a:rPr>
                <a:t>¿Y</a:t>
              </a:r>
              <a:r>
                <a:rPr lang="es-ES" dirty="0">
                  <a:solidFill>
                    <a:schemeClr val="tx1">
                      <a:lumMod val="75000"/>
                      <a:lumOff val="25000"/>
                    </a:schemeClr>
                  </a:solidFill>
                  <a:ea typeface="+mn-lt"/>
                  <a:cs typeface="+mn-lt"/>
                </a:rPr>
                <a:t> tú... cómo participas?</a:t>
              </a:r>
              <a:endParaRPr lang="es-ES" dirty="0">
                <a:solidFill>
                  <a:schemeClr val="tx1">
                    <a:lumMod val="75000"/>
                    <a:lumOff val="25000"/>
                  </a:schemeClr>
                </a:solidFill>
                <a:cs typeface="Calibri"/>
              </a:endParaRPr>
            </a:p>
          </p:txBody>
        </p:sp>
        <p:sp>
          <p:nvSpPr>
            <p:cNvPr id="44" name="Elipse 43">
              <a:extLst>
                <a:ext uri="{FF2B5EF4-FFF2-40B4-BE49-F238E27FC236}">
                  <a16:creationId xmlns:a16="http://schemas.microsoft.com/office/drawing/2014/main" id="{5414C7E0-781B-6121-588B-0CAF6764514B}"/>
                </a:ext>
              </a:extLst>
            </p:cNvPr>
            <p:cNvSpPr/>
            <p:nvPr/>
          </p:nvSpPr>
          <p:spPr>
            <a:xfrm>
              <a:off x="7109851" y="4774092"/>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2351194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ppt_x</p:attrName>
                                        </p:attrNameLst>
                                      </p:cBhvr>
                                      <p:tavLst>
                                        <p:tav tm="0">
                                          <p:val>
                                            <p:strVal val="#ppt_x"/>
                                          </p:val>
                                        </p:tav>
                                        <p:tav tm="100000">
                                          <p:val>
                                            <p:strVal val="#ppt_x"/>
                                          </p:val>
                                        </p:tav>
                                      </p:tavLst>
                                    </p:anim>
                                    <p:anim calcmode="lin" valueType="num">
                                      <p:cBhvr>
                                        <p:cTn id="9" dur="500" fill="hold"/>
                                        <p:tgtEl>
                                          <p:spTgt spid="8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additive="base">
                                        <p:cTn id="13" dur="750"/>
                                        <p:tgtEl>
                                          <p:spTgt spid="88"/>
                                        </p:tgtEl>
                                        <p:attrNameLst>
                                          <p:attrName>ppt_x</p:attrName>
                                        </p:attrNameLst>
                                      </p:cBhvr>
                                      <p:tavLst>
                                        <p:tav tm="0">
                                          <p:val>
                                            <p:strVal val="#ppt_x-#ppt_w*1.125000"/>
                                          </p:val>
                                        </p:tav>
                                        <p:tav tm="100000">
                                          <p:val>
                                            <p:strVal val="#ppt_x"/>
                                          </p:val>
                                        </p:tav>
                                      </p:tavLst>
                                    </p:anim>
                                    <p:animEffect transition="in" filter="wipe(right)">
                                      <p:cBhvr>
                                        <p:cTn id="14" dur="750"/>
                                        <p:tgtEl>
                                          <p:spTgt spid="88"/>
                                        </p:tgtEl>
                                      </p:cBhvr>
                                    </p:animEffect>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750"/>
                                        <p:tgtEl>
                                          <p:spTgt spid="82"/>
                                        </p:tgtEl>
                                      </p:cBhvr>
                                    </p:animEffect>
                                  </p:childTnLst>
                                </p:cTn>
                              </p:par>
                            </p:childTnLst>
                          </p:cTn>
                        </p:par>
                        <p:par>
                          <p:cTn id="19" fill="hold">
                            <p:stCondLst>
                              <p:cond delay="2000"/>
                            </p:stCondLst>
                            <p:childTnLst>
                              <p:par>
                                <p:cTn id="20" presetID="12" presetClass="entr" presetSubtype="8" fill="hold" nodeType="afterEffect">
                                  <p:stCondLst>
                                    <p:cond delay="0"/>
                                  </p:stCondLst>
                                  <p:childTnLst>
                                    <p:set>
                                      <p:cBhvr>
                                        <p:cTn id="21" dur="1" fill="hold">
                                          <p:stCondLst>
                                            <p:cond delay="0"/>
                                          </p:stCondLst>
                                        </p:cTn>
                                        <p:tgtEl>
                                          <p:spTgt spid="91"/>
                                        </p:tgtEl>
                                        <p:attrNameLst>
                                          <p:attrName>style.visibility</p:attrName>
                                        </p:attrNameLst>
                                      </p:cBhvr>
                                      <p:to>
                                        <p:strVal val="visible"/>
                                      </p:to>
                                    </p:set>
                                    <p:anim calcmode="lin" valueType="num">
                                      <p:cBhvr additive="base">
                                        <p:cTn id="22" dur="750"/>
                                        <p:tgtEl>
                                          <p:spTgt spid="91"/>
                                        </p:tgtEl>
                                        <p:attrNameLst>
                                          <p:attrName>ppt_x</p:attrName>
                                        </p:attrNameLst>
                                      </p:cBhvr>
                                      <p:tavLst>
                                        <p:tav tm="0">
                                          <p:val>
                                            <p:strVal val="#ppt_x-#ppt_w*1.125000"/>
                                          </p:val>
                                        </p:tav>
                                        <p:tav tm="100000">
                                          <p:val>
                                            <p:strVal val="#ppt_x"/>
                                          </p:val>
                                        </p:tav>
                                      </p:tavLst>
                                    </p:anim>
                                    <p:animEffect transition="in" filter="wipe(right)">
                                      <p:cBhvr>
                                        <p:cTn id="23" dur="750"/>
                                        <p:tgtEl>
                                          <p:spTgt spid="91"/>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500"/>
                                        <p:tgtEl>
                                          <p:spTgt spid="100"/>
                                        </p:tgtEl>
                                      </p:cBhvr>
                                    </p:animEffect>
                                  </p:childTnLst>
                                </p:cTn>
                              </p:par>
                            </p:childTnLst>
                          </p:cTn>
                        </p:par>
                        <p:par>
                          <p:cTn id="32" fill="hold">
                            <p:stCondLst>
                              <p:cond delay="3750"/>
                            </p:stCondLst>
                            <p:childTnLst>
                              <p:par>
                                <p:cTn id="33" presetID="10" presetClass="entr" presetSubtype="0" fill="hold"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500"/>
                                        <p:tgtEl>
                                          <p:spTgt spid="105"/>
                                        </p:tgtEl>
                                      </p:cBhvr>
                                    </p:animEffect>
                                  </p:childTnLst>
                                </p:cTn>
                              </p:par>
                            </p:childTnLst>
                          </p:cTn>
                        </p:par>
                        <p:par>
                          <p:cTn id="36" fill="hold">
                            <p:stCondLst>
                              <p:cond delay="4250"/>
                            </p:stCondLst>
                            <p:childTnLst>
                              <p:par>
                                <p:cTn id="37" presetID="10" presetClass="entr" presetSubtype="0" fill="hold"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500"/>
                                        <p:tgtEl>
                                          <p:spTgt spid="94"/>
                                        </p:tgtEl>
                                      </p:cBhvr>
                                    </p:animEffect>
                                  </p:childTnLst>
                                </p:cTn>
                              </p:par>
                            </p:childTnLst>
                          </p:cTn>
                        </p:par>
                        <p:par>
                          <p:cTn id="40" fill="hold">
                            <p:stCondLst>
                              <p:cond delay="4750"/>
                            </p:stCondLst>
                            <p:childTnLst>
                              <p:par>
                                <p:cTn id="41" presetID="10" presetClass="entr" presetSubtype="0" fill="hold" nodeType="after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childTnLst>
                          </p:cTn>
                        </p:par>
                        <p:par>
                          <p:cTn id="44" fill="hold">
                            <p:stCondLst>
                              <p:cond delay="5250"/>
                            </p:stCondLst>
                            <p:childTnLst>
                              <p:par>
                                <p:cTn id="45" presetID="10" presetClass="entr" presetSubtype="0" fill="hold" nodeType="after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500"/>
                                        <p:tgtEl>
                                          <p:spTgt spid="115"/>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fade">
                                      <p:cBhvr>
                                        <p:cTn id="51" dur="750"/>
                                        <p:tgtEl>
                                          <p:spTgt spid="85"/>
                                        </p:tgtEl>
                                      </p:cBhvr>
                                    </p:animEffect>
                                    <p:anim calcmode="lin" valueType="num">
                                      <p:cBhvr>
                                        <p:cTn id="52" dur="750" fill="hold"/>
                                        <p:tgtEl>
                                          <p:spTgt spid="85"/>
                                        </p:tgtEl>
                                        <p:attrNameLst>
                                          <p:attrName>ppt_x</p:attrName>
                                        </p:attrNameLst>
                                      </p:cBhvr>
                                      <p:tavLst>
                                        <p:tav tm="0">
                                          <p:val>
                                            <p:strVal val="#ppt_x"/>
                                          </p:val>
                                        </p:tav>
                                        <p:tav tm="100000">
                                          <p:val>
                                            <p:strVal val="#ppt_x"/>
                                          </p:val>
                                        </p:tav>
                                      </p:tavLst>
                                    </p:anim>
                                    <p:anim calcmode="lin" valueType="num">
                                      <p:cBhvr>
                                        <p:cTn id="53" dur="750" fill="hold"/>
                                        <p:tgtEl>
                                          <p:spTgt spid="8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5CA0F0ED-B2EF-BD48-A81C-E0CC0D326BDF}"/>
              </a:ext>
            </a:extLst>
          </p:cNvPr>
          <p:cNvSpPr>
            <a:spLocks noGrp="1"/>
          </p:cNvSpPr>
          <p:nvPr>
            <p:ph type="title"/>
          </p:nvPr>
        </p:nvSpPr>
        <p:spPr>
          <a:xfrm>
            <a:off x="5786436" y="1680759"/>
            <a:ext cx="5214938" cy="1676820"/>
          </a:xfrm>
        </p:spPr>
        <p:txBody>
          <a:bodyPr>
            <a:noAutofit/>
          </a:bodyPr>
          <a:lstStyle/>
          <a:p>
            <a:pPr algn="just">
              <a:lnSpc>
                <a:spcPts val="3300"/>
              </a:lnSpc>
            </a:pPr>
            <a:r>
              <a:rPr lang="es-ES" sz="3000" b="1" dirty="0">
                <a:solidFill>
                  <a:srgbClr val="745389"/>
                </a:solidFill>
                <a:latin typeface="+mn-lt"/>
                <a:cs typeface="Calibri Light"/>
              </a:rPr>
              <a:t>¿</a:t>
            </a:r>
            <a:r>
              <a:rPr lang="es-ES" sz="3000" dirty="0">
                <a:solidFill>
                  <a:srgbClr val="745389"/>
                </a:solidFill>
                <a:latin typeface="+mn-lt"/>
                <a:cs typeface="Calibri Light"/>
              </a:rPr>
              <a:t>Cuáles son los </a:t>
            </a:r>
            <a:r>
              <a:rPr lang="es-ES" sz="3000" b="1" dirty="0">
                <a:solidFill>
                  <a:srgbClr val="B461B3"/>
                </a:solidFill>
                <a:latin typeface="+mn-lt"/>
                <a:cs typeface="Calibri Light"/>
              </a:rPr>
              <a:t>Instrumentos de Participación Ciudadana </a:t>
            </a:r>
            <a:r>
              <a:rPr lang="es-ES" sz="3000" dirty="0">
                <a:solidFill>
                  <a:srgbClr val="745389"/>
                </a:solidFill>
                <a:latin typeface="+mn-lt"/>
                <a:cs typeface="Calibri Light"/>
              </a:rPr>
              <a:t>que se han</a:t>
            </a:r>
            <a:r>
              <a:rPr lang="es-ES" sz="3000" b="1" dirty="0">
                <a:solidFill>
                  <a:srgbClr val="745389"/>
                </a:solidFill>
                <a:latin typeface="+mn-lt"/>
                <a:cs typeface="Calibri Light"/>
              </a:rPr>
              <a:t> </a:t>
            </a:r>
            <a:r>
              <a:rPr lang="es-ES" sz="3000" dirty="0">
                <a:solidFill>
                  <a:srgbClr val="745389"/>
                </a:solidFill>
                <a:latin typeface="+mn-lt"/>
                <a:cs typeface="Calibri Light"/>
              </a:rPr>
              <a:t>llevado a cabo con </a:t>
            </a:r>
            <a:r>
              <a:rPr lang="es-ES" sz="3000" b="1" dirty="0">
                <a:solidFill>
                  <a:srgbClr val="B461B3"/>
                </a:solidFill>
                <a:latin typeface="+mn-lt"/>
                <a:cs typeface="Calibri Light"/>
              </a:rPr>
              <a:t>éxito</a:t>
            </a:r>
            <a:r>
              <a:rPr lang="es-ES" sz="3000" dirty="0">
                <a:solidFill>
                  <a:srgbClr val="745389"/>
                </a:solidFill>
                <a:latin typeface="+mn-lt"/>
                <a:cs typeface="Calibri Light"/>
              </a:rPr>
              <a:t> en nuestro país? </a:t>
            </a:r>
          </a:p>
        </p:txBody>
      </p:sp>
      <p:pic>
        <p:nvPicPr>
          <p:cNvPr id="8" name="Imagen 7">
            <a:extLst>
              <a:ext uri="{FF2B5EF4-FFF2-40B4-BE49-F238E27FC236}">
                <a16:creationId xmlns:a16="http://schemas.microsoft.com/office/drawing/2014/main" id="{6BD8A575-14E4-DF4B-ADD4-AC3DBAD8C817}"/>
              </a:ext>
            </a:extLst>
          </p:cNvPr>
          <p:cNvPicPr>
            <a:picLocks noChangeAspect="1"/>
          </p:cNvPicPr>
          <p:nvPr/>
        </p:nvPicPr>
        <p:blipFill>
          <a:blip r:embed="rId2"/>
          <a:stretch>
            <a:fillRect/>
          </a:stretch>
        </p:blipFill>
        <p:spPr>
          <a:xfrm>
            <a:off x="601662" y="1918465"/>
            <a:ext cx="6680837" cy="3896547"/>
          </a:xfrm>
          <a:prstGeom prst="rect">
            <a:avLst/>
          </a:prstGeom>
        </p:spPr>
      </p:pic>
      <p:pic>
        <p:nvPicPr>
          <p:cNvPr id="9" name="Imagen 8">
            <a:extLst>
              <a:ext uri="{FF2B5EF4-FFF2-40B4-BE49-F238E27FC236}">
                <a16:creationId xmlns:a16="http://schemas.microsoft.com/office/drawing/2014/main" id="{9CE7A4EB-0885-AB40-8B34-60F17AA77607}"/>
              </a:ext>
            </a:extLst>
          </p:cNvPr>
          <p:cNvPicPr>
            <a:picLocks noChangeAspect="1"/>
          </p:cNvPicPr>
          <p:nvPr/>
        </p:nvPicPr>
        <p:blipFill>
          <a:blip r:embed="rId3"/>
          <a:stretch>
            <a:fillRect/>
          </a:stretch>
        </p:blipFill>
        <p:spPr>
          <a:xfrm>
            <a:off x="160039" y="5990668"/>
            <a:ext cx="1723515" cy="396542"/>
          </a:xfrm>
          <a:prstGeom prst="rect">
            <a:avLst/>
          </a:prstGeom>
        </p:spPr>
      </p:pic>
    </p:spTree>
    <p:extLst>
      <p:ext uri="{BB962C8B-B14F-4D97-AF65-F5344CB8AC3E}">
        <p14:creationId xmlns:p14="http://schemas.microsoft.com/office/powerpoint/2010/main" val="308883875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69D6227B-B05A-4F45-A74B-ED66F654F528}"/>
              </a:ext>
            </a:extLst>
          </p:cNvPr>
          <p:cNvSpPr txBox="1"/>
          <p:nvPr/>
        </p:nvSpPr>
        <p:spPr>
          <a:xfrm>
            <a:off x="408209" y="226319"/>
            <a:ext cx="10276623" cy="553998"/>
          </a:xfrm>
          <a:prstGeom prst="rect">
            <a:avLst/>
          </a:prstGeom>
          <a:noFill/>
        </p:spPr>
        <p:txBody>
          <a:bodyPr wrap="square" rtlCol="0">
            <a:spAutoFit/>
          </a:bodyPr>
          <a:lstStyle/>
          <a:p>
            <a:r>
              <a:rPr lang="es-ES" sz="3000" b="1">
                <a:solidFill>
                  <a:srgbClr val="745389"/>
                </a:solidFill>
                <a:cs typeface="Calibri Light"/>
              </a:rPr>
              <a:t>Instrumentos de participación ciudadana realizados en México</a:t>
            </a:r>
            <a:endParaRPr lang="es-MX" sz="3000"/>
          </a:p>
        </p:txBody>
      </p:sp>
      <p:grpSp>
        <p:nvGrpSpPr>
          <p:cNvPr id="24" name="Grupo 23">
            <a:extLst>
              <a:ext uri="{FF2B5EF4-FFF2-40B4-BE49-F238E27FC236}">
                <a16:creationId xmlns:a16="http://schemas.microsoft.com/office/drawing/2014/main" id="{C838E18A-C901-B54F-BE49-D8B7D1C5C986}"/>
              </a:ext>
            </a:extLst>
          </p:cNvPr>
          <p:cNvGrpSpPr/>
          <p:nvPr/>
        </p:nvGrpSpPr>
        <p:grpSpPr>
          <a:xfrm>
            <a:off x="519895" y="3659904"/>
            <a:ext cx="11156404" cy="2613896"/>
            <a:chOff x="519895" y="3659904"/>
            <a:chExt cx="11156404" cy="2613896"/>
          </a:xfrm>
        </p:grpSpPr>
        <p:sp>
          <p:nvSpPr>
            <p:cNvPr id="25" name="Rectángulo redondeado 24">
              <a:extLst>
                <a:ext uri="{FF2B5EF4-FFF2-40B4-BE49-F238E27FC236}">
                  <a16:creationId xmlns:a16="http://schemas.microsoft.com/office/drawing/2014/main" id="{C2A4F0BD-A689-5745-9C6B-3AE436C8CEAE}"/>
                </a:ext>
              </a:extLst>
            </p:cNvPr>
            <p:cNvSpPr/>
            <p:nvPr/>
          </p:nvSpPr>
          <p:spPr>
            <a:xfrm>
              <a:off x="519895" y="3659904"/>
              <a:ext cx="11156404" cy="2613896"/>
            </a:xfrm>
            <a:prstGeom prst="roundRect">
              <a:avLst>
                <a:gd name="adj" fmla="val 3960"/>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Rectángulo redondeado 25">
              <a:extLst>
                <a:ext uri="{FF2B5EF4-FFF2-40B4-BE49-F238E27FC236}">
                  <a16:creationId xmlns:a16="http://schemas.microsoft.com/office/drawing/2014/main" id="{E8CCA458-79CB-974E-969F-E32FD28273B4}"/>
                </a:ext>
              </a:extLst>
            </p:cNvPr>
            <p:cNvSpPr/>
            <p:nvPr/>
          </p:nvSpPr>
          <p:spPr>
            <a:xfrm>
              <a:off x="8429833" y="4909202"/>
              <a:ext cx="2434975" cy="373581"/>
            </a:xfrm>
            <a:prstGeom prst="roundRect">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bg1"/>
                  </a:solidFill>
                  <a:ea typeface="+mn-lt"/>
                  <a:cs typeface="+mn-lt"/>
                </a:rPr>
                <a:t>Votos</a:t>
              </a:r>
              <a:r>
                <a:rPr lang="es-ES" b="1">
                  <a:solidFill>
                    <a:schemeClr val="bg1"/>
                  </a:solidFill>
                  <a:cs typeface="Calibri"/>
                </a:rPr>
                <a:t> totales</a:t>
              </a:r>
              <a:r>
                <a:rPr lang="es-ES">
                  <a:solidFill>
                    <a:schemeClr val="bg1"/>
                  </a:solidFill>
                  <a:cs typeface="Calibri"/>
                </a:rPr>
                <a:t>:</a:t>
              </a:r>
              <a:r>
                <a:rPr lang="es-ES" b="1">
                  <a:solidFill>
                    <a:schemeClr val="bg1"/>
                  </a:solidFill>
                  <a:cs typeface="Calibri"/>
                </a:rPr>
                <a:t> </a:t>
              </a:r>
              <a:r>
                <a:rPr lang="es-ES" sz="2000" b="1">
                  <a:solidFill>
                    <a:schemeClr val="bg1"/>
                  </a:solidFill>
                  <a:cs typeface="Calibri"/>
                </a:rPr>
                <a:t>18, 837</a:t>
              </a:r>
              <a:endParaRPr lang="es-MX" sz="2000" b="1">
                <a:solidFill>
                  <a:schemeClr val="bg1"/>
                </a:solidFill>
              </a:endParaRPr>
            </a:p>
          </p:txBody>
        </p:sp>
        <p:sp>
          <p:nvSpPr>
            <p:cNvPr id="27" name="Rectángulo redondeado 26">
              <a:extLst>
                <a:ext uri="{FF2B5EF4-FFF2-40B4-BE49-F238E27FC236}">
                  <a16:creationId xmlns:a16="http://schemas.microsoft.com/office/drawing/2014/main" id="{8CB0F336-B912-F946-9EC0-458F149C0E49}"/>
                </a:ext>
              </a:extLst>
            </p:cNvPr>
            <p:cNvSpPr/>
            <p:nvPr/>
          </p:nvSpPr>
          <p:spPr>
            <a:xfrm>
              <a:off x="714322" y="4219120"/>
              <a:ext cx="2009274" cy="1864895"/>
            </a:xfrm>
            <a:prstGeom prst="roundRect">
              <a:avLst>
                <a:gd name="adj" fmla="val 3960"/>
              </a:avLst>
            </a:prstGeom>
            <a:solidFill>
              <a:schemeClr val="bg1">
                <a:alpha val="79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CuadroTexto 27">
              <a:extLst>
                <a:ext uri="{FF2B5EF4-FFF2-40B4-BE49-F238E27FC236}">
                  <a16:creationId xmlns:a16="http://schemas.microsoft.com/office/drawing/2014/main" id="{A4409DDA-B07F-1B46-8A58-F2B07B261F01}"/>
                </a:ext>
              </a:extLst>
            </p:cNvPr>
            <p:cNvSpPr txBox="1"/>
            <p:nvPr/>
          </p:nvSpPr>
          <p:spPr>
            <a:xfrm>
              <a:off x="594404" y="3678844"/>
              <a:ext cx="3177423" cy="492443"/>
            </a:xfrm>
            <a:prstGeom prst="rect">
              <a:avLst/>
            </a:prstGeom>
            <a:noFill/>
          </p:spPr>
          <p:txBody>
            <a:bodyPr wrap="square">
              <a:spAutoFit/>
            </a:bodyPr>
            <a:lstStyle/>
            <a:p>
              <a:r>
                <a:rPr lang="es-ES" sz="2600" b="1">
                  <a:solidFill>
                    <a:srgbClr val="B574BA"/>
                  </a:solidFill>
                  <a:ea typeface="+mn-lt"/>
                  <a:cs typeface="+mn-lt"/>
                </a:rPr>
                <a:t>Plebiscito Municipal</a:t>
              </a:r>
              <a:endParaRPr lang="es-MX" sz="2600" i="1"/>
            </a:p>
          </p:txBody>
        </p:sp>
        <p:sp>
          <p:nvSpPr>
            <p:cNvPr id="29" name="CuadroTexto 28">
              <a:extLst>
                <a:ext uri="{FF2B5EF4-FFF2-40B4-BE49-F238E27FC236}">
                  <a16:creationId xmlns:a16="http://schemas.microsoft.com/office/drawing/2014/main" id="{009DA7BB-4F16-B14C-8F0C-DD5B026BA90F}"/>
                </a:ext>
              </a:extLst>
            </p:cNvPr>
            <p:cNvSpPr txBox="1"/>
            <p:nvPr/>
          </p:nvSpPr>
          <p:spPr>
            <a:xfrm>
              <a:off x="2979852" y="4501984"/>
              <a:ext cx="8466638" cy="369332"/>
            </a:xfrm>
            <a:prstGeom prst="rect">
              <a:avLst/>
            </a:prstGeom>
            <a:noFill/>
          </p:spPr>
          <p:txBody>
            <a:bodyPr wrap="square" rtlCol="0">
              <a:spAutoFit/>
            </a:bodyPr>
            <a:lstStyle/>
            <a:p>
              <a:pPr algn="just"/>
              <a:r>
                <a:rPr lang="es-ES">
                  <a:solidFill>
                    <a:srgbClr val="555553"/>
                  </a:solidFill>
                  <a:ea typeface="+mn-lt"/>
                  <a:cs typeface="+mn-lt"/>
                </a:rPr>
                <a:t>Decidir el </a:t>
              </a:r>
              <a:r>
                <a:rPr lang="es-ES">
                  <a:solidFill>
                    <a:schemeClr val="tx1">
                      <a:lumMod val="65000"/>
                      <a:lumOff val="35000"/>
                    </a:schemeClr>
                  </a:solidFill>
                  <a:ea typeface="+mn-lt"/>
                  <a:cs typeface="+mn-lt"/>
                </a:rPr>
                <a:t>nombre </a:t>
              </a:r>
              <a:r>
                <a:rPr lang="es-ES">
                  <a:solidFill>
                    <a:srgbClr val="555553"/>
                  </a:solidFill>
                  <a:ea typeface="+mn-lt"/>
                  <a:cs typeface="+mn-lt"/>
                </a:rPr>
                <a:t>del municipio Ocozocoautla de Espinosa o Coita de Espinosa, Chiapas.</a:t>
              </a:r>
              <a:endParaRPr lang="es-ES">
                <a:ea typeface="+mn-lt"/>
                <a:cs typeface="+mn-lt"/>
              </a:endParaRPr>
            </a:p>
          </p:txBody>
        </p:sp>
        <p:sp>
          <p:nvSpPr>
            <p:cNvPr id="30" name="CuadroTexto 29">
              <a:extLst>
                <a:ext uri="{FF2B5EF4-FFF2-40B4-BE49-F238E27FC236}">
                  <a16:creationId xmlns:a16="http://schemas.microsoft.com/office/drawing/2014/main" id="{475C8A7F-4DC2-0C40-B64D-59E2536BB54F}"/>
                </a:ext>
              </a:extLst>
            </p:cNvPr>
            <p:cNvSpPr txBox="1"/>
            <p:nvPr/>
          </p:nvSpPr>
          <p:spPr>
            <a:xfrm>
              <a:off x="1292589" y="5670306"/>
              <a:ext cx="928459" cy="369332"/>
            </a:xfrm>
            <a:prstGeom prst="rect">
              <a:avLst/>
            </a:prstGeom>
            <a:noFill/>
          </p:spPr>
          <p:txBody>
            <a:bodyPr wrap="none" rtlCol="0">
              <a:spAutoFit/>
            </a:bodyPr>
            <a:lstStyle/>
            <a:p>
              <a:pPr algn="ctr"/>
              <a:r>
                <a:rPr lang="es-ES" b="1">
                  <a:solidFill>
                    <a:srgbClr val="B461B3"/>
                  </a:solidFill>
                  <a:ea typeface="+mn-lt"/>
                  <a:cs typeface="+mn-lt"/>
                </a:rPr>
                <a:t>Chiapas</a:t>
              </a:r>
              <a:endParaRPr lang="es-MX" b="1">
                <a:solidFill>
                  <a:srgbClr val="B461B3"/>
                </a:solidFill>
              </a:endParaRPr>
            </a:p>
          </p:txBody>
        </p:sp>
        <p:sp>
          <p:nvSpPr>
            <p:cNvPr id="31" name="CuadroTexto 30">
              <a:extLst>
                <a:ext uri="{FF2B5EF4-FFF2-40B4-BE49-F238E27FC236}">
                  <a16:creationId xmlns:a16="http://schemas.microsoft.com/office/drawing/2014/main" id="{F8D1FA65-6FF2-6749-A456-7AC0BDA8B7DB}"/>
                </a:ext>
              </a:extLst>
            </p:cNvPr>
            <p:cNvSpPr txBox="1"/>
            <p:nvPr/>
          </p:nvSpPr>
          <p:spPr>
            <a:xfrm>
              <a:off x="2871565" y="4215112"/>
              <a:ext cx="1302419" cy="333168"/>
            </a:xfrm>
            <a:prstGeom prst="rect">
              <a:avLst/>
            </a:prstGeom>
            <a:noFill/>
          </p:spPr>
          <p:txBody>
            <a:bodyPr wrap="square">
              <a:spAutoFit/>
            </a:bodyPr>
            <a:lstStyle/>
            <a:p>
              <a:pPr algn="just">
                <a:lnSpc>
                  <a:spcPts val="1800"/>
                </a:lnSpc>
              </a:pPr>
              <a:r>
                <a:rPr lang="es-ES" sz="2000" b="1">
                  <a:solidFill>
                    <a:srgbClr val="B574BA"/>
                  </a:solidFill>
                </a:rPr>
                <a:t>Finalidad:</a:t>
              </a:r>
            </a:p>
          </p:txBody>
        </p:sp>
        <p:grpSp>
          <p:nvGrpSpPr>
            <p:cNvPr id="32" name="Grupo 31">
              <a:extLst>
                <a:ext uri="{FF2B5EF4-FFF2-40B4-BE49-F238E27FC236}">
                  <a16:creationId xmlns:a16="http://schemas.microsoft.com/office/drawing/2014/main" id="{7DB5348E-6D5B-8746-9F68-38507BE08F1D}"/>
                </a:ext>
              </a:extLst>
            </p:cNvPr>
            <p:cNvGrpSpPr/>
            <p:nvPr/>
          </p:nvGrpSpPr>
          <p:grpSpPr>
            <a:xfrm>
              <a:off x="2967820" y="4908598"/>
              <a:ext cx="5290137" cy="369332"/>
              <a:chOff x="2782888" y="5043805"/>
              <a:chExt cx="5290137" cy="369332"/>
            </a:xfrm>
          </p:grpSpPr>
          <p:sp>
            <p:nvSpPr>
              <p:cNvPr id="39" name="CuadroTexto 38">
                <a:extLst>
                  <a:ext uri="{FF2B5EF4-FFF2-40B4-BE49-F238E27FC236}">
                    <a16:creationId xmlns:a16="http://schemas.microsoft.com/office/drawing/2014/main" id="{2C000508-69B3-B442-8397-2EE4C19F6FAF}"/>
                  </a:ext>
                </a:extLst>
              </p:cNvPr>
              <p:cNvSpPr txBox="1"/>
              <p:nvPr/>
            </p:nvSpPr>
            <p:spPr>
              <a:xfrm>
                <a:off x="2891170" y="5043805"/>
                <a:ext cx="5181855" cy="369332"/>
              </a:xfrm>
              <a:prstGeom prst="rect">
                <a:avLst/>
              </a:prstGeom>
              <a:noFill/>
            </p:spPr>
            <p:txBody>
              <a:bodyPr wrap="square">
                <a:spAutoFit/>
              </a:bodyPr>
              <a:lstStyle/>
              <a:p>
                <a:r>
                  <a:rPr lang="es-ES">
                    <a:solidFill>
                      <a:srgbClr val="555553"/>
                    </a:solidFill>
                    <a:ea typeface="+mn-lt"/>
                    <a:cs typeface="+mn-lt"/>
                  </a:rPr>
                  <a:t>Se llevó a cabo el </a:t>
                </a:r>
                <a:r>
                  <a:rPr lang="es-ES" b="1">
                    <a:solidFill>
                      <a:srgbClr val="AA57AA"/>
                    </a:solidFill>
                    <a:ea typeface="+mn-lt"/>
                    <a:cs typeface="+mn-lt"/>
                  </a:rPr>
                  <a:t>28 de febrero de 2010</a:t>
                </a:r>
                <a:r>
                  <a:rPr lang="es-ES">
                    <a:solidFill>
                      <a:schemeClr val="tx1">
                        <a:lumMod val="65000"/>
                        <a:lumOff val="35000"/>
                      </a:schemeClr>
                    </a:solidFill>
                  </a:rPr>
                  <a:t>, obteniendo:</a:t>
                </a:r>
                <a:endParaRPr lang="es-MX" b="1"/>
              </a:p>
            </p:txBody>
          </p:sp>
          <p:sp>
            <p:nvSpPr>
              <p:cNvPr id="40" name="Elipse 39">
                <a:extLst>
                  <a:ext uri="{FF2B5EF4-FFF2-40B4-BE49-F238E27FC236}">
                    <a16:creationId xmlns:a16="http://schemas.microsoft.com/office/drawing/2014/main" id="{208C0486-DCE9-5345-ACAF-97E30A18260E}"/>
                  </a:ext>
                </a:extLst>
              </p:cNvPr>
              <p:cNvSpPr/>
              <p:nvPr/>
            </p:nvSpPr>
            <p:spPr>
              <a:xfrm>
                <a:off x="2782888" y="5169568"/>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3" name="Grupo 32">
              <a:extLst>
                <a:ext uri="{FF2B5EF4-FFF2-40B4-BE49-F238E27FC236}">
                  <a16:creationId xmlns:a16="http://schemas.microsoft.com/office/drawing/2014/main" id="{B0CAD24C-DB82-4E45-A099-50D76AA5EFF3}"/>
                </a:ext>
              </a:extLst>
            </p:cNvPr>
            <p:cNvGrpSpPr/>
            <p:nvPr/>
          </p:nvGrpSpPr>
          <p:grpSpPr>
            <a:xfrm>
              <a:off x="2967820" y="5329275"/>
              <a:ext cx="5191218" cy="877163"/>
              <a:chOff x="2782888" y="5583034"/>
              <a:chExt cx="5191218" cy="877163"/>
            </a:xfrm>
          </p:grpSpPr>
          <p:sp>
            <p:nvSpPr>
              <p:cNvPr id="35" name="CuadroTexto 34">
                <a:extLst>
                  <a:ext uri="{FF2B5EF4-FFF2-40B4-BE49-F238E27FC236}">
                    <a16:creationId xmlns:a16="http://schemas.microsoft.com/office/drawing/2014/main" id="{852C001B-DD5F-9642-9D29-6B8FA48C54DD}"/>
                  </a:ext>
                </a:extLst>
              </p:cNvPr>
              <p:cNvSpPr txBox="1"/>
              <p:nvPr/>
            </p:nvSpPr>
            <p:spPr>
              <a:xfrm>
                <a:off x="2782888" y="5583034"/>
                <a:ext cx="5191218" cy="877163"/>
              </a:xfrm>
              <a:prstGeom prst="rect">
                <a:avLst/>
              </a:prstGeom>
              <a:noFill/>
            </p:spPr>
            <p:txBody>
              <a:bodyPr wrap="square" rtlCol="0">
                <a:spAutoFit/>
              </a:bodyPr>
              <a:lstStyle/>
              <a:p>
                <a:r>
                  <a:rPr lang="es-ES" sz="1600">
                    <a:solidFill>
                      <a:srgbClr val="555553"/>
                    </a:solidFill>
                    <a:cs typeface="Calibri"/>
                  </a:rPr>
                  <a:t>Votos para:           </a:t>
                </a:r>
                <a:r>
                  <a:rPr lang="es-ES" sz="1600" b="1">
                    <a:solidFill>
                      <a:srgbClr val="AA57AA"/>
                    </a:solidFill>
                    <a:cs typeface="Calibri"/>
                  </a:rPr>
                  <a:t>             </a:t>
                </a:r>
                <a:r>
                  <a:rPr lang="es-ES" sz="1600">
                    <a:solidFill>
                      <a:srgbClr val="555553"/>
                    </a:solidFill>
                    <a:cs typeface="Calibri"/>
                  </a:rPr>
                  <a:t>Ocozocoautla de Espinosa: </a:t>
                </a:r>
                <a:r>
                  <a:rPr lang="es-ES" sz="1700" b="1">
                    <a:solidFill>
                      <a:srgbClr val="8B6EB4"/>
                    </a:solidFill>
                    <a:cs typeface="Calibri"/>
                  </a:rPr>
                  <a:t>18,726</a:t>
                </a:r>
                <a:r>
                  <a:rPr lang="es-ES" sz="1600">
                    <a:solidFill>
                      <a:srgbClr val="555553"/>
                    </a:solidFill>
                    <a:cs typeface="Calibri"/>
                  </a:rPr>
                  <a:t>. </a:t>
                </a:r>
              </a:p>
              <a:p>
                <a:r>
                  <a:rPr lang="es-ES" sz="1600">
                    <a:solidFill>
                      <a:srgbClr val="555553"/>
                    </a:solidFill>
                    <a:cs typeface="Calibri"/>
                  </a:rPr>
                  <a:t>Votos para:                    a Coita de Espinosa: </a:t>
                </a:r>
                <a:r>
                  <a:rPr lang="es-ES" sz="1700" b="1">
                    <a:solidFill>
                      <a:srgbClr val="8B6EB4"/>
                    </a:solidFill>
                    <a:cs typeface="Calibri"/>
                  </a:rPr>
                  <a:t>35</a:t>
                </a:r>
                <a:r>
                  <a:rPr lang="es-ES" sz="1600">
                    <a:solidFill>
                      <a:srgbClr val="555553"/>
                    </a:solidFill>
                    <a:cs typeface="Calibri"/>
                  </a:rPr>
                  <a:t>.</a:t>
                </a:r>
              </a:p>
              <a:p>
                <a:r>
                  <a:rPr lang="es-ES" sz="1600">
                    <a:solidFill>
                      <a:srgbClr val="555553"/>
                    </a:solidFill>
                    <a:cs typeface="Calibri"/>
                  </a:rPr>
                  <a:t>Votos     </a:t>
                </a:r>
                <a:r>
                  <a:rPr lang="es-ES" sz="1600" b="1">
                    <a:solidFill>
                      <a:srgbClr val="AA57AA"/>
                    </a:solidFill>
                    <a:cs typeface="Calibri"/>
                  </a:rPr>
                  <a:t>           </a:t>
                </a:r>
                <a:r>
                  <a:rPr lang="es-ES" sz="1600">
                    <a:solidFill>
                      <a:srgbClr val="555553"/>
                    </a:solidFill>
                    <a:cs typeface="Calibri"/>
                  </a:rPr>
                  <a:t>: </a:t>
                </a:r>
                <a:r>
                  <a:rPr lang="es-ES" sz="1700" b="1">
                    <a:solidFill>
                      <a:srgbClr val="8B6EB4"/>
                    </a:solidFill>
                    <a:cs typeface="Calibri"/>
                  </a:rPr>
                  <a:t>76</a:t>
                </a:r>
                <a:r>
                  <a:rPr lang="es-ES" sz="1600">
                    <a:solidFill>
                      <a:srgbClr val="555553"/>
                    </a:solidFill>
                    <a:cs typeface="Calibri"/>
                  </a:rPr>
                  <a:t>.</a:t>
                </a:r>
                <a:endParaRPr lang="es-ES" sz="1700">
                  <a:solidFill>
                    <a:srgbClr val="555553"/>
                  </a:solidFill>
                  <a:cs typeface="Calibri"/>
                </a:endParaRPr>
              </a:p>
            </p:txBody>
          </p:sp>
          <p:pic>
            <p:nvPicPr>
              <p:cNvPr id="36" name="Imagen 35">
                <a:extLst>
                  <a:ext uri="{FF2B5EF4-FFF2-40B4-BE49-F238E27FC236}">
                    <a16:creationId xmlns:a16="http://schemas.microsoft.com/office/drawing/2014/main" id="{74CC5129-72DD-6E42-83EB-BA98F01C6949}"/>
                  </a:ext>
                </a:extLst>
              </p:cNvPr>
              <p:cNvPicPr>
                <a:picLocks noChangeAspect="1"/>
              </p:cNvPicPr>
              <p:nvPr/>
            </p:nvPicPr>
            <p:blipFill>
              <a:blip r:embed="rId3"/>
              <a:stretch>
                <a:fillRect/>
              </a:stretch>
            </p:blipFill>
            <p:spPr>
              <a:xfrm>
                <a:off x="3464799" y="6181347"/>
                <a:ext cx="665813" cy="234547"/>
              </a:xfrm>
              <a:prstGeom prst="rect">
                <a:avLst/>
              </a:prstGeom>
            </p:spPr>
          </p:pic>
          <p:pic>
            <p:nvPicPr>
              <p:cNvPr id="37" name="Imagen 36">
                <a:extLst>
                  <a:ext uri="{FF2B5EF4-FFF2-40B4-BE49-F238E27FC236}">
                    <a16:creationId xmlns:a16="http://schemas.microsoft.com/office/drawing/2014/main" id="{6C927699-103F-5D4B-B9CA-0F85736C8FC2}"/>
                  </a:ext>
                </a:extLst>
              </p:cNvPr>
              <p:cNvPicPr>
                <a:picLocks noChangeAspect="1"/>
              </p:cNvPicPr>
              <p:nvPr/>
            </p:nvPicPr>
            <p:blipFill>
              <a:blip r:embed="rId4"/>
              <a:stretch>
                <a:fillRect/>
              </a:stretch>
            </p:blipFill>
            <p:spPr>
              <a:xfrm>
                <a:off x="3847972" y="5666541"/>
                <a:ext cx="1026536" cy="217963"/>
              </a:xfrm>
              <a:prstGeom prst="rect">
                <a:avLst/>
              </a:prstGeom>
            </p:spPr>
          </p:pic>
          <p:pic>
            <p:nvPicPr>
              <p:cNvPr id="38" name="Imagen 37">
                <a:extLst>
                  <a:ext uri="{FF2B5EF4-FFF2-40B4-BE49-F238E27FC236}">
                    <a16:creationId xmlns:a16="http://schemas.microsoft.com/office/drawing/2014/main" id="{B80DB0E8-4D98-294B-8F1E-69B2B100F741}"/>
                  </a:ext>
                </a:extLst>
              </p:cNvPr>
              <p:cNvPicPr>
                <a:picLocks noChangeAspect="1"/>
              </p:cNvPicPr>
              <p:nvPr/>
            </p:nvPicPr>
            <p:blipFill>
              <a:blip r:embed="rId5"/>
              <a:stretch>
                <a:fillRect/>
              </a:stretch>
            </p:blipFill>
            <p:spPr>
              <a:xfrm>
                <a:off x="3842147" y="5911530"/>
                <a:ext cx="829665" cy="210932"/>
              </a:xfrm>
              <a:prstGeom prst="rect">
                <a:avLst/>
              </a:prstGeom>
            </p:spPr>
          </p:pic>
        </p:grpSp>
        <p:pic>
          <p:nvPicPr>
            <p:cNvPr id="34" name="Imagen 33">
              <a:extLst>
                <a:ext uri="{FF2B5EF4-FFF2-40B4-BE49-F238E27FC236}">
                  <a16:creationId xmlns:a16="http://schemas.microsoft.com/office/drawing/2014/main" id="{FE2F6CF3-EA96-3041-A5A7-535C76878606}"/>
                </a:ext>
              </a:extLst>
            </p:cNvPr>
            <p:cNvPicPr>
              <a:picLocks noChangeAspect="1"/>
            </p:cNvPicPr>
            <p:nvPr/>
          </p:nvPicPr>
          <p:blipFill>
            <a:blip r:embed="rId6"/>
            <a:stretch>
              <a:fillRect/>
            </a:stretch>
          </p:blipFill>
          <p:spPr>
            <a:xfrm>
              <a:off x="1064292" y="4394220"/>
              <a:ext cx="1369637" cy="1291051"/>
            </a:xfrm>
            <a:prstGeom prst="rect">
              <a:avLst/>
            </a:prstGeom>
          </p:spPr>
        </p:pic>
      </p:grpSp>
      <p:grpSp>
        <p:nvGrpSpPr>
          <p:cNvPr id="7" name="Grupo 6">
            <a:extLst>
              <a:ext uri="{FF2B5EF4-FFF2-40B4-BE49-F238E27FC236}">
                <a16:creationId xmlns:a16="http://schemas.microsoft.com/office/drawing/2014/main" id="{496D55A3-5423-E14F-9FFA-A5B019CFFF79}"/>
              </a:ext>
            </a:extLst>
          </p:cNvPr>
          <p:cNvGrpSpPr/>
          <p:nvPr/>
        </p:nvGrpSpPr>
        <p:grpSpPr>
          <a:xfrm>
            <a:off x="531802" y="887534"/>
            <a:ext cx="11156168" cy="2612904"/>
            <a:chOff x="519896" y="887534"/>
            <a:chExt cx="11156168" cy="2612904"/>
          </a:xfrm>
        </p:grpSpPr>
        <p:grpSp>
          <p:nvGrpSpPr>
            <p:cNvPr id="9" name="Grupo 8">
              <a:extLst>
                <a:ext uri="{FF2B5EF4-FFF2-40B4-BE49-F238E27FC236}">
                  <a16:creationId xmlns:a16="http://schemas.microsoft.com/office/drawing/2014/main" id="{A835AD70-20BD-904F-8747-DFDC4418747E}"/>
                </a:ext>
              </a:extLst>
            </p:cNvPr>
            <p:cNvGrpSpPr/>
            <p:nvPr/>
          </p:nvGrpSpPr>
          <p:grpSpPr>
            <a:xfrm>
              <a:off x="519896" y="887534"/>
              <a:ext cx="11156168" cy="2612904"/>
              <a:chOff x="519896" y="887534"/>
              <a:chExt cx="11156168" cy="2612904"/>
            </a:xfrm>
          </p:grpSpPr>
          <p:sp>
            <p:nvSpPr>
              <p:cNvPr id="10" name="Rectángulo redondeado 9">
                <a:extLst>
                  <a:ext uri="{FF2B5EF4-FFF2-40B4-BE49-F238E27FC236}">
                    <a16:creationId xmlns:a16="http://schemas.microsoft.com/office/drawing/2014/main" id="{4A7EF8D9-6BFF-3348-9233-3E6C053BBE74}"/>
                  </a:ext>
                </a:extLst>
              </p:cNvPr>
              <p:cNvSpPr/>
              <p:nvPr/>
            </p:nvSpPr>
            <p:spPr>
              <a:xfrm>
                <a:off x="519896" y="887534"/>
                <a:ext cx="11156168" cy="2612904"/>
              </a:xfrm>
              <a:prstGeom prst="roundRect">
                <a:avLst>
                  <a:gd name="adj" fmla="val 3960"/>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redondeado 10">
                <a:extLst>
                  <a:ext uri="{FF2B5EF4-FFF2-40B4-BE49-F238E27FC236}">
                    <a16:creationId xmlns:a16="http://schemas.microsoft.com/office/drawing/2014/main" id="{09DC1AD7-5E2A-4E4C-A55D-3333622DABB1}"/>
                  </a:ext>
                </a:extLst>
              </p:cNvPr>
              <p:cNvSpPr/>
              <p:nvPr/>
            </p:nvSpPr>
            <p:spPr>
              <a:xfrm>
                <a:off x="714322" y="1446090"/>
                <a:ext cx="2009274" cy="1864895"/>
              </a:xfrm>
              <a:prstGeom prst="roundRect">
                <a:avLst>
                  <a:gd name="adj" fmla="val 3960"/>
                </a:avLst>
              </a:prstGeom>
              <a:solidFill>
                <a:schemeClr val="bg1">
                  <a:alpha val="79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redondeado 11">
                <a:extLst>
                  <a:ext uri="{FF2B5EF4-FFF2-40B4-BE49-F238E27FC236}">
                    <a16:creationId xmlns:a16="http://schemas.microsoft.com/office/drawing/2014/main" id="{15393831-2495-3248-AE82-021E19AFA6DB}"/>
                  </a:ext>
                </a:extLst>
              </p:cNvPr>
              <p:cNvSpPr/>
              <p:nvPr/>
            </p:nvSpPr>
            <p:spPr>
              <a:xfrm>
                <a:off x="8886671" y="2386886"/>
                <a:ext cx="2571902" cy="373581"/>
              </a:xfrm>
              <a:prstGeom prst="roundRect">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cs typeface="Calibri"/>
                  </a:rPr>
                  <a:t>Votos</a:t>
                </a:r>
                <a:r>
                  <a:rPr lang="es-ES" b="1" dirty="0">
                    <a:solidFill>
                      <a:schemeClr val="bg1"/>
                    </a:solidFill>
                    <a:cs typeface="Calibri"/>
                  </a:rPr>
                  <a:t> totales</a:t>
                </a:r>
                <a:r>
                  <a:rPr lang="es-ES" dirty="0">
                    <a:solidFill>
                      <a:schemeClr val="bg1"/>
                    </a:solidFill>
                    <a:cs typeface="Calibri"/>
                  </a:rPr>
                  <a:t>:</a:t>
                </a:r>
                <a:r>
                  <a:rPr lang="es-ES" b="1" dirty="0">
                    <a:solidFill>
                      <a:schemeClr val="bg1"/>
                    </a:solidFill>
                    <a:cs typeface="Calibri"/>
                  </a:rPr>
                  <a:t> </a:t>
                </a:r>
                <a:r>
                  <a:rPr lang="es-ES" sz="2000" b="1" dirty="0">
                    <a:solidFill>
                      <a:schemeClr val="bg1"/>
                    </a:solidFill>
                    <a:cs typeface="Calibri"/>
                  </a:rPr>
                  <a:t>420, 536</a:t>
                </a:r>
                <a:endParaRPr lang="es-MX" sz="2000" b="1" dirty="0">
                  <a:solidFill>
                    <a:schemeClr val="bg1"/>
                  </a:solidFill>
                </a:endParaRPr>
              </a:p>
            </p:txBody>
          </p:sp>
          <p:sp>
            <p:nvSpPr>
              <p:cNvPr id="13" name="CuadroTexto 12">
                <a:extLst>
                  <a:ext uri="{FF2B5EF4-FFF2-40B4-BE49-F238E27FC236}">
                    <a16:creationId xmlns:a16="http://schemas.microsoft.com/office/drawing/2014/main" id="{3E77F7DA-62CB-CD45-8AA0-AECE004470DB}"/>
                  </a:ext>
                </a:extLst>
              </p:cNvPr>
              <p:cNvSpPr txBox="1"/>
              <p:nvPr/>
            </p:nvSpPr>
            <p:spPr>
              <a:xfrm>
                <a:off x="2979845" y="2921373"/>
                <a:ext cx="8575496" cy="369332"/>
              </a:xfrm>
              <a:prstGeom prst="rect">
                <a:avLst/>
              </a:prstGeom>
              <a:noFill/>
            </p:spPr>
            <p:txBody>
              <a:bodyPr wrap="square" rtlCol="0">
                <a:spAutoFit/>
              </a:bodyPr>
              <a:lstStyle/>
              <a:p>
                <a:r>
                  <a:rPr lang="es-ES" sz="1600" dirty="0">
                    <a:solidFill>
                      <a:schemeClr val="tx1">
                        <a:lumMod val="65000"/>
                        <a:lumOff val="35000"/>
                      </a:schemeClr>
                    </a:solidFill>
                    <a:cs typeface="Calibri"/>
                  </a:rPr>
                  <a:t>Votos         se construya: </a:t>
                </a:r>
                <a:r>
                  <a:rPr lang="es-ES" b="1" dirty="0">
                    <a:solidFill>
                      <a:srgbClr val="8B6EB4"/>
                    </a:solidFill>
                    <a:cs typeface="Calibri"/>
                  </a:rPr>
                  <a:t>274,621</a:t>
                </a:r>
                <a:r>
                  <a:rPr lang="es-ES" sz="1600" dirty="0">
                    <a:solidFill>
                      <a:schemeClr val="tx1">
                        <a:lumMod val="65000"/>
                        <a:lumOff val="35000"/>
                      </a:schemeClr>
                    </a:solidFill>
                    <a:cs typeface="Calibri"/>
                  </a:rPr>
                  <a:t>.    Votos            se construya: </a:t>
                </a:r>
                <a:r>
                  <a:rPr lang="es-ES" b="1" dirty="0">
                    <a:solidFill>
                      <a:srgbClr val="8B6EB4"/>
                    </a:solidFill>
                    <a:cs typeface="Calibri"/>
                  </a:rPr>
                  <a:t>142,381</a:t>
                </a:r>
                <a:r>
                  <a:rPr lang="es-ES" sz="1600" dirty="0">
                    <a:solidFill>
                      <a:schemeClr val="tx1">
                        <a:lumMod val="65000"/>
                        <a:lumOff val="35000"/>
                      </a:schemeClr>
                    </a:solidFill>
                    <a:cs typeface="Calibri"/>
                  </a:rPr>
                  <a:t>.    Votos                     : </a:t>
                </a:r>
                <a:r>
                  <a:rPr lang="es-ES" b="1" dirty="0">
                    <a:solidFill>
                      <a:srgbClr val="8B6EB4"/>
                    </a:solidFill>
                    <a:cs typeface="Calibri"/>
                  </a:rPr>
                  <a:t>3,534</a:t>
                </a:r>
                <a:r>
                  <a:rPr lang="es-ES" sz="1600" dirty="0">
                    <a:solidFill>
                      <a:schemeClr val="tx1">
                        <a:lumMod val="65000"/>
                        <a:lumOff val="35000"/>
                      </a:schemeClr>
                    </a:solidFill>
                    <a:cs typeface="Calibri"/>
                  </a:rPr>
                  <a:t>.</a:t>
                </a:r>
              </a:p>
            </p:txBody>
          </p:sp>
          <p:sp>
            <p:nvSpPr>
              <p:cNvPr id="14" name="CuadroTexto 13">
                <a:extLst>
                  <a:ext uri="{FF2B5EF4-FFF2-40B4-BE49-F238E27FC236}">
                    <a16:creationId xmlns:a16="http://schemas.microsoft.com/office/drawing/2014/main" id="{622FFB4F-7492-614F-970C-DBF871E92EE5}"/>
                  </a:ext>
                </a:extLst>
              </p:cNvPr>
              <p:cNvSpPr txBox="1"/>
              <p:nvPr/>
            </p:nvSpPr>
            <p:spPr>
              <a:xfrm>
                <a:off x="2979851" y="1749425"/>
                <a:ext cx="8425015" cy="557204"/>
              </a:xfrm>
              <a:prstGeom prst="rect">
                <a:avLst/>
              </a:prstGeom>
              <a:noFill/>
            </p:spPr>
            <p:txBody>
              <a:bodyPr wrap="square" rtlCol="0">
                <a:spAutoFit/>
              </a:bodyPr>
              <a:lstStyle/>
              <a:p>
                <a:pPr algn="just">
                  <a:lnSpc>
                    <a:spcPts val="1800"/>
                  </a:lnSpc>
                </a:pPr>
                <a:r>
                  <a:rPr lang="es-ES" dirty="0">
                    <a:solidFill>
                      <a:schemeClr val="tx1">
                        <a:lumMod val="65000"/>
                        <a:lumOff val="35000"/>
                      </a:schemeClr>
                    </a:solidFill>
                  </a:rPr>
                  <a:t>Someter a consideración de la ciudadanía de la Ciudad de México, la construcción de los segundos pisos de viaducto y periférico en dicha Ciudad.</a:t>
                </a:r>
                <a:endParaRPr lang="es-ES" dirty="0">
                  <a:solidFill>
                    <a:schemeClr val="tx1">
                      <a:lumMod val="65000"/>
                      <a:lumOff val="35000"/>
                    </a:schemeClr>
                  </a:solidFill>
                  <a:cs typeface="Calibri"/>
                </a:endParaRPr>
              </a:p>
            </p:txBody>
          </p:sp>
          <p:sp>
            <p:nvSpPr>
              <p:cNvPr id="15" name="CuadroTexto 14">
                <a:extLst>
                  <a:ext uri="{FF2B5EF4-FFF2-40B4-BE49-F238E27FC236}">
                    <a16:creationId xmlns:a16="http://schemas.microsoft.com/office/drawing/2014/main" id="{6F81DFA2-C5FA-7F40-9F5B-56AA7155474B}"/>
                  </a:ext>
                </a:extLst>
              </p:cNvPr>
              <p:cNvSpPr txBox="1"/>
              <p:nvPr/>
            </p:nvSpPr>
            <p:spPr>
              <a:xfrm>
                <a:off x="596162" y="905085"/>
                <a:ext cx="2190835" cy="492443"/>
              </a:xfrm>
              <a:prstGeom prst="rect">
                <a:avLst/>
              </a:prstGeom>
              <a:noFill/>
            </p:spPr>
            <p:txBody>
              <a:bodyPr wrap="square" rtlCol="0">
                <a:spAutoFit/>
              </a:bodyPr>
              <a:lstStyle/>
              <a:p>
                <a:r>
                  <a:rPr lang="es-ES" sz="2600" b="1">
                    <a:solidFill>
                      <a:srgbClr val="B574BA"/>
                    </a:solidFill>
                  </a:rPr>
                  <a:t>Plebiscito </a:t>
                </a:r>
                <a:endParaRPr lang="es-MX" sz="2600"/>
              </a:p>
            </p:txBody>
          </p:sp>
          <p:sp>
            <p:nvSpPr>
              <p:cNvPr id="16" name="CuadroTexto 15">
                <a:extLst>
                  <a:ext uri="{FF2B5EF4-FFF2-40B4-BE49-F238E27FC236}">
                    <a16:creationId xmlns:a16="http://schemas.microsoft.com/office/drawing/2014/main" id="{0B4C9B33-39FA-AE45-A77B-155BCB43D0B6}"/>
                  </a:ext>
                </a:extLst>
              </p:cNvPr>
              <p:cNvSpPr txBox="1"/>
              <p:nvPr/>
            </p:nvSpPr>
            <p:spPr>
              <a:xfrm>
                <a:off x="3062936" y="2376539"/>
                <a:ext cx="5635801" cy="369332"/>
              </a:xfrm>
              <a:prstGeom prst="rect">
                <a:avLst/>
              </a:prstGeom>
              <a:noFill/>
            </p:spPr>
            <p:txBody>
              <a:bodyPr wrap="square">
                <a:spAutoFit/>
              </a:bodyPr>
              <a:lstStyle/>
              <a:p>
                <a:r>
                  <a:rPr lang="es-ES" dirty="0">
                    <a:solidFill>
                      <a:schemeClr val="tx1">
                        <a:lumMod val="65000"/>
                        <a:lumOff val="35000"/>
                      </a:schemeClr>
                    </a:solidFill>
                  </a:rPr>
                  <a:t>Se llevó a cabo  el </a:t>
                </a:r>
                <a:r>
                  <a:rPr lang="es-ES" b="1" dirty="0">
                    <a:solidFill>
                      <a:srgbClr val="AA57AA"/>
                    </a:solidFill>
                  </a:rPr>
                  <a:t>22 de septiembre de 2002</a:t>
                </a:r>
                <a:r>
                  <a:rPr lang="es-ES" dirty="0">
                    <a:solidFill>
                      <a:srgbClr val="AA57AA"/>
                    </a:solidFill>
                  </a:rPr>
                  <a:t> </a:t>
                </a:r>
                <a:r>
                  <a:rPr lang="es-ES" dirty="0">
                    <a:solidFill>
                      <a:schemeClr val="tx1">
                        <a:lumMod val="65000"/>
                        <a:lumOff val="35000"/>
                      </a:schemeClr>
                    </a:solidFill>
                  </a:rPr>
                  <a:t>, obteniendo:</a:t>
                </a:r>
                <a:endParaRPr lang="es-MX" dirty="0">
                  <a:solidFill>
                    <a:schemeClr val="tx1">
                      <a:lumMod val="65000"/>
                      <a:lumOff val="35000"/>
                    </a:schemeClr>
                  </a:solidFill>
                </a:endParaRPr>
              </a:p>
            </p:txBody>
          </p:sp>
          <p:sp>
            <p:nvSpPr>
              <p:cNvPr id="17" name="CuadroTexto 16">
                <a:extLst>
                  <a:ext uri="{FF2B5EF4-FFF2-40B4-BE49-F238E27FC236}">
                    <a16:creationId xmlns:a16="http://schemas.microsoft.com/office/drawing/2014/main" id="{6716B531-5218-2246-899E-497668C99D60}"/>
                  </a:ext>
                </a:extLst>
              </p:cNvPr>
              <p:cNvSpPr txBox="1"/>
              <p:nvPr/>
            </p:nvSpPr>
            <p:spPr>
              <a:xfrm>
                <a:off x="710813" y="2901911"/>
                <a:ext cx="1885516" cy="369332"/>
              </a:xfrm>
              <a:prstGeom prst="rect">
                <a:avLst/>
              </a:prstGeom>
              <a:noFill/>
            </p:spPr>
            <p:txBody>
              <a:bodyPr wrap="none" rtlCol="0">
                <a:spAutoFit/>
              </a:bodyPr>
              <a:lstStyle/>
              <a:p>
                <a:pPr algn="ctr"/>
                <a:r>
                  <a:rPr lang="es-ES" b="1">
                    <a:solidFill>
                      <a:srgbClr val="B461B3"/>
                    </a:solidFill>
                  </a:rPr>
                  <a:t>Ciudad de México</a:t>
                </a:r>
                <a:endParaRPr lang="es-MX" b="1">
                  <a:solidFill>
                    <a:srgbClr val="B461B3"/>
                  </a:solidFill>
                </a:endParaRPr>
              </a:p>
            </p:txBody>
          </p:sp>
          <p:sp>
            <p:nvSpPr>
              <p:cNvPr id="18" name="CuadroTexto 17">
                <a:extLst>
                  <a:ext uri="{FF2B5EF4-FFF2-40B4-BE49-F238E27FC236}">
                    <a16:creationId xmlns:a16="http://schemas.microsoft.com/office/drawing/2014/main" id="{6291306B-8C9A-1A4B-A0AE-E2A8863DD41B}"/>
                  </a:ext>
                </a:extLst>
              </p:cNvPr>
              <p:cNvSpPr txBox="1"/>
              <p:nvPr/>
            </p:nvSpPr>
            <p:spPr>
              <a:xfrm>
                <a:off x="2871565" y="1441514"/>
                <a:ext cx="1302419" cy="333168"/>
              </a:xfrm>
              <a:prstGeom prst="rect">
                <a:avLst/>
              </a:prstGeom>
              <a:noFill/>
            </p:spPr>
            <p:txBody>
              <a:bodyPr wrap="square">
                <a:spAutoFit/>
              </a:bodyPr>
              <a:lstStyle/>
              <a:p>
                <a:pPr algn="just">
                  <a:lnSpc>
                    <a:spcPts val="1800"/>
                  </a:lnSpc>
                </a:pPr>
                <a:r>
                  <a:rPr lang="es-ES" sz="2000" b="1" dirty="0">
                    <a:solidFill>
                      <a:srgbClr val="B574BA"/>
                    </a:solidFill>
                  </a:rPr>
                  <a:t>Finalidad:</a:t>
                </a:r>
              </a:p>
            </p:txBody>
          </p:sp>
          <p:sp>
            <p:nvSpPr>
              <p:cNvPr id="19" name="Elipse 18">
                <a:extLst>
                  <a:ext uri="{FF2B5EF4-FFF2-40B4-BE49-F238E27FC236}">
                    <a16:creationId xmlns:a16="http://schemas.microsoft.com/office/drawing/2014/main" id="{F413F2CB-2875-B84C-BA33-F2A07329959B}"/>
                  </a:ext>
                </a:extLst>
              </p:cNvPr>
              <p:cNvSpPr/>
              <p:nvPr/>
            </p:nvSpPr>
            <p:spPr>
              <a:xfrm>
                <a:off x="2967820" y="2517091"/>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1" name="Imagen 20">
                <a:extLst>
                  <a:ext uri="{FF2B5EF4-FFF2-40B4-BE49-F238E27FC236}">
                    <a16:creationId xmlns:a16="http://schemas.microsoft.com/office/drawing/2014/main" id="{AA827F9A-1557-C843-BECE-623B76E5ECE1}"/>
                  </a:ext>
                </a:extLst>
              </p:cNvPr>
              <p:cNvPicPr>
                <a:picLocks noChangeAspect="1"/>
              </p:cNvPicPr>
              <p:nvPr/>
            </p:nvPicPr>
            <p:blipFill>
              <a:blip r:embed="rId7"/>
              <a:stretch>
                <a:fillRect/>
              </a:stretch>
            </p:blipFill>
            <p:spPr>
              <a:xfrm>
                <a:off x="6597773" y="2931840"/>
                <a:ext cx="465004" cy="313372"/>
              </a:xfrm>
              <a:prstGeom prst="rect">
                <a:avLst/>
              </a:prstGeom>
            </p:spPr>
          </p:pic>
          <p:pic>
            <p:nvPicPr>
              <p:cNvPr id="22" name="Imagen 21">
                <a:extLst>
                  <a:ext uri="{FF2B5EF4-FFF2-40B4-BE49-F238E27FC236}">
                    <a16:creationId xmlns:a16="http://schemas.microsoft.com/office/drawing/2014/main" id="{69DB0847-84AE-5144-8460-899128658EDD}"/>
                  </a:ext>
                </a:extLst>
              </p:cNvPr>
              <p:cNvPicPr>
                <a:picLocks noChangeAspect="1"/>
              </p:cNvPicPr>
              <p:nvPr/>
            </p:nvPicPr>
            <p:blipFill>
              <a:blip r:embed="rId3"/>
              <a:stretch>
                <a:fillRect/>
              </a:stretch>
            </p:blipFill>
            <p:spPr>
              <a:xfrm>
                <a:off x="9817318" y="2930413"/>
                <a:ext cx="897668" cy="316223"/>
              </a:xfrm>
              <a:prstGeom prst="rect">
                <a:avLst/>
              </a:prstGeom>
            </p:spPr>
          </p:pic>
          <p:pic>
            <p:nvPicPr>
              <p:cNvPr id="23" name="Imagen 22">
                <a:extLst>
                  <a:ext uri="{FF2B5EF4-FFF2-40B4-BE49-F238E27FC236}">
                    <a16:creationId xmlns:a16="http://schemas.microsoft.com/office/drawing/2014/main" id="{FF7913A7-CF0F-BA4F-AF34-62F00AFEEEED}"/>
                  </a:ext>
                </a:extLst>
              </p:cNvPr>
              <p:cNvPicPr>
                <a:picLocks noChangeAspect="1"/>
              </p:cNvPicPr>
              <p:nvPr/>
            </p:nvPicPr>
            <p:blipFill>
              <a:blip r:embed="rId8"/>
              <a:stretch>
                <a:fillRect/>
              </a:stretch>
            </p:blipFill>
            <p:spPr>
              <a:xfrm>
                <a:off x="1245949" y="1587007"/>
                <a:ext cx="1005778" cy="1259763"/>
              </a:xfrm>
              <a:prstGeom prst="rect">
                <a:avLst/>
              </a:prstGeom>
            </p:spPr>
          </p:pic>
        </p:grpSp>
        <p:pic>
          <p:nvPicPr>
            <p:cNvPr id="6" name="Imagen 5">
              <a:extLst>
                <a:ext uri="{FF2B5EF4-FFF2-40B4-BE49-F238E27FC236}">
                  <a16:creationId xmlns:a16="http://schemas.microsoft.com/office/drawing/2014/main" id="{AA1867E3-419E-6041-AA9A-6C0ACD078F1C}"/>
                </a:ext>
              </a:extLst>
            </p:cNvPr>
            <p:cNvPicPr>
              <a:picLocks noChangeAspect="1"/>
            </p:cNvPicPr>
            <p:nvPr/>
          </p:nvPicPr>
          <p:blipFill>
            <a:blip r:embed="rId9"/>
            <a:stretch>
              <a:fillRect/>
            </a:stretch>
          </p:blipFill>
          <p:spPr>
            <a:xfrm>
              <a:off x="3543685" y="2934608"/>
              <a:ext cx="353786" cy="304649"/>
            </a:xfrm>
            <a:prstGeom prst="rect">
              <a:avLst/>
            </a:prstGeom>
          </p:spPr>
        </p:pic>
      </p:grpSp>
    </p:spTree>
    <p:extLst>
      <p:ext uri="{BB962C8B-B14F-4D97-AF65-F5344CB8AC3E}">
        <p14:creationId xmlns:p14="http://schemas.microsoft.com/office/powerpoint/2010/main" val="24591080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anim calcmode="lin" valueType="num">
                                      <p:cBhvr>
                                        <p:cTn id="14" dur="750" fill="hold"/>
                                        <p:tgtEl>
                                          <p:spTgt spid="7"/>
                                        </p:tgtEl>
                                        <p:attrNameLst>
                                          <p:attrName>ppt_x</p:attrName>
                                        </p:attrNameLst>
                                      </p:cBhvr>
                                      <p:tavLst>
                                        <p:tav tm="0">
                                          <p:val>
                                            <p:strVal val="#ppt_x"/>
                                          </p:val>
                                        </p:tav>
                                        <p:tav tm="100000">
                                          <p:val>
                                            <p:strVal val="#ppt_x"/>
                                          </p:val>
                                        </p:tav>
                                      </p:tavLst>
                                    </p:anim>
                                    <p:anim calcmode="lin" valueType="num">
                                      <p:cBhvr>
                                        <p:cTn id="15" dur="75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750"/>
                                        <p:tgtEl>
                                          <p:spTgt spid="24"/>
                                        </p:tgtEl>
                                      </p:cBhvr>
                                    </p:animEffect>
                                    <p:anim calcmode="lin" valueType="num">
                                      <p:cBhvr>
                                        <p:cTn id="20" dur="750" fill="hold"/>
                                        <p:tgtEl>
                                          <p:spTgt spid="24"/>
                                        </p:tgtEl>
                                        <p:attrNameLst>
                                          <p:attrName>ppt_x</p:attrName>
                                        </p:attrNameLst>
                                      </p:cBhvr>
                                      <p:tavLst>
                                        <p:tav tm="0">
                                          <p:val>
                                            <p:strVal val="#ppt_x"/>
                                          </p:val>
                                        </p:tav>
                                        <p:tav tm="100000">
                                          <p:val>
                                            <p:strVal val="#ppt_x"/>
                                          </p:val>
                                        </p:tav>
                                      </p:tavLst>
                                    </p:anim>
                                    <p:anim calcmode="lin" valueType="num">
                                      <p:cBhvr>
                                        <p:cTn id="21"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uadroTexto 37">
            <a:extLst>
              <a:ext uri="{FF2B5EF4-FFF2-40B4-BE49-F238E27FC236}">
                <a16:creationId xmlns:a16="http://schemas.microsoft.com/office/drawing/2014/main" id="{4EF4B496-D641-324C-8CE4-327AF70B24CF}"/>
              </a:ext>
            </a:extLst>
          </p:cNvPr>
          <p:cNvSpPr txBox="1"/>
          <p:nvPr/>
        </p:nvSpPr>
        <p:spPr>
          <a:xfrm>
            <a:off x="408209" y="226319"/>
            <a:ext cx="10276623" cy="553998"/>
          </a:xfrm>
          <a:prstGeom prst="rect">
            <a:avLst/>
          </a:prstGeom>
          <a:noFill/>
        </p:spPr>
        <p:txBody>
          <a:bodyPr wrap="square" rtlCol="0">
            <a:spAutoFit/>
          </a:bodyPr>
          <a:lstStyle/>
          <a:p>
            <a:r>
              <a:rPr lang="es-ES" sz="3000" b="1">
                <a:solidFill>
                  <a:srgbClr val="745389"/>
                </a:solidFill>
                <a:cs typeface="Calibri Light"/>
              </a:rPr>
              <a:t>Instrumentos de participación ciudadana realizados en México</a:t>
            </a:r>
            <a:endParaRPr lang="es-MX" sz="3000"/>
          </a:p>
        </p:txBody>
      </p:sp>
      <p:grpSp>
        <p:nvGrpSpPr>
          <p:cNvPr id="6" name="Grupo 5">
            <a:extLst>
              <a:ext uri="{FF2B5EF4-FFF2-40B4-BE49-F238E27FC236}">
                <a16:creationId xmlns:a16="http://schemas.microsoft.com/office/drawing/2014/main" id="{D5CA7970-9D7C-F64A-B4DC-3C0381862E73}"/>
              </a:ext>
            </a:extLst>
          </p:cNvPr>
          <p:cNvGrpSpPr/>
          <p:nvPr/>
        </p:nvGrpSpPr>
        <p:grpSpPr>
          <a:xfrm>
            <a:off x="533751" y="887534"/>
            <a:ext cx="11156168" cy="2612904"/>
            <a:chOff x="533751" y="887534"/>
            <a:chExt cx="11156168" cy="2612904"/>
          </a:xfrm>
        </p:grpSpPr>
        <p:grpSp>
          <p:nvGrpSpPr>
            <p:cNvPr id="7" name="Grupo 6">
              <a:extLst>
                <a:ext uri="{FF2B5EF4-FFF2-40B4-BE49-F238E27FC236}">
                  <a16:creationId xmlns:a16="http://schemas.microsoft.com/office/drawing/2014/main" id="{1C515750-09D5-7C40-91E8-22A6231ACA81}"/>
                </a:ext>
              </a:extLst>
            </p:cNvPr>
            <p:cNvGrpSpPr/>
            <p:nvPr/>
          </p:nvGrpSpPr>
          <p:grpSpPr>
            <a:xfrm>
              <a:off x="533751" y="887534"/>
              <a:ext cx="11156168" cy="2612904"/>
              <a:chOff x="519896" y="887534"/>
              <a:chExt cx="11156168" cy="2612904"/>
            </a:xfrm>
          </p:grpSpPr>
          <p:sp>
            <p:nvSpPr>
              <p:cNvPr id="8" name="Rectángulo redondeado 7">
                <a:extLst>
                  <a:ext uri="{FF2B5EF4-FFF2-40B4-BE49-F238E27FC236}">
                    <a16:creationId xmlns:a16="http://schemas.microsoft.com/office/drawing/2014/main" id="{46EAA39F-C090-994E-BCB1-E22BEC070D6C}"/>
                  </a:ext>
                </a:extLst>
              </p:cNvPr>
              <p:cNvSpPr/>
              <p:nvPr/>
            </p:nvSpPr>
            <p:spPr>
              <a:xfrm>
                <a:off x="519896" y="887534"/>
                <a:ext cx="11156168" cy="2612904"/>
              </a:xfrm>
              <a:prstGeom prst="roundRect">
                <a:avLst>
                  <a:gd name="adj" fmla="val 3960"/>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redondeado 8">
                <a:extLst>
                  <a:ext uri="{FF2B5EF4-FFF2-40B4-BE49-F238E27FC236}">
                    <a16:creationId xmlns:a16="http://schemas.microsoft.com/office/drawing/2014/main" id="{54920FCD-6A64-B445-AD23-93CF2C73424E}"/>
                  </a:ext>
                </a:extLst>
              </p:cNvPr>
              <p:cNvSpPr/>
              <p:nvPr/>
            </p:nvSpPr>
            <p:spPr>
              <a:xfrm>
                <a:off x="714322" y="1446090"/>
                <a:ext cx="2009274" cy="1864895"/>
              </a:xfrm>
              <a:prstGeom prst="roundRect">
                <a:avLst>
                  <a:gd name="adj" fmla="val 3960"/>
                </a:avLst>
              </a:prstGeom>
              <a:solidFill>
                <a:schemeClr val="bg1">
                  <a:alpha val="79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redondeado 9">
                <a:extLst>
                  <a:ext uri="{FF2B5EF4-FFF2-40B4-BE49-F238E27FC236}">
                    <a16:creationId xmlns:a16="http://schemas.microsoft.com/office/drawing/2014/main" id="{3DC1A942-29A8-9143-A8AF-A9773E25CFF6}"/>
                  </a:ext>
                </a:extLst>
              </p:cNvPr>
              <p:cNvSpPr/>
              <p:nvPr/>
            </p:nvSpPr>
            <p:spPr>
              <a:xfrm>
                <a:off x="8819375" y="2433178"/>
                <a:ext cx="2275019" cy="373581"/>
              </a:xfrm>
              <a:prstGeom prst="roundRect">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bg1"/>
                    </a:solidFill>
                    <a:cs typeface="Calibri"/>
                  </a:rPr>
                  <a:t>Votos</a:t>
                </a:r>
                <a:r>
                  <a:rPr lang="es-ES" b="1">
                    <a:solidFill>
                      <a:schemeClr val="bg1"/>
                    </a:solidFill>
                    <a:cs typeface="Calibri"/>
                  </a:rPr>
                  <a:t> totales</a:t>
                </a:r>
                <a:r>
                  <a:rPr lang="es-ES">
                    <a:solidFill>
                      <a:schemeClr val="bg1"/>
                    </a:solidFill>
                    <a:cs typeface="Calibri"/>
                  </a:rPr>
                  <a:t>:</a:t>
                </a:r>
                <a:r>
                  <a:rPr lang="es-ES" b="1">
                    <a:solidFill>
                      <a:schemeClr val="bg1"/>
                    </a:solidFill>
                    <a:cs typeface="Calibri"/>
                  </a:rPr>
                  <a:t> </a:t>
                </a:r>
                <a:r>
                  <a:rPr lang="es-ES" sz="2000" b="1">
                    <a:solidFill>
                      <a:schemeClr val="bg1"/>
                    </a:solidFill>
                    <a:ea typeface="+mn-lt"/>
                    <a:cs typeface="+mn-lt"/>
                  </a:rPr>
                  <a:t>4,132</a:t>
                </a:r>
                <a:endParaRPr lang="es-MX" sz="2000" b="1">
                  <a:solidFill>
                    <a:schemeClr val="bg1"/>
                  </a:solidFill>
                </a:endParaRPr>
              </a:p>
            </p:txBody>
          </p:sp>
          <p:sp>
            <p:nvSpPr>
              <p:cNvPr id="11" name="CuadroTexto 10">
                <a:extLst>
                  <a:ext uri="{FF2B5EF4-FFF2-40B4-BE49-F238E27FC236}">
                    <a16:creationId xmlns:a16="http://schemas.microsoft.com/office/drawing/2014/main" id="{01D257D9-907F-9649-A7BF-E9B5477DD931}"/>
                  </a:ext>
                </a:extLst>
              </p:cNvPr>
              <p:cNvSpPr txBox="1"/>
              <p:nvPr/>
            </p:nvSpPr>
            <p:spPr>
              <a:xfrm>
                <a:off x="2979845" y="2933730"/>
                <a:ext cx="8575496" cy="369332"/>
              </a:xfrm>
              <a:prstGeom prst="rect">
                <a:avLst/>
              </a:prstGeom>
              <a:noFill/>
            </p:spPr>
            <p:txBody>
              <a:bodyPr wrap="square" rtlCol="0">
                <a:spAutoFit/>
              </a:bodyPr>
              <a:lstStyle/>
              <a:p>
                <a:r>
                  <a:rPr lang="es-ES" sz="1600">
                    <a:solidFill>
                      <a:schemeClr val="tx1">
                        <a:lumMod val="65000"/>
                        <a:lumOff val="35000"/>
                      </a:schemeClr>
                    </a:solidFill>
                    <a:cs typeface="Calibri"/>
                  </a:rPr>
                  <a:t>Votos         a la creación: </a:t>
                </a:r>
                <a:r>
                  <a:rPr lang="es-ES" sz="1600" b="1">
                    <a:solidFill>
                      <a:srgbClr val="8B6EB4"/>
                    </a:solidFill>
                    <a:cs typeface="Calibri"/>
                  </a:rPr>
                  <a:t>4,043</a:t>
                </a:r>
                <a:r>
                  <a:rPr lang="es-ES" sz="1600">
                    <a:solidFill>
                      <a:schemeClr val="tx1">
                        <a:lumMod val="65000"/>
                        <a:lumOff val="35000"/>
                      </a:schemeClr>
                    </a:solidFill>
                    <a:cs typeface="Calibri"/>
                  </a:rPr>
                  <a:t>.    Votos            a la creación: </a:t>
                </a:r>
                <a:r>
                  <a:rPr lang="es-ES" sz="1600" b="1">
                    <a:solidFill>
                      <a:srgbClr val="8B6EB4"/>
                    </a:solidFill>
                    <a:cs typeface="Calibri"/>
                  </a:rPr>
                  <a:t>56</a:t>
                </a:r>
                <a:r>
                  <a:rPr lang="es-ES" sz="1600">
                    <a:solidFill>
                      <a:schemeClr val="tx1">
                        <a:lumMod val="65000"/>
                        <a:lumOff val="35000"/>
                      </a:schemeClr>
                    </a:solidFill>
                    <a:cs typeface="Calibri"/>
                  </a:rPr>
                  <a:t>.    Votos                    : </a:t>
                </a:r>
                <a:r>
                  <a:rPr lang="es-ES" b="1">
                    <a:solidFill>
                      <a:srgbClr val="8B6EB4"/>
                    </a:solidFill>
                    <a:cs typeface="Calibri"/>
                  </a:rPr>
                  <a:t>33</a:t>
                </a:r>
                <a:r>
                  <a:rPr lang="es-ES" sz="1600">
                    <a:solidFill>
                      <a:schemeClr val="tx1">
                        <a:lumMod val="65000"/>
                        <a:lumOff val="35000"/>
                      </a:schemeClr>
                    </a:solidFill>
                    <a:cs typeface="Calibri"/>
                  </a:rPr>
                  <a:t>.</a:t>
                </a:r>
              </a:p>
            </p:txBody>
          </p:sp>
          <p:sp>
            <p:nvSpPr>
              <p:cNvPr id="12" name="CuadroTexto 11">
                <a:extLst>
                  <a:ext uri="{FF2B5EF4-FFF2-40B4-BE49-F238E27FC236}">
                    <a16:creationId xmlns:a16="http://schemas.microsoft.com/office/drawing/2014/main" id="{722A7BFB-5DED-034D-8079-3E55D87746D6}"/>
                  </a:ext>
                </a:extLst>
              </p:cNvPr>
              <p:cNvSpPr txBox="1"/>
              <p:nvPr/>
            </p:nvSpPr>
            <p:spPr>
              <a:xfrm>
                <a:off x="2893352" y="1774139"/>
                <a:ext cx="8684507" cy="557204"/>
              </a:xfrm>
              <a:prstGeom prst="rect">
                <a:avLst/>
              </a:prstGeom>
              <a:noFill/>
            </p:spPr>
            <p:txBody>
              <a:bodyPr wrap="square" rtlCol="0">
                <a:spAutoFit/>
              </a:bodyPr>
              <a:lstStyle/>
              <a:p>
                <a:pPr algn="just">
                  <a:lnSpc>
                    <a:spcPts val="1800"/>
                  </a:lnSpc>
                </a:pPr>
                <a:r>
                  <a:rPr lang="es-ES">
                    <a:solidFill>
                      <a:schemeClr val="tx1">
                        <a:lumMod val="65000"/>
                        <a:lumOff val="35000"/>
                      </a:schemeClr>
                    </a:solidFill>
                    <a:ea typeface="+mn-lt"/>
                    <a:cs typeface="+mn-lt"/>
                  </a:rPr>
                  <a:t>Crear un sexto municipio en la parte norte del municipio de </a:t>
                </a:r>
                <a:r>
                  <a:rPr lang="es-ES" err="1">
                    <a:solidFill>
                      <a:schemeClr val="tx1">
                        <a:lumMod val="65000"/>
                        <a:lumOff val="35000"/>
                      </a:schemeClr>
                    </a:solidFill>
                    <a:ea typeface="+mn-lt"/>
                    <a:cs typeface="+mn-lt"/>
                  </a:rPr>
                  <a:t>Mulegé</a:t>
                </a:r>
                <a:r>
                  <a:rPr lang="es-ES">
                    <a:solidFill>
                      <a:schemeClr val="tx1">
                        <a:lumMod val="65000"/>
                        <a:lumOff val="35000"/>
                      </a:schemeClr>
                    </a:solidFill>
                    <a:ea typeface="+mn-lt"/>
                    <a:cs typeface="+mn-lt"/>
                  </a:rPr>
                  <a:t>, que comprendería las delegaciones de Guerrero Negro, Valle de Vizcaíno, Bahía de Asunción y Bahía de Tortugas. </a:t>
                </a:r>
                <a:endParaRPr lang="es-ES">
                  <a:solidFill>
                    <a:schemeClr val="tx1">
                      <a:lumMod val="65000"/>
                      <a:lumOff val="35000"/>
                    </a:schemeClr>
                  </a:solidFill>
                  <a:cs typeface="Calibri"/>
                </a:endParaRPr>
              </a:p>
            </p:txBody>
          </p:sp>
          <p:sp>
            <p:nvSpPr>
              <p:cNvPr id="13" name="CuadroTexto 12">
                <a:extLst>
                  <a:ext uri="{FF2B5EF4-FFF2-40B4-BE49-F238E27FC236}">
                    <a16:creationId xmlns:a16="http://schemas.microsoft.com/office/drawing/2014/main" id="{D670ED15-5929-EA41-ADA8-A835ABFB5CE6}"/>
                  </a:ext>
                </a:extLst>
              </p:cNvPr>
              <p:cNvSpPr txBox="1"/>
              <p:nvPr/>
            </p:nvSpPr>
            <p:spPr>
              <a:xfrm>
                <a:off x="3062936" y="2423555"/>
                <a:ext cx="6043807" cy="369332"/>
              </a:xfrm>
              <a:prstGeom prst="rect">
                <a:avLst/>
              </a:prstGeom>
              <a:noFill/>
            </p:spPr>
            <p:txBody>
              <a:bodyPr wrap="square">
                <a:spAutoFit/>
              </a:bodyPr>
              <a:lstStyle/>
              <a:p>
                <a:r>
                  <a:rPr lang="es-ES">
                    <a:solidFill>
                      <a:schemeClr val="tx1">
                        <a:lumMod val="65000"/>
                        <a:lumOff val="35000"/>
                      </a:schemeClr>
                    </a:solidFill>
                  </a:rPr>
                  <a:t>Se llevó a cabo  el </a:t>
                </a:r>
                <a:r>
                  <a:rPr lang="es-ES" b="1">
                    <a:solidFill>
                      <a:srgbClr val="AA57AA"/>
                    </a:solidFill>
                    <a:ea typeface="+mn-lt"/>
                    <a:cs typeface="+mn-lt"/>
                  </a:rPr>
                  <a:t>08 de noviembre de 2010</a:t>
                </a:r>
                <a:r>
                  <a:rPr lang="es-ES">
                    <a:solidFill>
                      <a:schemeClr val="tx1">
                        <a:lumMod val="65000"/>
                        <a:lumOff val="35000"/>
                      </a:schemeClr>
                    </a:solidFill>
                  </a:rPr>
                  <a:t>, obteniendo:</a:t>
                </a:r>
                <a:endParaRPr lang="es-MX">
                  <a:solidFill>
                    <a:schemeClr val="tx1">
                      <a:lumMod val="65000"/>
                      <a:lumOff val="35000"/>
                    </a:schemeClr>
                  </a:solidFill>
                </a:endParaRPr>
              </a:p>
            </p:txBody>
          </p:sp>
          <p:sp>
            <p:nvSpPr>
              <p:cNvPr id="14" name="CuadroTexto 13">
                <a:extLst>
                  <a:ext uri="{FF2B5EF4-FFF2-40B4-BE49-F238E27FC236}">
                    <a16:creationId xmlns:a16="http://schemas.microsoft.com/office/drawing/2014/main" id="{13762532-9FE6-CB4D-B865-05E1E4379B61}"/>
                  </a:ext>
                </a:extLst>
              </p:cNvPr>
              <p:cNvSpPr txBox="1"/>
              <p:nvPr/>
            </p:nvSpPr>
            <p:spPr>
              <a:xfrm>
                <a:off x="638064" y="2901911"/>
                <a:ext cx="1963936" cy="369332"/>
              </a:xfrm>
              <a:prstGeom prst="rect">
                <a:avLst/>
              </a:prstGeom>
              <a:noFill/>
            </p:spPr>
            <p:txBody>
              <a:bodyPr wrap="none" rtlCol="0">
                <a:spAutoFit/>
              </a:bodyPr>
              <a:lstStyle/>
              <a:p>
                <a:pPr algn="ctr"/>
                <a:r>
                  <a:rPr lang="es-ES" b="1">
                    <a:solidFill>
                      <a:srgbClr val="B461B3"/>
                    </a:solidFill>
                    <a:ea typeface="+mn-lt"/>
                    <a:cs typeface="+mn-lt"/>
                  </a:rPr>
                  <a:t>Baja California Sur</a:t>
                </a:r>
                <a:endParaRPr lang="es-MX" b="1">
                  <a:solidFill>
                    <a:srgbClr val="B461B3"/>
                  </a:solidFill>
                </a:endParaRPr>
              </a:p>
            </p:txBody>
          </p:sp>
          <p:sp>
            <p:nvSpPr>
              <p:cNvPr id="15" name="CuadroTexto 14">
                <a:extLst>
                  <a:ext uri="{FF2B5EF4-FFF2-40B4-BE49-F238E27FC236}">
                    <a16:creationId xmlns:a16="http://schemas.microsoft.com/office/drawing/2014/main" id="{06BD16A5-4DE0-FD41-95B7-8A7D444C6738}"/>
                  </a:ext>
                </a:extLst>
              </p:cNvPr>
              <p:cNvSpPr txBox="1"/>
              <p:nvPr/>
            </p:nvSpPr>
            <p:spPr>
              <a:xfrm>
                <a:off x="2871565" y="1441514"/>
                <a:ext cx="1302419" cy="333168"/>
              </a:xfrm>
              <a:prstGeom prst="rect">
                <a:avLst/>
              </a:prstGeom>
              <a:noFill/>
            </p:spPr>
            <p:txBody>
              <a:bodyPr wrap="square">
                <a:spAutoFit/>
              </a:bodyPr>
              <a:lstStyle/>
              <a:p>
                <a:pPr algn="just">
                  <a:lnSpc>
                    <a:spcPts val="1800"/>
                  </a:lnSpc>
                </a:pPr>
                <a:r>
                  <a:rPr lang="es-ES" sz="2000" b="1">
                    <a:solidFill>
                      <a:srgbClr val="B574BA"/>
                    </a:solidFill>
                  </a:rPr>
                  <a:t>Finalidad:</a:t>
                </a:r>
              </a:p>
            </p:txBody>
          </p:sp>
          <p:sp>
            <p:nvSpPr>
              <p:cNvPr id="16" name="Elipse 15">
                <a:extLst>
                  <a:ext uri="{FF2B5EF4-FFF2-40B4-BE49-F238E27FC236}">
                    <a16:creationId xmlns:a16="http://schemas.microsoft.com/office/drawing/2014/main" id="{1695D09D-557E-A941-BDB0-48C540D9517C}"/>
                  </a:ext>
                </a:extLst>
              </p:cNvPr>
              <p:cNvSpPr/>
              <p:nvPr/>
            </p:nvSpPr>
            <p:spPr>
              <a:xfrm>
                <a:off x="2967820" y="2564107"/>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a:extLst>
                  <a:ext uri="{FF2B5EF4-FFF2-40B4-BE49-F238E27FC236}">
                    <a16:creationId xmlns:a16="http://schemas.microsoft.com/office/drawing/2014/main" id="{90D172E8-4F6C-3A49-BCA7-33F5A9A6AF26}"/>
                  </a:ext>
                </a:extLst>
              </p:cNvPr>
              <p:cNvPicPr>
                <a:picLocks noChangeAspect="1"/>
              </p:cNvPicPr>
              <p:nvPr/>
            </p:nvPicPr>
            <p:blipFill>
              <a:blip r:embed="rId3"/>
              <a:stretch>
                <a:fillRect/>
              </a:stretch>
            </p:blipFill>
            <p:spPr>
              <a:xfrm>
                <a:off x="6401081" y="2956554"/>
                <a:ext cx="465004" cy="313372"/>
              </a:xfrm>
              <a:prstGeom prst="rect">
                <a:avLst/>
              </a:prstGeom>
            </p:spPr>
          </p:pic>
          <p:sp>
            <p:nvSpPr>
              <p:cNvPr id="19" name="CuadroTexto 18">
                <a:extLst>
                  <a:ext uri="{FF2B5EF4-FFF2-40B4-BE49-F238E27FC236}">
                    <a16:creationId xmlns:a16="http://schemas.microsoft.com/office/drawing/2014/main" id="{2372E658-5DFD-C446-BD2E-AE78BB2410DE}"/>
                  </a:ext>
                </a:extLst>
              </p:cNvPr>
              <p:cNvSpPr txBox="1"/>
              <p:nvPr/>
            </p:nvSpPr>
            <p:spPr>
              <a:xfrm>
                <a:off x="594404" y="910607"/>
                <a:ext cx="3177423" cy="492443"/>
              </a:xfrm>
              <a:prstGeom prst="rect">
                <a:avLst/>
              </a:prstGeom>
              <a:noFill/>
            </p:spPr>
            <p:txBody>
              <a:bodyPr wrap="square">
                <a:spAutoFit/>
              </a:bodyPr>
              <a:lstStyle/>
              <a:p>
                <a:r>
                  <a:rPr lang="es-ES" sz="2600" b="1">
                    <a:solidFill>
                      <a:srgbClr val="B574BA"/>
                    </a:solidFill>
                    <a:ea typeface="+mn-lt"/>
                    <a:cs typeface="+mn-lt"/>
                  </a:rPr>
                  <a:t>Plebiscito Municipal</a:t>
                </a:r>
                <a:endParaRPr lang="es-MX" sz="2600" i="1"/>
              </a:p>
            </p:txBody>
          </p:sp>
          <p:pic>
            <p:nvPicPr>
              <p:cNvPr id="20" name="Imagen 19">
                <a:extLst>
                  <a:ext uri="{FF2B5EF4-FFF2-40B4-BE49-F238E27FC236}">
                    <a16:creationId xmlns:a16="http://schemas.microsoft.com/office/drawing/2014/main" id="{7A62ED45-F2C5-4747-9653-6ACA21B8733D}"/>
                  </a:ext>
                </a:extLst>
              </p:cNvPr>
              <p:cNvPicPr>
                <a:picLocks noChangeAspect="1"/>
              </p:cNvPicPr>
              <p:nvPr/>
            </p:nvPicPr>
            <p:blipFill>
              <a:blip r:embed="rId4"/>
              <a:stretch>
                <a:fillRect/>
              </a:stretch>
            </p:blipFill>
            <p:spPr>
              <a:xfrm>
                <a:off x="8876591" y="2961235"/>
                <a:ext cx="872841" cy="307477"/>
              </a:xfrm>
              <a:prstGeom prst="rect">
                <a:avLst/>
              </a:prstGeom>
            </p:spPr>
          </p:pic>
          <p:pic>
            <p:nvPicPr>
              <p:cNvPr id="21" name="Imagen 20">
                <a:extLst>
                  <a:ext uri="{FF2B5EF4-FFF2-40B4-BE49-F238E27FC236}">
                    <a16:creationId xmlns:a16="http://schemas.microsoft.com/office/drawing/2014/main" id="{90F83041-05C3-214D-8A6F-CD6787996FB0}"/>
                  </a:ext>
                </a:extLst>
              </p:cNvPr>
              <p:cNvPicPr>
                <a:picLocks noChangeAspect="1"/>
              </p:cNvPicPr>
              <p:nvPr/>
            </p:nvPicPr>
            <p:blipFill>
              <a:blip r:embed="rId5"/>
              <a:stretch>
                <a:fillRect/>
              </a:stretch>
            </p:blipFill>
            <p:spPr>
              <a:xfrm>
                <a:off x="1101121" y="1603306"/>
                <a:ext cx="1249256" cy="1249256"/>
              </a:xfrm>
              <a:prstGeom prst="rect">
                <a:avLst/>
              </a:prstGeom>
            </p:spPr>
          </p:pic>
        </p:grpSp>
        <p:pic>
          <p:nvPicPr>
            <p:cNvPr id="42" name="Imagen 41">
              <a:extLst>
                <a:ext uri="{FF2B5EF4-FFF2-40B4-BE49-F238E27FC236}">
                  <a16:creationId xmlns:a16="http://schemas.microsoft.com/office/drawing/2014/main" id="{A0DB28FD-11CD-9348-BDCB-7905DA5B7B58}"/>
                </a:ext>
              </a:extLst>
            </p:cNvPr>
            <p:cNvPicPr>
              <a:picLocks noChangeAspect="1"/>
            </p:cNvPicPr>
            <p:nvPr/>
          </p:nvPicPr>
          <p:blipFill>
            <a:blip r:embed="rId6"/>
            <a:stretch>
              <a:fillRect/>
            </a:stretch>
          </p:blipFill>
          <p:spPr>
            <a:xfrm>
              <a:off x="3578677" y="2940226"/>
              <a:ext cx="367847" cy="316757"/>
            </a:xfrm>
            <a:prstGeom prst="rect">
              <a:avLst/>
            </a:prstGeom>
          </p:spPr>
        </p:pic>
      </p:grpSp>
      <p:grpSp>
        <p:nvGrpSpPr>
          <p:cNvPr id="44" name="Grupo 43">
            <a:extLst>
              <a:ext uri="{FF2B5EF4-FFF2-40B4-BE49-F238E27FC236}">
                <a16:creationId xmlns:a16="http://schemas.microsoft.com/office/drawing/2014/main" id="{6E8BAFE6-A7FB-8746-B5CC-485FC8E6F655}"/>
              </a:ext>
            </a:extLst>
          </p:cNvPr>
          <p:cNvGrpSpPr/>
          <p:nvPr/>
        </p:nvGrpSpPr>
        <p:grpSpPr>
          <a:xfrm>
            <a:off x="515938" y="3659904"/>
            <a:ext cx="11160125" cy="2613896"/>
            <a:chOff x="515938" y="3659904"/>
            <a:chExt cx="11160125" cy="2613896"/>
          </a:xfrm>
        </p:grpSpPr>
        <p:grpSp>
          <p:nvGrpSpPr>
            <p:cNvPr id="22" name="Grupo 21">
              <a:extLst>
                <a:ext uri="{FF2B5EF4-FFF2-40B4-BE49-F238E27FC236}">
                  <a16:creationId xmlns:a16="http://schemas.microsoft.com/office/drawing/2014/main" id="{9B8776F8-8CBB-BF48-8AB9-70E9BBC6A064}"/>
                </a:ext>
              </a:extLst>
            </p:cNvPr>
            <p:cNvGrpSpPr/>
            <p:nvPr/>
          </p:nvGrpSpPr>
          <p:grpSpPr>
            <a:xfrm>
              <a:off x="515938" y="3659904"/>
              <a:ext cx="11160125" cy="2613896"/>
              <a:chOff x="515938" y="3659904"/>
              <a:chExt cx="11160125" cy="2613896"/>
            </a:xfrm>
          </p:grpSpPr>
          <p:sp>
            <p:nvSpPr>
              <p:cNvPr id="23" name="Rectángulo redondeado 22">
                <a:extLst>
                  <a:ext uri="{FF2B5EF4-FFF2-40B4-BE49-F238E27FC236}">
                    <a16:creationId xmlns:a16="http://schemas.microsoft.com/office/drawing/2014/main" id="{6447C9CD-C1FE-EC4F-9BC0-BCBFCF2ED53B}"/>
                  </a:ext>
                </a:extLst>
              </p:cNvPr>
              <p:cNvSpPr/>
              <p:nvPr/>
            </p:nvSpPr>
            <p:spPr>
              <a:xfrm>
                <a:off x="515938" y="3659904"/>
                <a:ext cx="11160125" cy="2613896"/>
              </a:xfrm>
              <a:prstGeom prst="roundRect">
                <a:avLst>
                  <a:gd name="adj" fmla="val 3960"/>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redondeado 23">
                <a:extLst>
                  <a:ext uri="{FF2B5EF4-FFF2-40B4-BE49-F238E27FC236}">
                    <a16:creationId xmlns:a16="http://schemas.microsoft.com/office/drawing/2014/main" id="{382FBDBC-933F-2A4D-BF11-FE235B4D4AA7}"/>
                  </a:ext>
                </a:extLst>
              </p:cNvPr>
              <p:cNvSpPr/>
              <p:nvPr/>
            </p:nvSpPr>
            <p:spPr>
              <a:xfrm>
                <a:off x="8629627" y="5224271"/>
                <a:ext cx="2431121" cy="373581"/>
              </a:xfrm>
              <a:prstGeom prst="roundRect">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bg1"/>
                    </a:solidFill>
                    <a:ea typeface="+mn-lt"/>
                    <a:cs typeface="+mn-lt"/>
                  </a:rPr>
                  <a:t>Votos</a:t>
                </a:r>
                <a:r>
                  <a:rPr lang="es-ES" b="1">
                    <a:solidFill>
                      <a:schemeClr val="bg1"/>
                    </a:solidFill>
                    <a:cs typeface="Calibri"/>
                  </a:rPr>
                  <a:t> totales</a:t>
                </a:r>
                <a:r>
                  <a:rPr lang="es-ES">
                    <a:solidFill>
                      <a:schemeClr val="bg1"/>
                    </a:solidFill>
                    <a:cs typeface="Calibri"/>
                  </a:rPr>
                  <a:t>:</a:t>
                </a:r>
                <a:r>
                  <a:rPr lang="es-ES" b="1">
                    <a:solidFill>
                      <a:schemeClr val="bg1"/>
                    </a:solidFill>
                    <a:cs typeface="Calibri"/>
                  </a:rPr>
                  <a:t> </a:t>
                </a:r>
                <a:r>
                  <a:rPr lang="es-ES" sz="2000" b="1">
                    <a:solidFill>
                      <a:schemeClr val="bg1"/>
                    </a:solidFill>
                    <a:cs typeface="Calibri"/>
                  </a:rPr>
                  <a:t>14,941</a:t>
                </a:r>
                <a:endParaRPr lang="es-MX" sz="2000" b="1">
                  <a:solidFill>
                    <a:schemeClr val="bg1"/>
                  </a:solidFill>
                </a:endParaRPr>
              </a:p>
            </p:txBody>
          </p:sp>
          <p:sp>
            <p:nvSpPr>
              <p:cNvPr id="25" name="Rectángulo redondeado 24">
                <a:extLst>
                  <a:ext uri="{FF2B5EF4-FFF2-40B4-BE49-F238E27FC236}">
                    <a16:creationId xmlns:a16="http://schemas.microsoft.com/office/drawing/2014/main" id="{C8491AE1-D608-AF49-ACB5-B41A0FC01107}"/>
                  </a:ext>
                </a:extLst>
              </p:cNvPr>
              <p:cNvSpPr/>
              <p:nvPr/>
            </p:nvSpPr>
            <p:spPr>
              <a:xfrm>
                <a:off x="714322" y="4198572"/>
                <a:ext cx="2009274" cy="1864895"/>
              </a:xfrm>
              <a:prstGeom prst="roundRect">
                <a:avLst>
                  <a:gd name="adj" fmla="val 3960"/>
                </a:avLst>
              </a:prstGeom>
              <a:solidFill>
                <a:schemeClr val="bg1">
                  <a:alpha val="79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CuadroTexto 25">
                <a:extLst>
                  <a:ext uri="{FF2B5EF4-FFF2-40B4-BE49-F238E27FC236}">
                    <a16:creationId xmlns:a16="http://schemas.microsoft.com/office/drawing/2014/main" id="{BE316EBF-BBAA-F746-A829-675F4109A138}"/>
                  </a:ext>
                </a:extLst>
              </p:cNvPr>
              <p:cNvSpPr txBox="1"/>
              <p:nvPr/>
            </p:nvSpPr>
            <p:spPr>
              <a:xfrm>
                <a:off x="594404" y="3678844"/>
                <a:ext cx="3177423" cy="492443"/>
              </a:xfrm>
              <a:prstGeom prst="rect">
                <a:avLst/>
              </a:prstGeom>
              <a:noFill/>
            </p:spPr>
            <p:txBody>
              <a:bodyPr wrap="square">
                <a:spAutoFit/>
              </a:bodyPr>
              <a:lstStyle/>
              <a:p>
                <a:r>
                  <a:rPr lang="es-ES" sz="2600" b="1">
                    <a:solidFill>
                      <a:srgbClr val="B574BA"/>
                    </a:solidFill>
                    <a:ea typeface="+mn-lt"/>
                    <a:cs typeface="+mn-lt"/>
                  </a:rPr>
                  <a:t>Plebiscito Municipal</a:t>
                </a:r>
                <a:endParaRPr lang="es-MX" sz="2600" i="1"/>
              </a:p>
            </p:txBody>
          </p:sp>
          <p:sp>
            <p:nvSpPr>
              <p:cNvPr id="27" name="CuadroTexto 26">
                <a:extLst>
                  <a:ext uri="{FF2B5EF4-FFF2-40B4-BE49-F238E27FC236}">
                    <a16:creationId xmlns:a16="http://schemas.microsoft.com/office/drawing/2014/main" id="{D552AA13-610E-9849-860A-1DF236935CC8}"/>
                  </a:ext>
                </a:extLst>
              </p:cNvPr>
              <p:cNvSpPr txBox="1"/>
              <p:nvPr/>
            </p:nvSpPr>
            <p:spPr>
              <a:xfrm>
                <a:off x="2880996" y="4451626"/>
                <a:ext cx="8466638" cy="646331"/>
              </a:xfrm>
              <a:prstGeom prst="rect">
                <a:avLst/>
              </a:prstGeom>
              <a:noFill/>
            </p:spPr>
            <p:txBody>
              <a:bodyPr wrap="square" rtlCol="0">
                <a:spAutoFit/>
              </a:bodyPr>
              <a:lstStyle/>
              <a:p>
                <a:pPr algn="just"/>
                <a:r>
                  <a:rPr lang="es-ES">
                    <a:solidFill>
                      <a:srgbClr val="555553"/>
                    </a:solidFill>
                    <a:ea typeface="+mn-lt"/>
                    <a:cs typeface="+mn-lt"/>
                  </a:rPr>
                  <a:t>Cambio de uso de suelo del predio denominado “Granja La Bufa” de parque urbano y de preservación ecológica a zona de comercio y habitacional.</a:t>
                </a:r>
                <a:endParaRPr lang="es-ES">
                  <a:ea typeface="+mn-lt"/>
                  <a:cs typeface="+mn-lt"/>
                </a:endParaRPr>
              </a:p>
            </p:txBody>
          </p:sp>
          <p:sp>
            <p:nvSpPr>
              <p:cNvPr id="28" name="CuadroTexto 27">
                <a:extLst>
                  <a:ext uri="{FF2B5EF4-FFF2-40B4-BE49-F238E27FC236}">
                    <a16:creationId xmlns:a16="http://schemas.microsoft.com/office/drawing/2014/main" id="{A852CC92-E13B-DD47-A7E8-6088782B8149}"/>
                  </a:ext>
                </a:extLst>
              </p:cNvPr>
              <p:cNvSpPr txBox="1"/>
              <p:nvPr/>
            </p:nvSpPr>
            <p:spPr>
              <a:xfrm>
                <a:off x="1095869" y="5649758"/>
                <a:ext cx="1321901" cy="369332"/>
              </a:xfrm>
              <a:prstGeom prst="rect">
                <a:avLst/>
              </a:prstGeom>
              <a:noFill/>
            </p:spPr>
            <p:txBody>
              <a:bodyPr wrap="none" rtlCol="0">
                <a:spAutoFit/>
              </a:bodyPr>
              <a:lstStyle/>
              <a:p>
                <a:pPr algn="ctr"/>
                <a:r>
                  <a:rPr lang="es-ES" b="1">
                    <a:solidFill>
                      <a:srgbClr val="B461B3"/>
                    </a:solidFill>
                    <a:ea typeface="+mn-lt"/>
                    <a:cs typeface="+mn-lt"/>
                  </a:rPr>
                  <a:t>Guanajuato</a:t>
                </a:r>
                <a:endParaRPr lang="es-MX" b="1">
                  <a:solidFill>
                    <a:srgbClr val="B461B3"/>
                  </a:solidFill>
                </a:endParaRPr>
              </a:p>
            </p:txBody>
          </p:sp>
          <p:sp>
            <p:nvSpPr>
              <p:cNvPr id="29" name="CuadroTexto 28">
                <a:extLst>
                  <a:ext uri="{FF2B5EF4-FFF2-40B4-BE49-F238E27FC236}">
                    <a16:creationId xmlns:a16="http://schemas.microsoft.com/office/drawing/2014/main" id="{257381F8-0B9A-304B-B65E-B18A5AA50107}"/>
                  </a:ext>
                </a:extLst>
              </p:cNvPr>
              <p:cNvSpPr txBox="1"/>
              <p:nvPr/>
            </p:nvSpPr>
            <p:spPr>
              <a:xfrm>
                <a:off x="2871565" y="4164754"/>
                <a:ext cx="1302419" cy="333168"/>
              </a:xfrm>
              <a:prstGeom prst="rect">
                <a:avLst/>
              </a:prstGeom>
              <a:noFill/>
            </p:spPr>
            <p:txBody>
              <a:bodyPr wrap="square">
                <a:spAutoFit/>
              </a:bodyPr>
              <a:lstStyle/>
              <a:p>
                <a:pPr algn="just">
                  <a:lnSpc>
                    <a:spcPts val="1800"/>
                  </a:lnSpc>
                </a:pPr>
                <a:r>
                  <a:rPr lang="es-ES" sz="2000" b="1">
                    <a:solidFill>
                      <a:srgbClr val="B574BA"/>
                    </a:solidFill>
                  </a:rPr>
                  <a:t>Finalidad:</a:t>
                </a:r>
              </a:p>
            </p:txBody>
          </p:sp>
          <p:grpSp>
            <p:nvGrpSpPr>
              <p:cNvPr id="30" name="Grupo 29">
                <a:extLst>
                  <a:ext uri="{FF2B5EF4-FFF2-40B4-BE49-F238E27FC236}">
                    <a16:creationId xmlns:a16="http://schemas.microsoft.com/office/drawing/2014/main" id="{D0432F37-D63C-7B43-B4B2-C0DA2E8FC6C6}"/>
                  </a:ext>
                </a:extLst>
              </p:cNvPr>
              <p:cNvGrpSpPr/>
              <p:nvPr/>
            </p:nvGrpSpPr>
            <p:grpSpPr>
              <a:xfrm>
                <a:off x="2967820" y="5211740"/>
                <a:ext cx="5446713" cy="369332"/>
                <a:chOff x="2782888" y="5043805"/>
                <a:chExt cx="5027792" cy="369332"/>
              </a:xfrm>
            </p:grpSpPr>
            <p:sp>
              <p:nvSpPr>
                <p:cNvPr id="36" name="CuadroTexto 35">
                  <a:extLst>
                    <a:ext uri="{FF2B5EF4-FFF2-40B4-BE49-F238E27FC236}">
                      <a16:creationId xmlns:a16="http://schemas.microsoft.com/office/drawing/2014/main" id="{0BCCFE3A-1AD8-5A45-A87C-B851EAA51960}"/>
                    </a:ext>
                  </a:extLst>
                </p:cNvPr>
                <p:cNvSpPr txBox="1"/>
                <p:nvPr/>
              </p:nvSpPr>
              <p:spPr>
                <a:xfrm>
                  <a:off x="2891171" y="5043805"/>
                  <a:ext cx="4919509" cy="369332"/>
                </a:xfrm>
                <a:prstGeom prst="rect">
                  <a:avLst/>
                </a:prstGeom>
                <a:noFill/>
              </p:spPr>
              <p:txBody>
                <a:bodyPr wrap="square">
                  <a:spAutoFit/>
                </a:bodyPr>
                <a:lstStyle/>
                <a:p>
                  <a:r>
                    <a:rPr lang="es-ES">
                      <a:solidFill>
                        <a:srgbClr val="555553"/>
                      </a:solidFill>
                      <a:ea typeface="+mn-lt"/>
                      <a:cs typeface="+mn-lt"/>
                    </a:rPr>
                    <a:t>Se llevó a cabo el </a:t>
                  </a:r>
                  <a:r>
                    <a:rPr lang="es-ES" b="1">
                      <a:solidFill>
                        <a:srgbClr val="AA57AA"/>
                      </a:solidFill>
                      <a:ea typeface="+mn-lt"/>
                      <a:cs typeface="+mn-lt"/>
                    </a:rPr>
                    <a:t>5 de diciembre de 2010</a:t>
                  </a:r>
                  <a:r>
                    <a:rPr lang="es-ES">
                      <a:solidFill>
                        <a:schemeClr val="tx1">
                          <a:lumMod val="65000"/>
                          <a:lumOff val="35000"/>
                        </a:schemeClr>
                      </a:solidFill>
                    </a:rPr>
                    <a:t>, obteniendo:</a:t>
                  </a:r>
                  <a:endParaRPr lang="es-MX" b="1"/>
                </a:p>
              </p:txBody>
            </p:sp>
            <p:sp>
              <p:nvSpPr>
                <p:cNvPr id="37" name="Elipse 36">
                  <a:extLst>
                    <a:ext uri="{FF2B5EF4-FFF2-40B4-BE49-F238E27FC236}">
                      <a16:creationId xmlns:a16="http://schemas.microsoft.com/office/drawing/2014/main" id="{9BFA7EDD-422B-6449-80C9-A8C9788472E9}"/>
                    </a:ext>
                  </a:extLst>
                </p:cNvPr>
                <p:cNvSpPr/>
                <p:nvPr/>
              </p:nvSpPr>
              <p:spPr>
                <a:xfrm>
                  <a:off x="2782888" y="5169568"/>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1" name="CuadroTexto 30">
                <a:extLst>
                  <a:ext uri="{FF2B5EF4-FFF2-40B4-BE49-F238E27FC236}">
                    <a16:creationId xmlns:a16="http://schemas.microsoft.com/office/drawing/2014/main" id="{D3EBEE65-6A4B-5A4C-8EF8-12BA65336FED}"/>
                  </a:ext>
                </a:extLst>
              </p:cNvPr>
              <p:cNvSpPr txBox="1"/>
              <p:nvPr/>
            </p:nvSpPr>
            <p:spPr>
              <a:xfrm>
                <a:off x="2979845" y="5707182"/>
                <a:ext cx="8575496" cy="338554"/>
              </a:xfrm>
              <a:prstGeom prst="rect">
                <a:avLst/>
              </a:prstGeom>
              <a:noFill/>
            </p:spPr>
            <p:txBody>
              <a:bodyPr wrap="square" rtlCol="0">
                <a:spAutoFit/>
              </a:bodyPr>
              <a:lstStyle/>
              <a:p>
                <a:r>
                  <a:rPr lang="es-ES" sz="1600">
                    <a:solidFill>
                      <a:schemeClr val="tx1">
                        <a:lumMod val="65000"/>
                        <a:lumOff val="35000"/>
                      </a:schemeClr>
                    </a:solidFill>
                    <a:cs typeface="Calibri"/>
                  </a:rPr>
                  <a:t>Votos         : </a:t>
                </a:r>
                <a:r>
                  <a:rPr lang="es-ES" sz="1600" b="1">
                    <a:solidFill>
                      <a:srgbClr val="8B6EB4"/>
                    </a:solidFill>
                    <a:cs typeface="Calibri"/>
                  </a:rPr>
                  <a:t>2,280</a:t>
                </a:r>
                <a:r>
                  <a:rPr lang="es-ES" sz="1600">
                    <a:solidFill>
                      <a:schemeClr val="tx1">
                        <a:lumMod val="65000"/>
                        <a:lumOff val="35000"/>
                      </a:schemeClr>
                    </a:solidFill>
                    <a:cs typeface="Calibri"/>
                  </a:rPr>
                  <a:t>.    Votos           : </a:t>
                </a:r>
                <a:r>
                  <a:rPr lang="es-ES" sz="1600" b="1">
                    <a:solidFill>
                      <a:srgbClr val="8B6EB4"/>
                    </a:solidFill>
                    <a:cs typeface="Calibri"/>
                  </a:rPr>
                  <a:t>12,547</a:t>
                </a:r>
                <a:r>
                  <a:rPr lang="es-ES" sz="1600">
                    <a:solidFill>
                      <a:schemeClr val="tx1">
                        <a:lumMod val="65000"/>
                        <a:lumOff val="35000"/>
                      </a:schemeClr>
                    </a:solidFill>
                    <a:cs typeface="Calibri"/>
                  </a:rPr>
                  <a:t>.    Votos:                    : </a:t>
                </a:r>
                <a:r>
                  <a:rPr lang="es-ES" sz="1600" b="1">
                    <a:solidFill>
                      <a:srgbClr val="8B6EB4"/>
                    </a:solidFill>
                    <a:cs typeface="Calibri"/>
                  </a:rPr>
                  <a:t>114</a:t>
                </a:r>
                <a:r>
                  <a:rPr lang="es-ES" sz="1600">
                    <a:solidFill>
                      <a:schemeClr val="tx1">
                        <a:lumMod val="65000"/>
                        <a:lumOff val="35000"/>
                      </a:schemeClr>
                    </a:solidFill>
                    <a:cs typeface="Calibri"/>
                  </a:rPr>
                  <a:t>.</a:t>
                </a:r>
              </a:p>
            </p:txBody>
          </p:sp>
          <p:pic>
            <p:nvPicPr>
              <p:cNvPr id="33" name="Imagen 32">
                <a:extLst>
                  <a:ext uri="{FF2B5EF4-FFF2-40B4-BE49-F238E27FC236}">
                    <a16:creationId xmlns:a16="http://schemas.microsoft.com/office/drawing/2014/main" id="{FA2130F2-567A-0D49-B521-58B74440E8F2}"/>
                  </a:ext>
                </a:extLst>
              </p:cNvPr>
              <p:cNvPicPr>
                <a:picLocks noChangeAspect="1"/>
              </p:cNvPicPr>
              <p:nvPr/>
            </p:nvPicPr>
            <p:blipFill>
              <a:blip r:embed="rId3"/>
              <a:stretch>
                <a:fillRect/>
              </a:stretch>
            </p:blipFill>
            <p:spPr>
              <a:xfrm>
                <a:off x="5326463" y="5730006"/>
                <a:ext cx="465004" cy="313372"/>
              </a:xfrm>
              <a:prstGeom prst="rect">
                <a:avLst/>
              </a:prstGeom>
            </p:spPr>
          </p:pic>
          <p:pic>
            <p:nvPicPr>
              <p:cNvPr id="34" name="Imagen 33">
                <a:extLst>
                  <a:ext uri="{FF2B5EF4-FFF2-40B4-BE49-F238E27FC236}">
                    <a16:creationId xmlns:a16="http://schemas.microsoft.com/office/drawing/2014/main" id="{7269EC23-7647-FF41-A9AE-BFBEC92A7208}"/>
                  </a:ext>
                </a:extLst>
              </p:cNvPr>
              <p:cNvPicPr>
                <a:picLocks noChangeAspect="1"/>
              </p:cNvPicPr>
              <p:nvPr/>
            </p:nvPicPr>
            <p:blipFill>
              <a:blip r:embed="rId4"/>
              <a:stretch>
                <a:fillRect/>
              </a:stretch>
            </p:blipFill>
            <p:spPr>
              <a:xfrm>
                <a:off x="7266100" y="5734687"/>
                <a:ext cx="872841" cy="307477"/>
              </a:xfrm>
              <a:prstGeom prst="rect">
                <a:avLst/>
              </a:prstGeom>
            </p:spPr>
          </p:pic>
          <p:pic>
            <p:nvPicPr>
              <p:cNvPr id="35" name="Imagen 34">
                <a:extLst>
                  <a:ext uri="{FF2B5EF4-FFF2-40B4-BE49-F238E27FC236}">
                    <a16:creationId xmlns:a16="http://schemas.microsoft.com/office/drawing/2014/main" id="{B9A7AF0A-93A0-6140-A55F-99CCA88FEEBC}"/>
                  </a:ext>
                </a:extLst>
              </p:cNvPr>
              <p:cNvPicPr>
                <a:picLocks noChangeAspect="1"/>
              </p:cNvPicPr>
              <p:nvPr/>
            </p:nvPicPr>
            <p:blipFill>
              <a:blip r:embed="rId7"/>
              <a:stretch>
                <a:fillRect/>
              </a:stretch>
            </p:blipFill>
            <p:spPr>
              <a:xfrm>
                <a:off x="1025934" y="4371432"/>
                <a:ext cx="1451670" cy="1250670"/>
              </a:xfrm>
              <a:prstGeom prst="rect">
                <a:avLst/>
              </a:prstGeom>
            </p:spPr>
          </p:pic>
        </p:grpSp>
        <p:pic>
          <p:nvPicPr>
            <p:cNvPr id="43" name="Imagen 42">
              <a:extLst>
                <a:ext uri="{FF2B5EF4-FFF2-40B4-BE49-F238E27FC236}">
                  <a16:creationId xmlns:a16="http://schemas.microsoft.com/office/drawing/2014/main" id="{2B5C8867-6D29-DB47-B864-4F9FAC02DF71}"/>
                </a:ext>
              </a:extLst>
            </p:cNvPr>
            <p:cNvPicPr>
              <a:picLocks noChangeAspect="1"/>
            </p:cNvPicPr>
            <p:nvPr/>
          </p:nvPicPr>
          <p:blipFill>
            <a:blip r:embed="rId6"/>
            <a:stretch>
              <a:fillRect/>
            </a:stretch>
          </p:blipFill>
          <p:spPr>
            <a:xfrm>
              <a:off x="3575502" y="5715000"/>
              <a:ext cx="367847" cy="316757"/>
            </a:xfrm>
            <a:prstGeom prst="rect">
              <a:avLst/>
            </a:prstGeom>
          </p:spPr>
        </p:pic>
      </p:grpSp>
    </p:spTree>
    <p:extLst>
      <p:ext uri="{BB962C8B-B14F-4D97-AF65-F5344CB8AC3E}">
        <p14:creationId xmlns:p14="http://schemas.microsoft.com/office/powerpoint/2010/main" val="25155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750"/>
                                        <p:tgtEl>
                                          <p:spTgt spid="44"/>
                                        </p:tgtEl>
                                      </p:cBhvr>
                                    </p:animEffect>
                                    <p:anim calcmode="lin" valueType="num">
                                      <p:cBhvr>
                                        <p:cTn id="14" dur="750" fill="hold"/>
                                        <p:tgtEl>
                                          <p:spTgt spid="44"/>
                                        </p:tgtEl>
                                        <p:attrNameLst>
                                          <p:attrName>ppt_x</p:attrName>
                                        </p:attrNameLst>
                                      </p:cBhvr>
                                      <p:tavLst>
                                        <p:tav tm="0">
                                          <p:val>
                                            <p:strVal val="#ppt_x"/>
                                          </p:val>
                                        </p:tav>
                                        <p:tav tm="100000">
                                          <p:val>
                                            <p:strVal val="#ppt_x"/>
                                          </p:val>
                                        </p:tav>
                                      </p:tavLst>
                                    </p:anim>
                                    <p:anim calcmode="lin" valueType="num">
                                      <p:cBhvr>
                                        <p:cTn id="15" dur="7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a:extLst>
              <a:ext uri="{FF2B5EF4-FFF2-40B4-BE49-F238E27FC236}">
                <a16:creationId xmlns:a16="http://schemas.microsoft.com/office/drawing/2014/main" id="{2A3C61D3-419D-D14E-A81A-9AB22F89C34E}"/>
              </a:ext>
            </a:extLst>
          </p:cNvPr>
          <p:cNvSpPr txBox="1"/>
          <p:nvPr/>
        </p:nvSpPr>
        <p:spPr>
          <a:xfrm>
            <a:off x="408209" y="226319"/>
            <a:ext cx="10276623" cy="553998"/>
          </a:xfrm>
          <a:prstGeom prst="rect">
            <a:avLst/>
          </a:prstGeom>
          <a:noFill/>
        </p:spPr>
        <p:txBody>
          <a:bodyPr wrap="square" rtlCol="0">
            <a:spAutoFit/>
          </a:bodyPr>
          <a:lstStyle/>
          <a:p>
            <a:r>
              <a:rPr lang="es-ES" sz="3000" b="1">
                <a:solidFill>
                  <a:srgbClr val="745389"/>
                </a:solidFill>
                <a:cs typeface="Calibri Light"/>
              </a:rPr>
              <a:t>Instrumentos de participación ciudadana realizados en México</a:t>
            </a:r>
            <a:endParaRPr lang="es-MX" sz="3000"/>
          </a:p>
        </p:txBody>
      </p:sp>
      <p:grpSp>
        <p:nvGrpSpPr>
          <p:cNvPr id="12" name="Grupo 11">
            <a:extLst>
              <a:ext uri="{FF2B5EF4-FFF2-40B4-BE49-F238E27FC236}">
                <a16:creationId xmlns:a16="http://schemas.microsoft.com/office/drawing/2014/main" id="{4F29BD5A-5DA3-704F-9AE3-0CD0DA157113}"/>
              </a:ext>
            </a:extLst>
          </p:cNvPr>
          <p:cNvGrpSpPr/>
          <p:nvPr/>
        </p:nvGrpSpPr>
        <p:grpSpPr>
          <a:xfrm>
            <a:off x="509622" y="887534"/>
            <a:ext cx="11166442" cy="2612904"/>
            <a:chOff x="509622" y="887534"/>
            <a:chExt cx="11166442" cy="2612904"/>
          </a:xfrm>
        </p:grpSpPr>
        <p:grpSp>
          <p:nvGrpSpPr>
            <p:cNvPr id="18" name="Grupo 17">
              <a:extLst>
                <a:ext uri="{FF2B5EF4-FFF2-40B4-BE49-F238E27FC236}">
                  <a16:creationId xmlns:a16="http://schemas.microsoft.com/office/drawing/2014/main" id="{9C79DA84-C61B-314C-909B-AFDFE976F825}"/>
                </a:ext>
              </a:extLst>
            </p:cNvPr>
            <p:cNvGrpSpPr/>
            <p:nvPr/>
          </p:nvGrpSpPr>
          <p:grpSpPr>
            <a:xfrm>
              <a:off x="509622" y="887534"/>
              <a:ext cx="11166442" cy="2612904"/>
              <a:chOff x="509622" y="887534"/>
              <a:chExt cx="11166442" cy="2612904"/>
            </a:xfrm>
          </p:grpSpPr>
          <p:sp>
            <p:nvSpPr>
              <p:cNvPr id="19" name="Rectángulo redondeado 18">
                <a:extLst>
                  <a:ext uri="{FF2B5EF4-FFF2-40B4-BE49-F238E27FC236}">
                    <a16:creationId xmlns:a16="http://schemas.microsoft.com/office/drawing/2014/main" id="{0EB53422-F6F5-FC42-8905-7FEB49BC95B2}"/>
                  </a:ext>
                </a:extLst>
              </p:cNvPr>
              <p:cNvSpPr/>
              <p:nvPr/>
            </p:nvSpPr>
            <p:spPr>
              <a:xfrm>
                <a:off x="509622" y="887534"/>
                <a:ext cx="11166442" cy="2612904"/>
              </a:xfrm>
              <a:prstGeom prst="roundRect">
                <a:avLst>
                  <a:gd name="adj" fmla="val 3960"/>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redondeado 19">
                <a:extLst>
                  <a:ext uri="{FF2B5EF4-FFF2-40B4-BE49-F238E27FC236}">
                    <a16:creationId xmlns:a16="http://schemas.microsoft.com/office/drawing/2014/main" id="{184C5C99-E8CB-5A40-BDF7-BC9A5E2A12D7}"/>
                  </a:ext>
                </a:extLst>
              </p:cNvPr>
              <p:cNvSpPr/>
              <p:nvPr/>
            </p:nvSpPr>
            <p:spPr>
              <a:xfrm>
                <a:off x="704048" y="1446090"/>
                <a:ext cx="2009274" cy="1864895"/>
              </a:xfrm>
              <a:prstGeom prst="roundRect">
                <a:avLst>
                  <a:gd name="adj" fmla="val 3960"/>
                </a:avLst>
              </a:prstGeom>
              <a:solidFill>
                <a:schemeClr val="bg1">
                  <a:alpha val="79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redondeado 20">
                <a:extLst>
                  <a:ext uri="{FF2B5EF4-FFF2-40B4-BE49-F238E27FC236}">
                    <a16:creationId xmlns:a16="http://schemas.microsoft.com/office/drawing/2014/main" id="{F21112A6-22D3-B446-9242-DE1A39DCAA52}"/>
                  </a:ext>
                </a:extLst>
              </p:cNvPr>
              <p:cNvSpPr/>
              <p:nvPr/>
            </p:nvSpPr>
            <p:spPr>
              <a:xfrm>
                <a:off x="8873963" y="2421303"/>
                <a:ext cx="2309710" cy="373581"/>
              </a:xfrm>
              <a:prstGeom prst="roundRect">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bg1"/>
                    </a:solidFill>
                    <a:cs typeface="Calibri"/>
                  </a:rPr>
                  <a:t>Votos</a:t>
                </a:r>
                <a:r>
                  <a:rPr lang="es-ES" b="1">
                    <a:solidFill>
                      <a:schemeClr val="bg1"/>
                    </a:solidFill>
                    <a:cs typeface="Calibri"/>
                  </a:rPr>
                  <a:t> totales</a:t>
                </a:r>
                <a:r>
                  <a:rPr lang="es-ES">
                    <a:solidFill>
                      <a:schemeClr val="bg1"/>
                    </a:solidFill>
                    <a:cs typeface="Calibri"/>
                  </a:rPr>
                  <a:t>:</a:t>
                </a:r>
                <a:r>
                  <a:rPr lang="es-ES" b="1">
                    <a:solidFill>
                      <a:schemeClr val="bg1"/>
                    </a:solidFill>
                    <a:cs typeface="Calibri"/>
                  </a:rPr>
                  <a:t> </a:t>
                </a:r>
                <a:r>
                  <a:rPr lang="es-ES" sz="2000" b="1">
                    <a:solidFill>
                      <a:schemeClr val="bg1"/>
                    </a:solidFill>
                    <a:cs typeface="Calibri"/>
                  </a:rPr>
                  <a:t>4,064</a:t>
                </a:r>
                <a:endParaRPr lang="es-MX" sz="2000" b="1">
                  <a:solidFill>
                    <a:schemeClr val="bg1"/>
                  </a:solidFill>
                </a:endParaRPr>
              </a:p>
            </p:txBody>
          </p:sp>
          <p:sp>
            <p:nvSpPr>
              <p:cNvPr id="22" name="CuadroTexto 21">
                <a:extLst>
                  <a:ext uri="{FF2B5EF4-FFF2-40B4-BE49-F238E27FC236}">
                    <a16:creationId xmlns:a16="http://schemas.microsoft.com/office/drawing/2014/main" id="{E4A73CD4-21E6-2C41-8723-D568A29C7866}"/>
                  </a:ext>
                </a:extLst>
              </p:cNvPr>
              <p:cNvSpPr txBox="1"/>
              <p:nvPr/>
            </p:nvSpPr>
            <p:spPr>
              <a:xfrm>
                <a:off x="2969571" y="2933730"/>
                <a:ext cx="8575496" cy="338554"/>
              </a:xfrm>
              <a:prstGeom prst="rect">
                <a:avLst/>
              </a:prstGeom>
              <a:noFill/>
            </p:spPr>
            <p:txBody>
              <a:bodyPr wrap="square" rtlCol="0">
                <a:spAutoFit/>
              </a:bodyPr>
              <a:lstStyle/>
              <a:p>
                <a:r>
                  <a:rPr lang="es-ES" sz="1600">
                    <a:solidFill>
                      <a:schemeClr val="tx1">
                        <a:lumMod val="65000"/>
                        <a:lumOff val="35000"/>
                      </a:schemeClr>
                    </a:solidFill>
                    <a:cs typeface="Calibri"/>
                  </a:rPr>
                  <a:t>Votos         : </a:t>
                </a:r>
                <a:r>
                  <a:rPr lang="es-ES" sz="1600" b="1">
                    <a:solidFill>
                      <a:srgbClr val="8B6EB4"/>
                    </a:solidFill>
                    <a:cs typeface="Calibri"/>
                  </a:rPr>
                  <a:t>1,704</a:t>
                </a:r>
                <a:r>
                  <a:rPr lang="es-ES" sz="1600">
                    <a:solidFill>
                      <a:schemeClr val="tx1">
                        <a:lumMod val="65000"/>
                        <a:lumOff val="35000"/>
                      </a:schemeClr>
                    </a:solidFill>
                    <a:cs typeface="Calibri"/>
                  </a:rPr>
                  <a:t>.    Votos            : </a:t>
                </a:r>
                <a:r>
                  <a:rPr lang="es-ES" sz="1600" b="1">
                    <a:solidFill>
                      <a:srgbClr val="8B6EB4"/>
                    </a:solidFill>
                    <a:cs typeface="Calibri"/>
                  </a:rPr>
                  <a:t>2,290</a:t>
                </a:r>
                <a:r>
                  <a:rPr lang="es-ES" sz="1600">
                    <a:solidFill>
                      <a:schemeClr val="tx1">
                        <a:lumMod val="65000"/>
                        <a:lumOff val="35000"/>
                      </a:schemeClr>
                    </a:solidFill>
                    <a:cs typeface="Calibri"/>
                  </a:rPr>
                  <a:t>.    Votos                    : </a:t>
                </a:r>
                <a:r>
                  <a:rPr lang="es-ES" sz="1600" b="1">
                    <a:solidFill>
                      <a:srgbClr val="8B6EB4"/>
                    </a:solidFill>
                    <a:cs typeface="Calibri"/>
                  </a:rPr>
                  <a:t>70</a:t>
                </a:r>
                <a:r>
                  <a:rPr lang="es-ES" sz="1600">
                    <a:solidFill>
                      <a:schemeClr val="tx1">
                        <a:lumMod val="65000"/>
                        <a:lumOff val="35000"/>
                      </a:schemeClr>
                    </a:solidFill>
                    <a:cs typeface="Calibri"/>
                  </a:rPr>
                  <a:t>.</a:t>
                </a:r>
              </a:p>
            </p:txBody>
          </p:sp>
          <p:sp>
            <p:nvSpPr>
              <p:cNvPr id="23" name="CuadroTexto 22">
                <a:extLst>
                  <a:ext uri="{FF2B5EF4-FFF2-40B4-BE49-F238E27FC236}">
                    <a16:creationId xmlns:a16="http://schemas.microsoft.com/office/drawing/2014/main" id="{8AA8CD37-4DA9-7D4A-BC89-0BD7A2F2EDA0}"/>
                  </a:ext>
                </a:extLst>
              </p:cNvPr>
              <p:cNvSpPr txBox="1"/>
              <p:nvPr/>
            </p:nvSpPr>
            <p:spPr>
              <a:xfrm>
                <a:off x="2883079" y="1774139"/>
                <a:ext cx="8289094" cy="557204"/>
              </a:xfrm>
              <a:prstGeom prst="rect">
                <a:avLst/>
              </a:prstGeom>
              <a:noFill/>
            </p:spPr>
            <p:txBody>
              <a:bodyPr wrap="square" rtlCol="0">
                <a:spAutoFit/>
              </a:bodyPr>
              <a:lstStyle/>
              <a:p>
                <a:pPr algn="just">
                  <a:lnSpc>
                    <a:spcPts val="1800"/>
                  </a:lnSpc>
                </a:pPr>
                <a:r>
                  <a:rPr lang="es-MX">
                    <a:solidFill>
                      <a:schemeClr val="tx1">
                        <a:lumMod val="65000"/>
                        <a:lumOff val="35000"/>
                      </a:schemeClr>
                    </a:solidFill>
                  </a:rPr>
                  <a:t>Someter </a:t>
                </a:r>
                <a:r>
                  <a:rPr lang="es-ES">
                    <a:solidFill>
                      <a:schemeClr val="tx1">
                        <a:lumMod val="65000"/>
                        <a:lumOff val="35000"/>
                      </a:schemeClr>
                    </a:solidFill>
                  </a:rPr>
                  <a:t>a consideración de la ciudadanía del municipio de </a:t>
                </a:r>
                <a:r>
                  <a:rPr lang="es-ES" err="1">
                    <a:solidFill>
                      <a:schemeClr val="tx1">
                        <a:lumMod val="65000"/>
                        <a:lumOff val="35000"/>
                      </a:schemeClr>
                    </a:solidFill>
                  </a:rPr>
                  <a:t>Acanceh</a:t>
                </a:r>
                <a:r>
                  <a:rPr lang="es-ES">
                    <a:solidFill>
                      <a:schemeClr val="tx1">
                        <a:lumMod val="65000"/>
                        <a:lumOff val="35000"/>
                      </a:schemeClr>
                    </a:solidFill>
                  </a:rPr>
                  <a:t> la construcción de una  cancha de futbol en el primer cuadro de la ciudad. ​</a:t>
                </a:r>
                <a:endParaRPr lang="es-ES">
                  <a:solidFill>
                    <a:schemeClr val="tx1">
                      <a:lumMod val="65000"/>
                      <a:lumOff val="35000"/>
                    </a:schemeClr>
                  </a:solidFill>
                  <a:cs typeface="Calibri"/>
                </a:endParaRPr>
              </a:p>
            </p:txBody>
          </p:sp>
          <p:sp>
            <p:nvSpPr>
              <p:cNvPr id="24" name="CuadroTexto 23">
                <a:extLst>
                  <a:ext uri="{FF2B5EF4-FFF2-40B4-BE49-F238E27FC236}">
                    <a16:creationId xmlns:a16="http://schemas.microsoft.com/office/drawing/2014/main" id="{E81828EE-2753-7541-8978-DCE5747166A3}"/>
                  </a:ext>
                </a:extLst>
              </p:cNvPr>
              <p:cNvSpPr txBox="1"/>
              <p:nvPr/>
            </p:nvSpPr>
            <p:spPr>
              <a:xfrm>
                <a:off x="3052662" y="2423555"/>
                <a:ext cx="6043807" cy="369332"/>
              </a:xfrm>
              <a:prstGeom prst="rect">
                <a:avLst/>
              </a:prstGeom>
              <a:noFill/>
            </p:spPr>
            <p:txBody>
              <a:bodyPr wrap="square">
                <a:spAutoFit/>
              </a:bodyPr>
              <a:lstStyle/>
              <a:p>
                <a:r>
                  <a:rPr lang="es-ES">
                    <a:solidFill>
                      <a:schemeClr val="tx1">
                        <a:lumMod val="65000"/>
                        <a:lumOff val="35000"/>
                      </a:schemeClr>
                    </a:solidFill>
                  </a:rPr>
                  <a:t>Se llevó a cabo  el </a:t>
                </a:r>
                <a:r>
                  <a:rPr lang="es-MX" b="1">
                    <a:solidFill>
                      <a:srgbClr val="AA57AA"/>
                    </a:solidFill>
                  </a:rPr>
                  <a:t>25 de septiembre de 2011</a:t>
                </a:r>
                <a:r>
                  <a:rPr lang="es-ES">
                    <a:solidFill>
                      <a:schemeClr val="tx1">
                        <a:lumMod val="65000"/>
                        <a:lumOff val="35000"/>
                      </a:schemeClr>
                    </a:solidFill>
                  </a:rPr>
                  <a:t>, obteniendo:</a:t>
                </a:r>
                <a:endParaRPr lang="es-MX">
                  <a:solidFill>
                    <a:schemeClr val="tx1">
                      <a:lumMod val="65000"/>
                      <a:lumOff val="35000"/>
                    </a:schemeClr>
                  </a:solidFill>
                </a:endParaRPr>
              </a:p>
            </p:txBody>
          </p:sp>
          <p:sp>
            <p:nvSpPr>
              <p:cNvPr id="25" name="CuadroTexto 24">
                <a:extLst>
                  <a:ext uri="{FF2B5EF4-FFF2-40B4-BE49-F238E27FC236}">
                    <a16:creationId xmlns:a16="http://schemas.microsoft.com/office/drawing/2014/main" id="{EE96D538-6FA2-F142-BFC4-AD8FAECE30B6}"/>
                  </a:ext>
                </a:extLst>
              </p:cNvPr>
              <p:cNvSpPr txBox="1"/>
              <p:nvPr/>
            </p:nvSpPr>
            <p:spPr>
              <a:xfrm>
                <a:off x="1269186" y="2901911"/>
                <a:ext cx="938720" cy="369332"/>
              </a:xfrm>
              <a:prstGeom prst="rect">
                <a:avLst/>
              </a:prstGeom>
              <a:noFill/>
            </p:spPr>
            <p:txBody>
              <a:bodyPr wrap="none" rtlCol="0">
                <a:spAutoFit/>
              </a:bodyPr>
              <a:lstStyle/>
              <a:p>
                <a:pPr algn="ctr"/>
                <a:r>
                  <a:rPr lang="es-MX" b="1">
                    <a:solidFill>
                      <a:srgbClr val="AA57AA"/>
                    </a:solidFill>
                  </a:rPr>
                  <a:t>Yucatán</a:t>
                </a:r>
                <a:endParaRPr lang="es-MX" b="1">
                  <a:solidFill>
                    <a:srgbClr val="B461B3"/>
                  </a:solidFill>
                </a:endParaRPr>
              </a:p>
            </p:txBody>
          </p:sp>
          <p:sp>
            <p:nvSpPr>
              <p:cNvPr id="26" name="CuadroTexto 25">
                <a:extLst>
                  <a:ext uri="{FF2B5EF4-FFF2-40B4-BE49-F238E27FC236}">
                    <a16:creationId xmlns:a16="http://schemas.microsoft.com/office/drawing/2014/main" id="{59838F53-5BE3-9243-B287-BF51CA41A7D6}"/>
                  </a:ext>
                </a:extLst>
              </p:cNvPr>
              <p:cNvSpPr txBox="1"/>
              <p:nvPr/>
            </p:nvSpPr>
            <p:spPr>
              <a:xfrm>
                <a:off x="2861291" y="1441514"/>
                <a:ext cx="1302419" cy="333168"/>
              </a:xfrm>
              <a:prstGeom prst="rect">
                <a:avLst/>
              </a:prstGeom>
              <a:noFill/>
            </p:spPr>
            <p:txBody>
              <a:bodyPr wrap="square">
                <a:spAutoFit/>
              </a:bodyPr>
              <a:lstStyle/>
              <a:p>
                <a:pPr algn="just">
                  <a:lnSpc>
                    <a:spcPts val="1800"/>
                  </a:lnSpc>
                </a:pPr>
                <a:r>
                  <a:rPr lang="es-ES" sz="2000" b="1">
                    <a:solidFill>
                      <a:srgbClr val="B574BA"/>
                    </a:solidFill>
                  </a:rPr>
                  <a:t>Finalidad:</a:t>
                </a:r>
              </a:p>
            </p:txBody>
          </p:sp>
          <p:sp>
            <p:nvSpPr>
              <p:cNvPr id="27" name="Elipse 26">
                <a:extLst>
                  <a:ext uri="{FF2B5EF4-FFF2-40B4-BE49-F238E27FC236}">
                    <a16:creationId xmlns:a16="http://schemas.microsoft.com/office/drawing/2014/main" id="{B056300A-BC23-B945-A9E0-1577894DDF23}"/>
                  </a:ext>
                </a:extLst>
              </p:cNvPr>
              <p:cNvSpPr/>
              <p:nvPr/>
            </p:nvSpPr>
            <p:spPr>
              <a:xfrm>
                <a:off x="2957546" y="2564107"/>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9" name="Imagen 28">
                <a:extLst>
                  <a:ext uri="{FF2B5EF4-FFF2-40B4-BE49-F238E27FC236}">
                    <a16:creationId xmlns:a16="http://schemas.microsoft.com/office/drawing/2014/main" id="{82998848-D6A1-254E-927D-4E705F52C566}"/>
                  </a:ext>
                </a:extLst>
              </p:cNvPr>
              <p:cNvPicPr>
                <a:picLocks noChangeAspect="1"/>
              </p:cNvPicPr>
              <p:nvPr/>
            </p:nvPicPr>
            <p:blipFill>
              <a:blip r:embed="rId3"/>
              <a:stretch>
                <a:fillRect/>
              </a:stretch>
            </p:blipFill>
            <p:spPr>
              <a:xfrm>
                <a:off x="5305461" y="2956554"/>
                <a:ext cx="465004" cy="313372"/>
              </a:xfrm>
              <a:prstGeom prst="rect">
                <a:avLst/>
              </a:prstGeom>
            </p:spPr>
          </p:pic>
          <p:sp>
            <p:nvSpPr>
              <p:cNvPr id="30" name="CuadroTexto 29">
                <a:extLst>
                  <a:ext uri="{FF2B5EF4-FFF2-40B4-BE49-F238E27FC236}">
                    <a16:creationId xmlns:a16="http://schemas.microsoft.com/office/drawing/2014/main" id="{DDAD518E-DCFA-CB4A-9C14-AFA91BDBABC8}"/>
                  </a:ext>
                </a:extLst>
              </p:cNvPr>
              <p:cNvSpPr txBox="1"/>
              <p:nvPr/>
            </p:nvSpPr>
            <p:spPr>
              <a:xfrm>
                <a:off x="594404" y="910607"/>
                <a:ext cx="3177423" cy="492443"/>
              </a:xfrm>
              <a:prstGeom prst="rect">
                <a:avLst/>
              </a:prstGeom>
              <a:noFill/>
            </p:spPr>
            <p:txBody>
              <a:bodyPr wrap="square">
                <a:spAutoFit/>
              </a:bodyPr>
              <a:lstStyle/>
              <a:p>
                <a:r>
                  <a:rPr lang="es-ES" sz="2600" b="1">
                    <a:solidFill>
                      <a:srgbClr val="B574BA"/>
                    </a:solidFill>
                    <a:ea typeface="+mn-lt"/>
                    <a:cs typeface="+mn-lt"/>
                  </a:rPr>
                  <a:t>Plebiscito Municipal</a:t>
                </a:r>
                <a:endParaRPr lang="es-MX" sz="2600" i="1"/>
              </a:p>
            </p:txBody>
          </p:sp>
          <p:pic>
            <p:nvPicPr>
              <p:cNvPr id="31" name="Imagen 30">
                <a:extLst>
                  <a:ext uri="{FF2B5EF4-FFF2-40B4-BE49-F238E27FC236}">
                    <a16:creationId xmlns:a16="http://schemas.microsoft.com/office/drawing/2014/main" id="{8DCC8032-7831-114F-A30A-CEC27618FD57}"/>
                  </a:ext>
                </a:extLst>
              </p:cNvPr>
              <p:cNvPicPr>
                <a:picLocks noChangeAspect="1"/>
              </p:cNvPicPr>
              <p:nvPr/>
            </p:nvPicPr>
            <p:blipFill>
              <a:blip r:embed="rId4"/>
              <a:stretch>
                <a:fillRect/>
              </a:stretch>
            </p:blipFill>
            <p:spPr>
              <a:xfrm>
                <a:off x="7143007" y="2961235"/>
                <a:ext cx="872841" cy="307477"/>
              </a:xfrm>
              <a:prstGeom prst="rect">
                <a:avLst/>
              </a:prstGeom>
            </p:spPr>
          </p:pic>
          <p:pic>
            <p:nvPicPr>
              <p:cNvPr id="32" name="Imagen 31">
                <a:extLst>
                  <a:ext uri="{FF2B5EF4-FFF2-40B4-BE49-F238E27FC236}">
                    <a16:creationId xmlns:a16="http://schemas.microsoft.com/office/drawing/2014/main" id="{74A9255E-6F9A-814A-81A2-43A919F30F32}"/>
                  </a:ext>
                </a:extLst>
              </p:cNvPr>
              <p:cNvPicPr>
                <a:picLocks noChangeAspect="1"/>
              </p:cNvPicPr>
              <p:nvPr/>
            </p:nvPicPr>
            <p:blipFill>
              <a:blip r:embed="rId5"/>
              <a:stretch>
                <a:fillRect/>
              </a:stretch>
            </p:blipFill>
            <p:spPr>
              <a:xfrm>
                <a:off x="990513" y="1627189"/>
                <a:ext cx="1484415" cy="1187532"/>
              </a:xfrm>
              <a:prstGeom prst="rect">
                <a:avLst/>
              </a:prstGeom>
            </p:spPr>
          </p:pic>
        </p:grpSp>
        <p:pic>
          <p:nvPicPr>
            <p:cNvPr id="34" name="Imagen 33">
              <a:extLst>
                <a:ext uri="{FF2B5EF4-FFF2-40B4-BE49-F238E27FC236}">
                  <a16:creationId xmlns:a16="http://schemas.microsoft.com/office/drawing/2014/main" id="{D979E682-4A84-D745-8ABA-01C923737B64}"/>
                </a:ext>
              </a:extLst>
            </p:cNvPr>
            <p:cNvPicPr>
              <a:picLocks noChangeAspect="1"/>
            </p:cNvPicPr>
            <p:nvPr/>
          </p:nvPicPr>
          <p:blipFill>
            <a:blip r:embed="rId6"/>
            <a:stretch>
              <a:fillRect/>
            </a:stretch>
          </p:blipFill>
          <p:spPr>
            <a:xfrm>
              <a:off x="3555430" y="2940226"/>
              <a:ext cx="367847" cy="316757"/>
            </a:xfrm>
            <a:prstGeom prst="rect">
              <a:avLst/>
            </a:prstGeom>
          </p:spPr>
        </p:pic>
      </p:grpSp>
      <p:grpSp>
        <p:nvGrpSpPr>
          <p:cNvPr id="28" name="Grupo 27">
            <a:extLst>
              <a:ext uri="{FF2B5EF4-FFF2-40B4-BE49-F238E27FC236}">
                <a16:creationId xmlns:a16="http://schemas.microsoft.com/office/drawing/2014/main" id="{F5B84455-7A0B-504B-BF90-24E07C6C35BC}"/>
              </a:ext>
            </a:extLst>
          </p:cNvPr>
          <p:cNvGrpSpPr/>
          <p:nvPr/>
        </p:nvGrpSpPr>
        <p:grpSpPr>
          <a:xfrm>
            <a:off x="515938" y="3659904"/>
            <a:ext cx="11160125" cy="2613896"/>
            <a:chOff x="515938" y="3659904"/>
            <a:chExt cx="11160125" cy="2613896"/>
          </a:xfrm>
        </p:grpSpPr>
        <p:grpSp>
          <p:nvGrpSpPr>
            <p:cNvPr id="2" name="Grupo 1">
              <a:extLst>
                <a:ext uri="{FF2B5EF4-FFF2-40B4-BE49-F238E27FC236}">
                  <a16:creationId xmlns:a16="http://schemas.microsoft.com/office/drawing/2014/main" id="{B9C74CCE-A052-534E-ADBA-1E0BB11D2BE4}"/>
                </a:ext>
              </a:extLst>
            </p:cNvPr>
            <p:cNvGrpSpPr/>
            <p:nvPr/>
          </p:nvGrpSpPr>
          <p:grpSpPr>
            <a:xfrm>
              <a:off x="515938" y="3659904"/>
              <a:ext cx="11160125" cy="2613896"/>
              <a:chOff x="515938" y="3659904"/>
              <a:chExt cx="11160125" cy="2613896"/>
            </a:xfrm>
          </p:grpSpPr>
          <p:sp>
            <p:nvSpPr>
              <p:cNvPr id="3" name="Rectángulo redondeado 2">
                <a:extLst>
                  <a:ext uri="{FF2B5EF4-FFF2-40B4-BE49-F238E27FC236}">
                    <a16:creationId xmlns:a16="http://schemas.microsoft.com/office/drawing/2014/main" id="{A9216283-A5A6-6E43-ABA0-5598B8F7BBFA}"/>
                  </a:ext>
                </a:extLst>
              </p:cNvPr>
              <p:cNvSpPr/>
              <p:nvPr/>
            </p:nvSpPr>
            <p:spPr>
              <a:xfrm>
                <a:off x="515938" y="3659904"/>
                <a:ext cx="11160125" cy="2613896"/>
              </a:xfrm>
              <a:prstGeom prst="roundRect">
                <a:avLst>
                  <a:gd name="adj" fmla="val 3960"/>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redondeado 3">
                <a:extLst>
                  <a:ext uri="{FF2B5EF4-FFF2-40B4-BE49-F238E27FC236}">
                    <a16:creationId xmlns:a16="http://schemas.microsoft.com/office/drawing/2014/main" id="{BE8B93F8-6CB8-4F4E-8B10-4E4B291D9D77}"/>
                  </a:ext>
                </a:extLst>
              </p:cNvPr>
              <p:cNvSpPr/>
              <p:nvPr/>
            </p:nvSpPr>
            <p:spPr>
              <a:xfrm>
                <a:off x="8460379" y="5209195"/>
                <a:ext cx="2390691" cy="373581"/>
              </a:xfrm>
              <a:prstGeom prst="roundRect">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bg1"/>
                    </a:solidFill>
                    <a:ea typeface="+mn-lt"/>
                    <a:cs typeface="+mn-lt"/>
                  </a:rPr>
                  <a:t>Votos</a:t>
                </a:r>
                <a:r>
                  <a:rPr lang="es-ES" b="1">
                    <a:solidFill>
                      <a:schemeClr val="bg1"/>
                    </a:solidFill>
                    <a:cs typeface="Calibri"/>
                  </a:rPr>
                  <a:t> totales</a:t>
                </a:r>
                <a:r>
                  <a:rPr lang="es-ES">
                    <a:solidFill>
                      <a:schemeClr val="bg1"/>
                    </a:solidFill>
                    <a:cs typeface="Calibri"/>
                  </a:rPr>
                  <a:t>:</a:t>
                </a:r>
                <a:r>
                  <a:rPr lang="es-ES" b="1">
                    <a:solidFill>
                      <a:schemeClr val="bg1"/>
                    </a:solidFill>
                    <a:cs typeface="Calibri"/>
                  </a:rPr>
                  <a:t> </a:t>
                </a:r>
                <a:r>
                  <a:rPr lang="es-MX" sz="2000" b="1">
                    <a:solidFill>
                      <a:schemeClr val="bg1"/>
                    </a:solidFill>
                  </a:rPr>
                  <a:t>27,595</a:t>
                </a:r>
              </a:p>
            </p:txBody>
          </p:sp>
          <p:sp>
            <p:nvSpPr>
              <p:cNvPr id="5" name="Rectángulo redondeado 4">
                <a:extLst>
                  <a:ext uri="{FF2B5EF4-FFF2-40B4-BE49-F238E27FC236}">
                    <a16:creationId xmlns:a16="http://schemas.microsoft.com/office/drawing/2014/main" id="{A6D607E6-AD3E-5B4C-AB4F-991337F2C670}"/>
                  </a:ext>
                </a:extLst>
              </p:cNvPr>
              <p:cNvSpPr/>
              <p:nvPr/>
            </p:nvSpPr>
            <p:spPr>
              <a:xfrm>
                <a:off x="704048" y="4219120"/>
                <a:ext cx="2009274" cy="1864895"/>
              </a:xfrm>
              <a:prstGeom prst="roundRect">
                <a:avLst>
                  <a:gd name="adj" fmla="val 3960"/>
                </a:avLst>
              </a:prstGeom>
              <a:solidFill>
                <a:schemeClr val="bg1">
                  <a:alpha val="79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AB76C297-A490-4943-B561-C1F257C787BC}"/>
                  </a:ext>
                </a:extLst>
              </p:cNvPr>
              <p:cNvSpPr txBox="1"/>
              <p:nvPr/>
            </p:nvSpPr>
            <p:spPr>
              <a:xfrm>
                <a:off x="594404" y="3689118"/>
                <a:ext cx="3177423" cy="492443"/>
              </a:xfrm>
              <a:prstGeom prst="rect">
                <a:avLst/>
              </a:prstGeom>
              <a:noFill/>
            </p:spPr>
            <p:txBody>
              <a:bodyPr wrap="square">
                <a:spAutoFit/>
              </a:bodyPr>
              <a:lstStyle/>
              <a:p>
                <a:r>
                  <a:rPr lang="es-ES" sz="2600" b="1">
                    <a:solidFill>
                      <a:srgbClr val="B574BA"/>
                    </a:solidFill>
                    <a:ea typeface="+mn-lt"/>
                    <a:cs typeface="+mn-lt"/>
                  </a:rPr>
                  <a:t>Plebiscito Municipal</a:t>
                </a:r>
                <a:endParaRPr lang="es-MX" sz="2600" i="1"/>
              </a:p>
            </p:txBody>
          </p:sp>
          <p:sp>
            <p:nvSpPr>
              <p:cNvPr id="7" name="CuadroTexto 6">
                <a:extLst>
                  <a:ext uri="{FF2B5EF4-FFF2-40B4-BE49-F238E27FC236}">
                    <a16:creationId xmlns:a16="http://schemas.microsoft.com/office/drawing/2014/main" id="{1D8C8F33-04D4-CD4A-988C-CDF9FF0E3410}"/>
                  </a:ext>
                </a:extLst>
              </p:cNvPr>
              <p:cNvSpPr txBox="1"/>
              <p:nvPr/>
            </p:nvSpPr>
            <p:spPr>
              <a:xfrm>
                <a:off x="2870722" y="4472174"/>
                <a:ext cx="8466638" cy="646331"/>
              </a:xfrm>
              <a:prstGeom prst="rect">
                <a:avLst/>
              </a:prstGeom>
              <a:noFill/>
            </p:spPr>
            <p:txBody>
              <a:bodyPr wrap="square" rtlCol="0">
                <a:spAutoFit/>
              </a:bodyPr>
              <a:lstStyle/>
              <a:p>
                <a:pPr algn="just"/>
                <a:r>
                  <a:rPr lang="es-ES">
                    <a:solidFill>
                      <a:schemeClr val="tx1">
                        <a:lumMod val="75000"/>
                        <a:lumOff val="25000"/>
                      </a:schemeClr>
                    </a:solidFill>
                  </a:rPr>
                  <a:t>Poner a consideración de la ciudadanía la municipalización de San Quintín, localidad que forma parte del municipio de Ensenada.​</a:t>
                </a:r>
                <a:endParaRPr lang="es-ES">
                  <a:ea typeface="+mn-lt"/>
                  <a:cs typeface="+mn-lt"/>
                </a:endParaRPr>
              </a:p>
            </p:txBody>
          </p:sp>
          <p:sp>
            <p:nvSpPr>
              <p:cNvPr id="8" name="CuadroTexto 7">
                <a:extLst>
                  <a:ext uri="{FF2B5EF4-FFF2-40B4-BE49-F238E27FC236}">
                    <a16:creationId xmlns:a16="http://schemas.microsoft.com/office/drawing/2014/main" id="{8A47A382-1B3C-504E-AA53-FB1A97E06DEC}"/>
                  </a:ext>
                </a:extLst>
              </p:cNvPr>
              <p:cNvSpPr txBox="1"/>
              <p:nvPr/>
            </p:nvSpPr>
            <p:spPr>
              <a:xfrm>
                <a:off x="946519" y="5670306"/>
                <a:ext cx="1600054" cy="369332"/>
              </a:xfrm>
              <a:prstGeom prst="rect">
                <a:avLst/>
              </a:prstGeom>
              <a:noFill/>
            </p:spPr>
            <p:txBody>
              <a:bodyPr wrap="none" rtlCol="0">
                <a:spAutoFit/>
              </a:bodyPr>
              <a:lstStyle/>
              <a:p>
                <a:pPr algn="ctr"/>
                <a:r>
                  <a:rPr lang="es-MX" b="1">
                    <a:solidFill>
                      <a:srgbClr val="B461B3"/>
                    </a:solidFill>
                  </a:rPr>
                  <a:t>Baja California</a:t>
                </a:r>
              </a:p>
            </p:txBody>
          </p:sp>
          <p:sp>
            <p:nvSpPr>
              <p:cNvPr id="9" name="CuadroTexto 8">
                <a:extLst>
                  <a:ext uri="{FF2B5EF4-FFF2-40B4-BE49-F238E27FC236}">
                    <a16:creationId xmlns:a16="http://schemas.microsoft.com/office/drawing/2014/main" id="{F6650D07-6044-E042-B001-F7E11049502D}"/>
                  </a:ext>
                </a:extLst>
              </p:cNvPr>
              <p:cNvSpPr txBox="1"/>
              <p:nvPr/>
            </p:nvSpPr>
            <p:spPr>
              <a:xfrm>
                <a:off x="2861291" y="4185302"/>
                <a:ext cx="1302419" cy="333168"/>
              </a:xfrm>
              <a:prstGeom prst="rect">
                <a:avLst/>
              </a:prstGeom>
              <a:noFill/>
            </p:spPr>
            <p:txBody>
              <a:bodyPr wrap="square">
                <a:spAutoFit/>
              </a:bodyPr>
              <a:lstStyle/>
              <a:p>
                <a:pPr algn="just">
                  <a:lnSpc>
                    <a:spcPts val="1800"/>
                  </a:lnSpc>
                </a:pPr>
                <a:r>
                  <a:rPr lang="es-ES" sz="2000" b="1">
                    <a:solidFill>
                      <a:srgbClr val="B574BA"/>
                    </a:solidFill>
                  </a:rPr>
                  <a:t>Finalidad:</a:t>
                </a:r>
              </a:p>
            </p:txBody>
          </p:sp>
          <p:grpSp>
            <p:nvGrpSpPr>
              <p:cNvPr id="10" name="Grupo 9">
                <a:extLst>
                  <a:ext uri="{FF2B5EF4-FFF2-40B4-BE49-F238E27FC236}">
                    <a16:creationId xmlns:a16="http://schemas.microsoft.com/office/drawing/2014/main" id="{D096EB53-AA39-4749-904B-A488D6DBB0C0}"/>
                  </a:ext>
                </a:extLst>
              </p:cNvPr>
              <p:cNvGrpSpPr/>
              <p:nvPr/>
            </p:nvGrpSpPr>
            <p:grpSpPr>
              <a:xfrm>
                <a:off x="2957546" y="5208538"/>
                <a:ext cx="5446713" cy="369332"/>
                <a:chOff x="2782888" y="5043805"/>
                <a:chExt cx="5027792" cy="369332"/>
              </a:xfrm>
            </p:grpSpPr>
            <p:sp>
              <p:nvSpPr>
                <p:cNvPr id="16" name="CuadroTexto 15">
                  <a:extLst>
                    <a:ext uri="{FF2B5EF4-FFF2-40B4-BE49-F238E27FC236}">
                      <a16:creationId xmlns:a16="http://schemas.microsoft.com/office/drawing/2014/main" id="{B0272971-6F13-D242-A9DF-9F730701A694}"/>
                    </a:ext>
                  </a:extLst>
                </p:cNvPr>
                <p:cNvSpPr txBox="1"/>
                <p:nvPr/>
              </p:nvSpPr>
              <p:spPr>
                <a:xfrm>
                  <a:off x="2891171" y="5043805"/>
                  <a:ext cx="4919509" cy="369332"/>
                </a:xfrm>
                <a:prstGeom prst="rect">
                  <a:avLst/>
                </a:prstGeom>
                <a:noFill/>
              </p:spPr>
              <p:txBody>
                <a:bodyPr wrap="square">
                  <a:spAutoFit/>
                </a:bodyPr>
                <a:lstStyle/>
                <a:p>
                  <a:r>
                    <a:rPr lang="es-ES">
                      <a:solidFill>
                        <a:schemeClr val="tx1">
                          <a:lumMod val="65000"/>
                          <a:lumOff val="35000"/>
                        </a:schemeClr>
                      </a:solidFill>
                      <a:ea typeface="+mn-lt"/>
                      <a:cs typeface="+mn-lt"/>
                    </a:rPr>
                    <a:t>Se llevó a cabo el </a:t>
                  </a:r>
                  <a:r>
                    <a:rPr lang="es-MX" b="1">
                      <a:solidFill>
                        <a:srgbClr val="AA57AA"/>
                      </a:solidFill>
                    </a:rPr>
                    <a:t>28 de octubre de 2012</a:t>
                  </a:r>
                  <a:r>
                    <a:rPr lang="es-ES">
                      <a:solidFill>
                        <a:schemeClr val="tx1">
                          <a:lumMod val="65000"/>
                          <a:lumOff val="35000"/>
                        </a:schemeClr>
                      </a:solidFill>
                    </a:rPr>
                    <a:t>, obteniendo:</a:t>
                  </a:r>
                  <a:endParaRPr lang="es-MX" b="1">
                    <a:solidFill>
                      <a:schemeClr val="tx1">
                        <a:lumMod val="65000"/>
                        <a:lumOff val="35000"/>
                      </a:schemeClr>
                    </a:solidFill>
                  </a:endParaRPr>
                </a:p>
              </p:txBody>
            </p:sp>
            <p:sp>
              <p:nvSpPr>
                <p:cNvPr id="17" name="Elipse 16">
                  <a:extLst>
                    <a:ext uri="{FF2B5EF4-FFF2-40B4-BE49-F238E27FC236}">
                      <a16:creationId xmlns:a16="http://schemas.microsoft.com/office/drawing/2014/main" id="{76FEF398-C0E0-674F-91C6-7F83D82B0659}"/>
                    </a:ext>
                  </a:extLst>
                </p:cNvPr>
                <p:cNvSpPr/>
                <p:nvPr/>
              </p:nvSpPr>
              <p:spPr>
                <a:xfrm>
                  <a:off x="2782888" y="5169568"/>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CuadroTexto 10">
                <a:extLst>
                  <a:ext uri="{FF2B5EF4-FFF2-40B4-BE49-F238E27FC236}">
                    <a16:creationId xmlns:a16="http://schemas.microsoft.com/office/drawing/2014/main" id="{9CD29599-7E58-124B-9EC1-B53D7DC75B10}"/>
                  </a:ext>
                </a:extLst>
              </p:cNvPr>
              <p:cNvSpPr txBox="1"/>
              <p:nvPr/>
            </p:nvSpPr>
            <p:spPr>
              <a:xfrm>
                <a:off x="2969571" y="5727730"/>
                <a:ext cx="8575496" cy="338554"/>
              </a:xfrm>
              <a:prstGeom prst="rect">
                <a:avLst/>
              </a:prstGeom>
              <a:noFill/>
            </p:spPr>
            <p:txBody>
              <a:bodyPr wrap="square" rtlCol="0">
                <a:spAutoFit/>
              </a:bodyPr>
              <a:lstStyle/>
              <a:p>
                <a:r>
                  <a:rPr lang="es-ES" sz="1600">
                    <a:solidFill>
                      <a:schemeClr val="tx1">
                        <a:lumMod val="65000"/>
                        <a:lumOff val="35000"/>
                      </a:schemeClr>
                    </a:solidFill>
                    <a:cs typeface="Calibri"/>
                  </a:rPr>
                  <a:t>Votos         : </a:t>
                </a:r>
                <a:r>
                  <a:rPr lang="es-ES" sz="1600" b="1">
                    <a:solidFill>
                      <a:srgbClr val="8B6EB4"/>
                    </a:solidFill>
                    <a:cs typeface="Calibri"/>
                  </a:rPr>
                  <a:t>17,580</a:t>
                </a:r>
                <a:r>
                  <a:rPr lang="es-ES" sz="1600">
                    <a:solidFill>
                      <a:schemeClr val="tx1">
                        <a:lumMod val="65000"/>
                        <a:lumOff val="35000"/>
                      </a:schemeClr>
                    </a:solidFill>
                    <a:cs typeface="Calibri"/>
                  </a:rPr>
                  <a:t>.    Votos           : </a:t>
                </a:r>
                <a:r>
                  <a:rPr lang="es-ES" sz="1600" b="1">
                    <a:solidFill>
                      <a:srgbClr val="8B6EB4"/>
                    </a:solidFill>
                    <a:cs typeface="Calibri"/>
                  </a:rPr>
                  <a:t>7,548</a:t>
                </a:r>
                <a:r>
                  <a:rPr lang="es-ES" sz="1600">
                    <a:solidFill>
                      <a:schemeClr val="tx1">
                        <a:lumMod val="65000"/>
                        <a:lumOff val="35000"/>
                      </a:schemeClr>
                    </a:solidFill>
                    <a:cs typeface="Calibri"/>
                  </a:rPr>
                  <a:t>.    Votos                    : </a:t>
                </a:r>
                <a:r>
                  <a:rPr lang="es-ES" sz="1600" b="1">
                    <a:solidFill>
                      <a:srgbClr val="8B6EB4"/>
                    </a:solidFill>
                    <a:cs typeface="Calibri"/>
                  </a:rPr>
                  <a:t>2,467</a:t>
                </a:r>
                <a:r>
                  <a:rPr lang="es-ES" sz="1600">
                    <a:solidFill>
                      <a:schemeClr val="tx1">
                        <a:lumMod val="65000"/>
                        <a:lumOff val="35000"/>
                      </a:schemeClr>
                    </a:solidFill>
                    <a:cs typeface="Calibri"/>
                  </a:rPr>
                  <a:t>.</a:t>
                </a:r>
              </a:p>
            </p:txBody>
          </p:sp>
          <p:pic>
            <p:nvPicPr>
              <p:cNvPr id="13" name="Imagen 12">
                <a:extLst>
                  <a:ext uri="{FF2B5EF4-FFF2-40B4-BE49-F238E27FC236}">
                    <a16:creationId xmlns:a16="http://schemas.microsoft.com/office/drawing/2014/main" id="{C9485558-2AB0-E442-868F-9C8E0E5AC372}"/>
                  </a:ext>
                </a:extLst>
              </p:cNvPr>
              <p:cNvPicPr>
                <a:picLocks noChangeAspect="1"/>
              </p:cNvPicPr>
              <p:nvPr/>
            </p:nvPicPr>
            <p:blipFill>
              <a:blip r:embed="rId3"/>
              <a:stretch>
                <a:fillRect/>
              </a:stretch>
            </p:blipFill>
            <p:spPr>
              <a:xfrm>
                <a:off x="5393483" y="5738648"/>
                <a:ext cx="465004" cy="313372"/>
              </a:xfrm>
              <a:prstGeom prst="rect">
                <a:avLst/>
              </a:prstGeom>
            </p:spPr>
          </p:pic>
          <p:pic>
            <p:nvPicPr>
              <p:cNvPr id="14" name="Imagen 13">
                <a:extLst>
                  <a:ext uri="{FF2B5EF4-FFF2-40B4-BE49-F238E27FC236}">
                    <a16:creationId xmlns:a16="http://schemas.microsoft.com/office/drawing/2014/main" id="{C70C5BFE-FA79-B74E-9F21-510098DF79B4}"/>
                  </a:ext>
                </a:extLst>
              </p:cNvPr>
              <p:cNvPicPr>
                <a:picLocks noChangeAspect="1"/>
              </p:cNvPicPr>
              <p:nvPr/>
            </p:nvPicPr>
            <p:blipFill>
              <a:blip r:embed="rId4"/>
              <a:stretch>
                <a:fillRect/>
              </a:stretch>
            </p:blipFill>
            <p:spPr>
              <a:xfrm>
                <a:off x="7204456" y="5755235"/>
                <a:ext cx="872841" cy="307477"/>
              </a:xfrm>
              <a:prstGeom prst="rect">
                <a:avLst/>
              </a:prstGeom>
            </p:spPr>
          </p:pic>
          <p:pic>
            <p:nvPicPr>
              <p:cNvPr id="15" name="Imagen 14">
                <a:extLst>
                  <a:ext uri="{FF2B5EF4-FFF2-40B4-BE49-F238E27FC236}">
                    <a16:creationId xmlns:a16="http://schemas.microsoft.com/office/drawing/2014/main" id="{BC3CB8E1-9FC0-7049-A842-3B06E6410B9D}"/>
                  </a:ext>
                </a:extLst>
              </p:cNvPr>
              <p:cNvPicPr>
                <a:picLocks noChangeAspect="1"/>
              </p:cNvPicPr>
              <p:nvPr/>
            </p:nvPicPr>
            <p:blipFill>
              <a:blip r:embed="rId7"/>
              <a:stretch>
                <a:fillRect/>
              </a:stretch>
            </p:blipFill>
            <p:spPr>
              <a:xfrm>
                <a:off x="1296982" y="4332241"/>
                <a:ext cx="958655" cy="1322284"/>
              </a:xfrm>
              <a:prstGeom prst="rect">
                <a:avLst/>
              </a:prstGeom>
            </p:spPr>
          </p:pic>
        </p:grpSp>
        <p:pic>
          <p:nvPicPr>
            <p:cNvPr id="35" name="Imagen 34">
              <a:extLst>
                <a:ext uri="{FF2B5EF4-FFF2-40B4-BE49-F238E27FC236}">
                  <a16:creationId xmlns:a16="http://schemas.microsoft.com/office/drawing/2014/main" id="{810E4D26-A708-FA47-A835-498F5DB23A8A}"/>
                </a:ext>
              </a:extLst>
            </p:cNvPr>
            <p:cNvPicPr>
              <a:picLocks noChangeAspect="1"/>
            </p:cNvPicPr>
            <p:nvPr/>
          </p:nvPicPr>
          <p:blipFill>
            <a:blip r:embed="rId6"/>
            <a:stretch>
              <a:fillRect/>
            </a:stretch>
          </p:blipFill>
          <p:spPr>
            <a:xfrm>
              <a:off x="3551463" y="5731329"/>
              <a:ext cx="367847" cy="316757"/>
            </a:xfrm>
            <a:prstGeom prst="rect">
              <a:avLst/>
            </a:prstGeom>
          </p:spPr>
        </p:pic>
      </p:grpSp>
    </p:spTree>
    <p:extLst>
      <p:ext uri="{BB962C8B-B14F-4D97-AF65-F5344CB8AC3E}">
        <p14:creationId xmlns:p14="http://schemas.microsoft.com/office/powerpoint/2010/main" val="344392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E0E745AF-B433-744E-ADC6-DF4D672D4E5D}"/>
              </a:ext>
            </a:extLst>
          </p:cNvPr>
          <p:cNvSpPr txBox="1"/>
          <p:nvPr/>
        </p:nvSpPr>
        <p:spPr>
          <a:xfrm>
            <a:off x="408209" y="226319"/>
            <a:ext cx="10276623" cy="553998"/>
          </a:xfrm>
          <a:prstGeom prst="rect">
            <a:avLst/>
          </a:prstGeom>
          <a:noFill/>
        </p:spPr>
        <p:txBody>
          <a:bodyPr wrap="square" rtlCol="0">
            <a:spAutoFit/>
          </a:bodyPr>
          <a:lstStyle/>
          <a:p>
            <a:r>
              <a:rPr lang="es-ES" sz="3000" b="1">
                <a:solidFill>
                  <a:srgbClr val="745389"/>
                </a:solidFill>
                <a:cs typeface="Calibri Light"/>
              </a:rPr>
              <a:t>Instrumentos de participación ciudadana realizados en México</a:t>
            </a:r>
            <a:endParaRPr lang="es-MX" sz="3000"/>
          </a:p>
        </p:txBody>
      </p:sp>
      <p:grpSp>
        <p:nvGrpSpPr>
          <p:cNvPr id="2" name="Grupo 1">
            <a:extLst>
              <a:ext uri="{FF2B5EF4-FFF2-40B4-BE49-F238E27FC236}">
                <a16:creationId xmlns:a16="http://schemas.microsoft.com/office/drawing/2014/main" id="{3610CD0F-89CC-7944-B069-91EC3AA3F9AA}"/>
              </a:ext>
            </a:extLst>
          </p:cNvPr>
          <p:cNvGrpSpPr/>
          <p:nvPr/>
        </p:nvGrpSpPr>
        <p:grpSpPr>
          <a:xfrm>
            <a:off x="519896" y="887534"/>
            <a:ext cx="11156168" cy="2602164"/>
            <a:chOff x="519896" y="887534"/>
            <a:chExt cx="11156168" cy="2602164"/>
          </a:xfrm>
        </p:grpSpPr>
        <p:grpSp>
          <p:nvGrpSpPr>
            <p:cNvPr id="20" name="Grupo 19">
              <a:extLst>
                <a:ext uri="{FF2B5EF4-FFF2-40B4-BE49-F238E27FC236}">
                  <a16:creationId xmlns:a16="http://schemas.microsoft.com/office/drawing/2014/main" id="{22E26302-8CED-2C47-9005-FB915A488610}"/>
                </a:ext>
              </a:extLst>
            </p:cNvPr>
            <p:cNvGrpSpPr/>
            <p:nvPr/>
          </p:nvGrpSpPr>
          <p:grpSpPr>
            <a:xfrm>
              <a:off x="519896" y="887534"/>
              <a:ext cx="11156168" cy="2602164"/>
              <a:chOff x="519896" y="887534"/>
              <a:chExt cx="11156168" cy="2602164"/>
            </a:xfrm>
          </p:grpSpPr>
          <p:sp>
            <p:nvSpPr>
              <p:cNvPr id="21" name="Rectángulo redondeado 20">
                <a:extLst>
                  <a:ext uri="{FF2B5EF4-FFF2-40B4-BE49-F238E27FC236}">
                    <a16:creationId xmlns:a16="http://schemas.microsoft.com/office/drawing/2014/main" id="{6E50F873-88EA-5C48-81C2-FD9D8AAAB9E5}"/>
                  </a:ext>
                </a:extLst>
              </p:cNvPr>
              <p:cNvSpPr/>
              <p:nvPr/>
            </p:nvSpPr>
            <p:spPr>
              <a:xfrm>
                <a:off x="519896" y="887534"/>
                <a:ext cx="11156168" cy="2602164"/>
              </a:xfrm>
              <a:prstGeom prst="roundRect">
                <a:avLst>
                  <a:gd name="adj" fmla="val 3960"/>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redondeado 21">
                <a:extLst>
                  <a:ext uri="{FF2B5EF4-FFF2-40B4-BE49-F238E27FC236}">
                    <a16:creationId xmlns:a16="http://schemas.microsoft.com/office/drawing/2014/main" id="{E09B6ABB-0696-9D48-B224-91A72993A7EE}"/>
                  </a:ext>
                </a:extLst>
              </p:cNvPr>
              <p:cNvSpPr/>
              <p:nvPr/>
            </p:nvSpPr>
            <p:spPr>
              <a:xfrm>
                <a:off x="714322" y="1446090"/>
                <a:ext cx="2009274" cy="1864895"/>
              </a:xfrm>
              <a:prstGeom prst="roundRect">
                <a:avLst>
                  <a:gd name="adj" fmla="val 3960"/>
                </a:avLst>
              </a:prstGeom>
              <a:solidFill>
                <a:schemeClr val="bg1">
                  <a:alpha val="79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redondeado 22">
                <a:extLst>
                  <a:ext uri="{FF2B5EF4-FFF2-40B4-BE49-F238E27FC236}">
                    <a16:creationId xmlns:a16="http://schemas.microsoft.com/office/drawing/2014/main" id="{79FC93E2-497D-954F-8F54-5FA190D2C9EB}"/>
                  </a:ext>
                </a:extLst>
              </p:cNvPr>
              <p:cNvSpPr/>
              <p:nvPr/>
            </p:nvSpPr>
            <p:spPr>
              <a:xfrm>
                <a:off x="8465989" y="2359947"/>
                <a:ext cx="2139902" cy="373581"/>
              </a:xfrm>
              <a:prstGeom prst="roundRect">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bg1"/>
                    </a:solidFill>
                    <a:cs typeface="Calibri"/>
                  </a:rPr>
                  <a:t>Votos</a:t>
                </a:r>
                <a:r>
                  <a:rPr lang="es-ES" b="1">
                    <a:solidFill>
                      <a:schemeClr val="bg1"/>
                    </a:solidFill>
                    <a:cs typeface="Calibri"/>
                  </a:rPr>
                  <a:t> totales</a:t>
                </a:r>
                <a:r>
                  <a:rPr lang="es-ES">
                    <a:solidFill>
                      <a:schemeClr val="bg1"/>
                    </a:solidFill>
                    <a:cs typeface="Calibri"/>
                  </a:rPr>
                  <a:t>:</a:t>
                </a:r>
                <a:r>
                  <a:rPr lang="es-ES" b="1">
                    <a:solidFill>
                      <a:schemeClr val="bg1"/>
                    </a:solidFill>
                    <a:cs typeface="Calibri"/>
                  </a:rPr>
                  <a:t> </a:t>
                </a:r>
                <a:r>
                  <a:rPr lang="es-ES" sz="2000" b="1">
                    <a:solidFill>
                      <a:schemeClr val="bg1"/>
                    </a:solidFill>
                    <a:cs typeface="Calibri"/>
                  </a:rPr>
                  <a:t>919</a:t>
                </a:r>
                <a:endParaRPr lang="es-MX" sz="2000" b="1">
                  <a:solidFill>
                    <a:schemeClr val="bg1"/>
                  </a:solidFill>
                </a:endParaRPr>
              </a:p>
            </p:txBody>
          </p:sp>
          <p:sp>
            <p:nvSpPr>
              <p:cNvPr id="24" name="CuadroTexto 23">
                <a:extLst>
                  <a:ext uri="{FF2B5EF4-FFF2-40B4-BE49-F238E27FC236}">
                    <a16:creationId xmlns:a16="http://schemas.microsoft.com/office/drawing/2014/main" id="{5646215E-363D-5945-A3FE-9AF480BA85A3}"/>
                  </a:ext>
                </a:extLst>
              </p:cNvPr>
              <p:cNvSpPr txBox="1"/>
              <p:nvPr/>
            </p:nvSpPr>
            <p:spPr>
              <a:xfrm>
                <a:off x="2893352" y="1702889"/>
                <a:ext cx="8644523" cy="326371"/>
              </a:xfrm>
              <a:prstGeom prst="rect">
                <a:avLst/>
              </a:prstGeom>
              <a:noFill/>
            </p:spPr>
            <p:txBody>
              <a:bodyPr wrap="square" rtlCol="0">
                <a:spAutoFit/>
              </a:bodyPr>
              <a:lstStyle/>
              <a:p>
                <a:pPr algn="just">
                  <a:lnSpc>
                    <a:spcPts val="1800"/>
                  </a:lnSpc>
                </a:pPr>
                <a:r>
                  <a:rPr lang="es-ES">
                    <a:solidFill>
                      <a:schemeClr val="tx1">
                        <a:lumMod val="65000"/>
                        <a:lumOff val="35000"/>
                      </a:schemeClr>
                    </a:solidFill>
                  </a:rPr>
                  <a:t>Construcción de la Casa de la Cultura en la antigua Hielera, en el municipio de San Felipe.</a:t>
                </a:r>
                <a:endParaRPr lang="es-ES">
                  <a:solidFill>
                    <a:schemeClr val="tx1">
                      <a:lumMod val="65000"/>
                      <a:lumOff val="35000"/>
                    </a:schemeClr>
                  </a:solidFill>
                  <a:cs typeface="Calibri"/>
                </a:endParaRPr>
              </a:p>
            </p:txBody>
          </p:sp>
          <p:sp>
            <p:nvSpPr>
              <p:cNvPr id="25" name="CuadroTexto 24">
                <a:extLst>
                  <a:ext uri="{FF2B5EF4-FFF2-40B4-BE49-F238E27FC236}">
                    <a16:creationId xmlns:a16="http://schemas.microsoft.com/office/drawing/2014/main" id="{40417F6B-5E2C-334B-9AD7-ACCA1A7399A7}"/>
                  </a:ext>
                </a:extLst>
              </p:cNvPr>
              <p:cNvSpPr txBox="1"/>
              <p:nvPr/>
            </p:nvSpPr>
            <p:spPr>
              <a:xfrm>
                <a:off x="3062936" y="2352303"/>
                <a:ext cx="6043807" cy="369332"/>
              </a:xfrm>
              <a:prstGeom prst="rect">
                <a:avLst/>
              </a:prstGeom>
              <a:noFill/>
            </p:spPr>
            <p:txBody>
              <a:bodyPr wrap="square">
                <a:spAutoFit/>
              </a:bodyPr>
              <a:lstStyle/>
              <a:p>
                <a:r>
                  <a:rPr lang="es-ES">
                    <a:solidFill>
                      <a:schemeClr val="tx1">
                        <a:lumMod val="65000"/>
                        <a:lumOff val="35000"/>
                      </a:schemeClr>
                    </a:solidFill>
                  </a:rPr>
                  <a:t>Se llevó a cabo  el </a:t>
                </a:r>
                <a:r>
                  <a:rPr lang="es-ES" b="1">
                    <a:solidFill>
                      <a:srgbClr val="AA57AA"/>
                    </a:solidFill>
                  </a:rPr>
                  <a:t>17 de febrero de 2013</a:t>
                </a:r>
                <a:r>
                  <a:rPr lang="es-ES">
                    <a:solidFill>
                      <a:schemeClr val="tx1">
                        <a:lumMod val="65000"/>
                        <a:lumOff val="35000"/>
                      </a:schemeClr>
                    </a:solidFill>
                  </a:rPr>
                  <a:t>, obteniendo:</a:t>
                </a:r>
                <a:endParaRPr lang="es-MX">
                  <a:solidFill>
                    <a:schemeClr val="tx1">
                      <a:lumMod val="65000"/>
                      <a:lumOff val="35000"/>
                    </a:schemeClr>
                  </a:solidFill>
                </a:endParaRPr>
              </a:p>
            </p:txBody>
          </p:sp>
          <p:sp>
            <p:nvSpPr>
              <p:cNvPr id="26" name="CuadroTexto 25">
                <a:extLst>
                  <a:ext uri="{FF2B5EF4-FFF2-40B4-BE49-F238E27FC236}">
                    <a16:creationId xmlns:a16="http://schemas.microsoft.com/office/drawing/2014/main" id="{C1445A06-AB35-7042-BB96-549E9D57C67E}"/>
                  </a:ext>
                </a:extLst>
              </p:cNvPr>
              <p:cNvSpPr txBox="1"/>
              <p:nvPr/>
            </p:nvSpPr>
            <p:spPr>
              <a:xfrm>
                <a:off x="1279460" y="2901911"/>
                <a:ext cx="938720" cy="369332"/>
              </a:xfrm>
              <a:prstGeom prst="rect">
                <a:avLst/>
              </a:prstGeom>
              <a:noFill/>
            </p:spPr>
            <p:txBody>
              <a:bodyPr wrap="none" rtlCol="0">
                <a:spAutoFit/>
              </a:bodyPr>
              <a:lstStyle/>
              <a:p>
                <a:pPr algn="ctr"/>
                <a:r>
                  <a:rPr lang="es-MX" b="1">
                    <a:solidFill>
                      <a:srgbClr val="AA57AA"/>
                    </a:solidFill>
                  </a:rPr>
                  <a:t>Yucatán</a:t>
                </a:r>
                <a:endParaRPr lang="es-MX" b="1">
                  <a:solidFill>
                    <a:srgbClr val="B461B3"/>
                  </a:solidFill>
                </a:endParaRPr>
              </a:p>
            </p:txBody>
          </p:sp>
          <p:sp>
            <p:nvSpPr>
              <p:cNvPr id="27" name="CuadroTexto 26">
                <a:extLst>
                  <a:ext uri="{FF2B5EF4-FFF2-40B4-BE49-F238E27FC236}">
                    <a16:creationId xmlns:a16="http://schemas.microsoft.com/office/drawing/2014/main" id="{7598234C-3D6F-7042-B142-83F3A15BAE3D}"/>
                  </a:ext>
                </a:extLst>
              </p:cNvPr>
              <p:cNvSpPr txBox="1"/>
              <p:nvPr/>
            </p:nvSpPr>
            <p:spPr>
              <a:xfrm>
                <a:off x="2871565" y="1441514"/>
                <a:ext cx="1302419" cy="333168"/>
              </a:xfrm>
              <a:prstGeom prst="rect">
                <a:avLst/>
              </a:prstGeom>
              <a:noFill/>
            </p:spPr>
            <p:txBody>
              <a:bodyPr wrap="square">
                <a:spAutoFit/>
              </a:bodyPr>
              <a:lstStyle/>
              <a:p>
                <a:pPr algn="just">
                  <a:lnSpc>
                    <a:spcPts val="1800"/>
                  </a:lnSpc>
                </a:pPr>
                <a:r>
                  <a:rPr lang="es-ES" sz="2000" b="1">
                    <a:solidFill>
                      <a:srgbClr val="B574BA"/>
                    </a:solidFill>
                  </a:rPr>
                  <a:t>Finalidad:</a:t>
                </a:r>
              </a:p>
            </p:txBody>
          </p:sp>
          <p:sp>
            <p:nvSpPr>
              <p:cNvPr id="28" name="Elipse 27">
                <a:extLst>
                  <a:ext uri="{FF2B5EF4-FFF2-40B4-BE49-F238E27FC236}">
                    <a16:creationId xmlns:a16="http://schemas.microsoft.com/office/drawing/2014/main" id="{83018E20-D9F1-1E4B-ACF4-F73D78CD449C}"/>
                  </a:ext>
                </a:extLst>
              </p:cNvPr>
              <p:cNvSpPr/>
              <p:nvPr/>
            </p:nvSpPr>
            <p:spPr>
              <a:xfrm>
                <a:off x="2967820" y="2492855"/>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CuadroTexto 28">
                <a:extLst>
                  <a:ext uri="{FF2B5EF4-FFF2-40B4-BE49-F238E27FC236}">
                    <a16:creationId xmlns:a16="http://schemas.microsoft.com/office/drawing/2014/main" id="{26455EF8-1E01-B64B-8E1D-55D6A1429D04}"/>
                  </a:ext>
                </a:extLst>
              </p:cNvPr>
              <p:cNvSpPr txBox="1"/>
              <p:nvPr/>
            </p:nvSpPr>
            <p:spPr>
              <a:xfrm>
                <a:off x="594404" y="910607"/>
                <a:ext cx="3177423" cy="492443"/>
              </a:xfrm>
              <a:prstGeom prst="rect">
                <a:avLst/>
              </a:prstGeom>
              <a:noFill/>
            </p:spPr>
            <p:txBody>
              <a:bodyPr wrap="square">
                <a:spAutoFit/>
              </a:bodyPr>
              <a:lstStyle/>
              <a:p>
                <a:r>
                  <a:rPr lang="es-ES" sz="2600" b="1">
                    <a:solidFill>
                      <a:srgbClr val="B574BA"/>
                    </a:solidFill>
                    <a:ea typeface="+mn-lt"/>
                    <a:cs typeface="+mn-lt"/>
                  </a:rPr>
                  <a:t>Plebiscito Municipal</a:t>
                </a:r>
                <a:endParaRPr lang="es-MX" sz="2600" i="1"/>
              </a:p>
            </p:txBody>
          </p:sp>
          <p:grpSp>
            <p:nvGrpSpPr>
              <p:cNvPr id="30" name="Grupo 29">
                <a:extLst>
                  <a:ext uri="{FF2B5EF4-FFF2-40B4-BE49-F238E27FC236}">
                    <a16:creationId xmlns:a16="http://schemas.microsoft.com/office/drawing/2014/main" id="{D1DCC30A-7FBF-5A4F-B660-5B51E4A9A812}"/>
                  </a:ext>
                </a:extLst>
              </p:cNvPr>
              <p:cNvGrpSpPr/>
              <p:nvPr/>
            </p:nvGrpSpPr>
            <p:grpSpPr>
              <a:xfrm>
                <a:off x="2979845" y="2969355"/>
                <a:ext cx="8575496" cy="338554"/>
                <a:chOff x="2794913" y="3123465"/>
                <a:chExt cx="8575496" cy="338554"/>
              </a:xfrm>
            </p:grpSpPr>
            <p:sp>
              <p:nvSpPr>
                <p:cNvPr id="32" name="CuadroTexto 31">
                  <a:extLst>
                    <a:ext uri="{FF2B5EF4-FFF2-40B4-BE49-F238E27FC236}">
                      <a16:creationId xmlns:a16="http://schemas.microsoft.com/office/drawing/2014/main" id="{92CD34C8-5E03-B248-98EC-D0E26936A13E}"/>
                    </a:ext>
                  </a:extLst>
                </p:cNvPr>
                <p:cNvSpPr txBox="1"/>
                <p:nvPr/>
              </p:nvSpPr>
              <p:spPr>
                <a:xfrm>
                  <a:off x="2794913" y="3123465"/>
                  <a:ext cx="8575496" cy="338554"/>
                </a:xfrm>
                <a:prstGeom prst="rect">
                  <a:avLst/>
                </a:prstGeom>
                <a:noFill/>
              </p:spPr>
              <p:txBody>
                <a:bodyPr wrap="square" lIns="91440" tIns="45720" rIns="91440" bIns="45720" rtlCol="0" anchor="t">
                  <a:spAutoFit/>
                </a:bodyPr>
                <a:lstStyle/>
                <a:p>
                  <a:r>
                    <a:rPr lang="es-ES" sz="1600" dirty="0">
                      <a:solidFill>
                        <a:schemeClr val="tx1">
                          <a:lumMod val="65000"/>
                          <a:lumOff val="35000"/>
                        </a:schemeClr>
                      </a:solidFill>
                      <a:cs typeface="Calibri"/>
                    </a:rPr>
                    <a:t>Votos         : </a:t>
                  </a:r>
                  <a:r>
                    <a:rPr lang="es-ES" sz="1600" b="1" dirty="0">
                      <a:solidFill>
                        <a:srgbClr val="8B6EB4"/>
                      </a:solidFill>
                      <a:cs typeface="Calibri"/>
                    </a:rPr>
                    <a:t>544</a:t>
                  </a:r>
                  <a:r>
                    <a:rPr lang="es-ES" sz="1600" dirty="0">
                      <a:solidFill>
                        <a:schemeClr val="tx1">
                          <a:lumMod val="65000"/>
                          <a:lumOff val="35000"/>
                        </a:schemeClr>
                      </a:solidFill>
                      <a:cs typeface="Calibri"/>
                    </a:rPr>
                    <a:t>.    Votos           : 371.    Votos                    : 4.</a:t>
                  </a:r>
                </a:p>
              </p:txBody>
            </p:sp>
            <p:pic>
              <p:nvPicPr>
                <p:cNvPr id="34" name="Imagen 33">
                  <a:extLst>
                    <a:ext uri="{FF2B5EF4-FFF2-40B4-BE49-F238E27FC236}">
                      <a16:creationId xmlns:a16="http://schemas.microsoft.com/office/drawing/2014/main" id="{070A8AEA-9E0D-1447-ABB6-2C8CE7B15AD5}"/>
                    </a:ext>
                  </a:extLst>
                </p:cNvPr>
                <p:cNvPicPr>
                  <a:picLocks noChangeAspect="1"/>
                </p:cNvPicPr>
                <p:nvPr/>
              </p:nvPicPr>
              <p:blipFill>
                <a:blip r:embed="rId3"/>
                <a:stretch>
                  <a:fillRect/>
                </a:stretch>
              </p:blipFill>
              <p:spPr>
                <a:xfrm>
                  <a:off x="4920395" y="3146289"/>
                  <a:ext cx="465004" cy="313372"/>
                </a:xfrm>
                <a:prstGeom prst="rect">
                  <a:avLst/>
                </a:prstGeom>
              </p:spPr>
            </p:pic>
            <p:pic>
              <p:nvPicPr>
                <p:cNvPr id="35" name="Imagen 34">
                  <a:extLst>
                    <a:ext uri="{FF2B5EF4-FFF2-40B4-BE49-F238E27FC236}">
                      <a16:creationId xmlns:a16="http://schemas.microsoft.com/office/drawing/2014/main" id="{B995DE89-64B0-AD42-8582-E23048C10663}"/>
                    </a:ext>
                  </a:extLst>
                </p:cNvPr>
                <p:cNvPicPr>
                  <a:picLocks noChangeAspect="1"/>
                </p:cNvPicPr>
                <p:nvPr/>
              </p:nvPicPr>
              <p:blipFill>
                <a:blip r:embed="rId4"/>
                <a:stretch>
                  <a:fillRect/>
                </a:stretch>
              </p:blipFill>
              <p:spPr>
                <a:xfrm>
                  <a:off x="6535683" y="3150970"/>
                  <a:ext cx="872841" cy="307477"/>
                </a:xfrm>
                <a:prstGeom prst="rect">
                  <a:avLst/>
                </a:prstGeom>
              </p:spPr>
            </p:pic>
          </p:grpSp>
          <p:pic>
            <p:nvPicPr>
              <p:cNvPr id="31" name="Imagen 30">
                <a:extLst>
                  <a:ext uri="{FF2B5EF4-FFF2-40B4-BE49-F238E27FC236}">
                    <a16:creationId xmlns:a16="http://schemas.microsoft.com/office/drawing/2014/main" id="{BD8DEAB1-B80B-AE41-88C4-5436F03F0BA4}"/>
                  </a:ext>
                </a:extLst>
              </p:cNvPr>
              <p:cNvPicPr>
                <a:picLocks noChangeAspect="1"/>
              </p:cNvPicPr>
              <p:nvPr/>
            </p:nvPicPr>
            <p:blipFill>
              <a:blip r:embed="rId5"/>
              <a:stretch>
                <a:fillRect/>
              </a:stretch>
            </p:blipFill>
            <p:spPr>
              <a:xfrm>
                <a:off x="1000787" y="1627189"/>
                <a:ext cx="1484415" cy="1187532"/>
              </a:xfrm>
              <a:prstGeom prst="rect">
                <a:avLst/>
              </a:prstGeom>
            </p:spPr>
          </p:pic>
        </p:grpSp>
        <p:pic>
          <p:nvPicPr>
            <p:cNvPr id="37" name="Imagen 36">
              <a:extLst>
                <a:ext uri="{FF2B5EF4-FFF2-40B4-BE49-F238E27FC236}">
                  <a16:creationId xmlns:a16="http://schemas.microsoft.com/office/drawing/2014/main" id="{CA4EB010-D2ED-E744-9A47-400484FFDB5B}"/>
                </a:ext>
              </a:extLst>
            </p:cNvPr>
            <p:cNvPicPr>
              <a:picLocks noChangeAspect="1"/>
            </p:cNvPicPr>
            <p:nvPr/>
          </p:nvPicPr>
          <p:blipFill>
            <a:blip r:embed="rId6"/>
            <a:stretch>
              <a:fillRect/>
            </a:stretch>
          </p:blipFill>
          <p:spPr>
            <a:xfrm>
              <a:off x="3567247" y="2980231"/>
              <a:ext cx="367847" cy="316757"/>
            </a:xfrm>
            <a:prstGeom prst="rect">
              <a:avLst/>
            </a:prstGeom>
          </p:spPr>
        </p:pic>
      </p:grpSp>
      <p:grpSp>
        <p:nvGrpSpPr>
          <p:cNvPr id="3" name="Grupo 2">
            <a:extLst>
              <a:ext uri="{FF2B5EF4-FFF2-40B4-BE49-F238E27FC236}">
                <a16:creationId xmlns:a16="http://schemas.microsoft.com/office/drawing/2014/main" id="{01B016A4-B020-B046-ADD1-A40ED9A5C375}"/>
              </a:ext>
            </a:extLst>
          </p:cNvPr>
          <p:cNvGrpSpPr/>
          <p:nvPr/>
        </p:nvGrpSpPr>
        <p:grpSpPr>
          <a:xfrm>
            <a:off x="519895" y="3670178"/>
            <a:ext cx="11156404" cy="2592387"/>
            <a:chOff x="519895" y="3670178"/>
            <a:chExt cx="11156404" cy="2592387"/>
          </a:xfrm>
        </p:grpSpPr>
        <p:grpSp>
          <p:nvGrpSpPr>
            <p:cNvPr id="4" name="Grupo 3">
              <a:extLst>
                <a:ext uri="{FF2B5EF4-FFF2-40B4-BE49-F238E27FC236}">
                  <a16:creationId xmlns:a16="http://schemas.microsoft.com/office/drawing/2014/main" id="{759A3AF0-42F8-DC42-9586-18673C80742A}"/>
                </a:ext>
              </a:extLst>
            </p:cNvPr>
            <p:cNvGrpSpPr/>
            <p:nvPr/>
          </p:nvGrpSpPr>
          <p:grpSpPr>
            <a:xfrm>
              <a:off x="519895" y="3670178"/>
              <a:ext cx="11156404" cy="2592387"/>
              <a:chOff x="519895" y="3670178"/>
              <a:chExt cx="11156404" cy="2592387"/>
            </a:xfrm>
          </p:grpSpPr>
          <p:sp>
            <p:nvSpPr>
              <p:cNvPr id="5" name="Rectángulo redondeado 4">
                <a:extLst>
                  <a:ext uri="{FF2B5EF4-FFF2-40B4-BE49-F238E27FC236}">
                    <a16:creationId xmlns:a16="http://schemas.microsoft.com/office/drawing/2014/main" id="{2F7D6427-D71F-4E44-AC35-A1C7D3B98D70}"/>
                  </a:ext>
                </a:extLst>
              </p:cNvPr>
              <p:cNvSpPr/>
              <p:nvPr/>
            </p:nvSpPr>
            <p:spPr>
              <a:xfrm>
                <a:off x="519895" y="3670178"/>
                <a:ext cx="11156404" cy="2592387"/>
              </a:xfrm>
              <a:prstGeom prst="roundRect">
                <a:avLst>
                  <a:gd name="adj" fmla="val 3960"/>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redondeado 5">
                <a:extLst>
                  <a:ext uri="{FF2B5EF4-FFF2-40B4-BE49-F238E27FC236}">
                    <a16:creationId xmlns:a16="http://schemas.microsoft.com/office/drawing/2014/main" id="{F7F8DB91-7B40-7F4A-92D3-87D7B60F41F2}"/>
                  </a:ext>
                </a:extLst>
              </p:cNvPr>
              <p:cNvSpPr/>
              <p:nvPr/>
            </p:nvSpPr>
            <p:spPr>
              <a:xfrm>
                <a:off x="8339526" y="5158114"/>
                <a:ext cx="2295689" cy="373581"/>
              </a:xfrm>
              <a:prstGeom prst="roundRect">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dirty="0">
                    <a:solidFill>
                      <a:schemeClr val="bg1"/>
                    </a:solidFill>
                    <a:ea typeface="+mn-lt"/>
                    <a:cs typeface="+mn-lt"/>
                  </a:rPr>
                  <a:t>Votos</a:t>
                </a:r>
                <a:r>
                  <a:rPr lang="es-ES" b="1" dirty="0">
                    <a:solidFill>
                      <a:schemeClr val="bg1"/>
                    </a:solidFill>
                    <a:cs typeface="Calibri"/>
                  </a:rPr>
                  <a:t> totales</a:t>
                </a:r>
                <a:r>
                  <a:rPr lang="es-ES" dirty="0">
                    <a:solidFill>
                      <a:schemeClr val="bg1"/>
                    </a:solidFill>
                    <a:cs typeface="Calibri"/>
                  </a:rPr>
                  <a:t>:</a:t>
                </a:r>
                <a:r>
                  <a:rPr lang="es-ES" b="1" dirty="0">
                    <a:solidFill>
                      <a:schemeClr val="bg1"/>
                    </a:solidFill>
                    <a:cs typeface="Calibri"/>
                  </a:rPr>
                  <a:t> </a:t>
                </a:r>
                <a:r>
                  <a:rPr lang="es-MX" sz="2000" b="1" dirty="0">
                    <a:solidFill>
                      <a:schemeClr val="bg1"/>
                    </a:solidFill>
                    <a:cs typeface="Calibri"/>
                  </a:rPr>
                  <a:t>1,154</a:t>
                </a:r>
                <a:endParaRPr lang="es-MX" sz="2000" b="1" dirty="0">
                  <a:solidFill>
                    <a:schemeClr val="bg1"/>
                  </a:solidFill>
                </a:endParaRPr>
              </a:p>
            </p:txBody>
          </p:sp>
          <p:sp>
            <p:nvSpPr>
              <p:cNvPr id="7" name="Rectángulo redondeado 6">
                <a:extLst>
                  <a:ext uri="{FF2B5EF4-FFF2-40B4-BE49-F238E27FC236}">
                    <a16:creationId xmlns:a16="http://schemas.microsoft.com/office/drawing/2014/main" id="{E5040F40-BFAA-D24B-BF46-82E33333D383}"/>
                  </a:ext>
                </a:extLst>
              </p:cNvPr>
              <p:cNvSpPr/>
              <p:nvPr/>
            </p:nvSpPr>
            <p:spPr>
              <a:xfrm>
                <a:off x="714322" y="4229394"/>
                <a:ext cx="2009274" cy="1864895"/>
              </a:xfrm>
              <a:prstGeom prst="roundRect">
                <a:avLst>
                  <a:gd name="adj" fmla="val 3960"/>
                </a:avLst>
              </a:prstGeom>
              <a:solidFill>
                <a:schemeClr val="bg1">
                  <a:alpha val="79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FAE3EE73-F44D-D944-B985-68B50E1D5172}"/>
                  </a:ext>
                </a:extLst>
              </p:cNvPr>
              <p:cNvSpPr txBox="1"/>
              <p:nvPr/>
            </p:nvSpPr>
            <p:spPr>
              <a:xfrm>
                <a:off x="594404" y="3689118"/>
                <a:ext cx="3177423" cy="492443"/>
              </a:xfrm>
              <a:prstGeom prst="rect">
                <a:avLst/>
              </a:prstGeom>
              <a:noFill/>
            </p:spPr>
            <p:txBody>
              <a:bodyPr wrap="square">
                <a:spAutoFit/>
              </a:bodyPr>
              <a:lstStyle/>
              <a:p>
                <a:r>
                  <a:rPr lang="es-ES" sz="2600" b="1">
                    <a:solidFill>
                      <a:srgbClr val="B574BA"/>
                    </a:solidFill>
                    <a:ea typeface="+mn-lt"/>
                    <a:cs typeface="+mn-lt"/>
                  </a:rPr>
                  <a:t>Plebiscito Municipal</a:t>
                </a:r>
                <a:endParaRPr lang="es-MX" sz="2600" i="1"/>
              </a:p>
            </p:txBody>
          </p:sp>
          <p:sp>
            <p:nvSpPr>
              <p:cNvPr id="9" name="CuadroTexto 8">
                <a:extLst>
                  <a:ext uri="{FF2B5EF4-FFF2-40B4-BE49-F238E27FC236}">
                    <a16:creationId xmlns:a16="http://schemas.microsoft.com/office/drawing/2014/main" id="{97FBCDFC-ECAB-BC47-9ABF-E5F2D80BB411}"/>
                  </a:ext>
                </a:extLst>
              </p:cNvPr>
              <p:cNvSpPr txBox="1"/>
              <p:nvPr/>
            </p:nvSpPr>
            <p:spPr>
              <a:xfrm>
                <a:off x="2880996" y="4458698"/>
                <a:ext cx="8466638" cy="646331"/>
              </a:xfrm>
              <a:prstGeom prst="rect">
                <a:avLst/>
              </a:prstGeom>
              <a:noFill/>
            </p:spPr>
            <p:txBody>
              <a:bodyPr wrap="square" rtlCol="0">
                <a:spAutoFit/>
              </a:bodyPr>
              <a:lstStyle/>
              <a:p>
                <a:pPr algn="just"/>
                <a:r>
                  <a:rPr lang="es-ES">
                    <a:solidFill>
                      <a:schemeClr val="tx1">
                        <a:lumMod val="65000"/>
                        <a:lumOff val="35000"/>
                      </a:schemeClr>
                    </a:solidFill>
                  </a:rPr>
                  <a:t>Construcción de una obra pública en la explanada en donde se realizan las corridas de toros con motivo de las fiestas tradicionales, en el municipio de </a:t>
                </a:r>
                <a:r>
                  <a:rPr lang="es-ES" err="1">
                    <a:solidFill>
                      <a:schemeClr val="tx1">
                        <a:lumMod val="65000"/>
                        <a:lumOff val="35000"/>
                      </a:schemeClr>
                    </a:solidFill>
                  </a:rPr>
                  <a:t>Chapab</a:t>
                </a:r>
                <a:r>
                  <a:rPr lang="es-ES">
                    <a:solidFill>
                      <a:schemeClr val="tx1">
                        <a:lumMod val="65000"/>
                        <a:lumOff val="35000"/>
                      </a:schemeClr>
                    </a:solidFill>
                  </a:rPr>
                  <a:t>.​</a:t>
                </a:r>
                <a:endParaRPr lang="es-ES">
                  <a:solidFill>
                    <a:schemeClr val="tx1">
                      <a:lumMod val="65000"/>
                      <a:lumOff val="35000"/>
                    </a:schemeClr>
                  </a:solidFill>
                  <a:ea typeface="+mn-lt"/>
                  <a:cs typeface="+mn-lt"/>
                </a:endParaRPr>
              </a:p>
            </p:txBody>
          </p:sp>
          <p:sp>
            <p:nvSpPr>
              <p:cNvPr id="10" name="CuadroTexto 9">
                <a:extLst>
                  <a:ext uri="{FF2B5EF4-FFF2-40B4-BE49-F238E27FC236}">
                    <a16:creationId xmlns:a16="http://schemas.microsoft.com/office/drawing/2014/main" id="{74530928-F093-F740-8A9B-F1C3AB4C3561}"/>
                  </a:ext>
                </a:extLst>
              </p:cNvPr>
              <p:cNvSpPr txBox="1"/>
              <p:nvPr/>
            </p:nvSpPr>
            <p:spPr>
              <a:xfrm>
                <a:off x="1287460" y="5680580"/>
                <a:ext cx="938719" cy="369332"/>
              </a:xfrm>
              <a:prstGeom prst="rect">
                <a:avLst/>
              </a:prstGeom>
              <a:noFill/>
            </p:spPr>
            <p:txBody>
              <a:bodyPr wrap="none" rtlCol="0">
                <a:spAutoFit/>
              </a:bodyPr>
              <a:lstStyle/>
              <a:p>
                <a:pPr algn="ctr"/>
                <a:r>
                  <a:rPr lang="es-MX" b="1">
                    <a:solidFill>
                      <a:srgbClr val="AA57AA"/>
                    </a:solidFill>
                  </a:rPr>
                  <a:t>Yucatán</a:t>
                </a:r>
                <a:endParaRPr lang="es-MX" b="1">
                  <a:solidFill>
                    <a:srgbClr val="B461B3"/>
                  </a:solidFill>
                </a:endParaRPr>
              </a:p>
            </p:txBody>
          </p:sp>
          <p:sp>
            <p:nvSpPr>
              <p:cNvPr id="11" name="CuadroTexto 10">
                <a:extLst>
                  <a:ext uri="{FF2B5EF4-FFF2-40B4-BE49-F238E27FC236}">
                    <a16:creationId xmlns:a16="http://schemas.microsoft.com/office/drawing/2014/main" id="{4B66D3E3-5408-2B4F-9EF5-D17B5E0F2163}"/>
                  </a:ext>
                </a:extLst>
              </p:cNvPr>
              <p:cNvSpPr txBox="1"/>
              <p:nvPr/>
            </p:nvSpPr>
            <p:spPr>
              <a:xfrm>
                <a:off x="2871565" y="4195576"/>
                <a:ext cx="1302419" cy="333168"/>
              </a:xfrm>
              <a:prstGeom prst="rect">
                <a:avLst/>
              </a:prstGeom>
              <a:noFill/>
            </p:spPr>
            <p:txBody>
              <a:bodyPr wrap="square">
                <a:spAutoFit/>
              </a:bodyPr>
              <a:lstStyle/>
              <a:p>
                <a:pPr algn="just">
                  <a:lnSpc>
                    <a:spcPts val="1800"/>
                  </a:lnSpc>
                </a:pPr>
                <a:r>
                  <a:rPr lang="es-ES" sz="2000" b="1">
                    <a:solidFill>
                      <a:srgbClr val="B574BA"/>
                    </a:solidFill>
                  </a:rPr>
                  <a:t>Finalidad:</a:t>
                </a:r>
              </a:p>
            </p:txBody>
          </p:sp>
          <p:grpSp>
            <p:nvGrpSpPr>
              <p:cNvPr id="12" name="Grupo 11">
                <a:extLst>
                  <a:ext uri="{FF2B5EF4-FFF2-40B4-BE49-F238E27FC236}">
                    <a16:creationId xmlns:a16="http://schemas.microsoft.com/office/drawing/2014/main" id="{C411D119-86F0-9E40-A505-B4BB0667240F}"/>
                  </a:ext>
                </a:extLst>
              </p:cNvPr>
              <p:cNvGrpSpPr/>
              <p:nvPr/>
            </p:nvGrpSpPr>
            <p:grpSpPr>
              <a:xfrm>
                <a:off x="2967820" y="5159437"/>
                <a:ext cx="5446713" cy="369332"/>
                <a:chOff x="2782888" y="5043805"/>
                <a:chExt cx="5027792" cy="369332"/>
              </a:xfrm>
            </p:grpSpPr>
            <p:sp>
              <p:nvSpPr>
                <p:cNvPr id="18" name="CuadroTexto 17">
                  <a:extLst>
                    <a:ext uri="{FF2B5EF4-FFF2-40B4-BE49-F238E27FC236}">
                      <a16:creationId xmlns:a16="http://schemas.microsoft.com/office/drawing/2014/main" id="{3222BE1C-EAEA-0D48-B778-1F5807167F54}"/>
                    </a:ext>
                  </a:extLst>
                </p:cNvPr>
                <p:cNvSpPr txBox="1"/>
                <p:nvPr/>
              </p:nvSpPr>
              <p:spPr>
                <a:xfrm>
                  <a:off x="2891171" y="5043805"/>
                  <a:ext cx="4919509" cy="369332"/>
                </a:xfrm>
                <a:prstGeom prst="rect">
                  <a:avLst/>
                </a:prstGeom>
                <a:noFill/>
              </p:spPr>
              <p:txBody>
                <a:bodyPr wrap="square">
                  <a:spAutoFit/>
                </a:bodyPr>
                <a:lstStyle/>
                <a:p>
                  <a:r>
                    <a:rPr lang="es-ES">
                      <a:solidFill>
                        <a:schemeClr val="tx1">
                          <a:lumMod val="65000"/>
                          <a:lumOff val="35000"/>
                        </a:schemeClr>
                      </a:solidFill>
                      <a:ea typeface="+mn-lt"/>
                      <a:cs typeface="+mn-lt"/>
                    </a:rPr>
                    <a:t>Se llevó a cabo el </a:t>
                  </a:r>
                  <a:r>
                    <a:rPr lang="es-MX" b="1">
                      <a:solidFill>
                        <a:srgbClr val="AA57AA"/>
                      </a:solidFill>
                    </a:rPr>
                    <a:t>31 de agosto de 2014</a:t>
                  </a:r>
                  <a:r>
                    <a:rPr lang="es-ES">
                      <a:solidFill>
                        <a:schemeClr val="tx1">
                          <a:lumMod val="65000"/>
                          <a:lumOff val="35000"/>
                        </a:schemeClr>
                      </a:solidFill>
                    </a:rPr>
                    <a:t>, obteniendo:</a:t>
                  </a:r>
                  <a:endParaRPr lang="es-MX" b="1">
                    <a:solidFill>
                      <a:schemeClr val="tx1">
                        <a:lumMod val="65000"/>
                        <a:lumOff val="35000"/>
                      </a:schemeClr>
                    </a:solidFill>
                  </a:endParaRPr>
                </a:p>
              </p:txBody>
            </p:sp>
            <p:sp>
              <p:nvSpPr>
                <p:cNvPr id="19" name="Elipse 18">
                  <a:extLst>
                    <a:ext uri="{FF2B5EF4-FFF2-40B4-BE49-F238E27FC236}">
                      <a16:creationId xmlns:a16="http://schemas.microsoft.com/office/drawing/2014/main" id="{8C72DCB0-AD8A-C244-A5D1-D532087945CA}"/>
                    </a:ext>
                  </a:extLst>
                </p:cNvPr>
                <p:cNvSpPr/>
                <p:nvPr/>
              </p:nvSpPr>
              <p:spPr>
                <a:xfrm>
                  <a:off x="2782888" y="5169568"/>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CuadroTexto 12">
                <a:extLst>
                  <a:ext uri="{FF2B5EF4-FFF2-40B4-BE49-F238E27FC236}">
                    <a16:creationId xmlns:a16="http://schemas.microsoft.com/office/drawing/2014/main" id="{2E5C8DE4-8148-2A4D-8941-989CCD51C816}"/>
                  </a:ext>
                </a:extLst>
              </p:cNvPr>
              <p:cNvSpPr txBox="1"/>
              <p:nvPr/>
            </p:nvSpPr>
            <p:spPr>
              <a:xfrm>
                <a:off x="2979845" y="5738004"/>
                <a:ext cx="8575496" cy="338554"/>
              </a:xfrm>
              <a:prstGeom prst="rect">
                <a:avLst/>
              </a:prstGeom>
              <a:noFill/>
            </p:spPr>
            <p:txBody>
              <a:bodyPr wrap="square" lIns="91440" tIns="45720" rIns="91440" bIns="45720" rtlCol="0" anchor="t">
                <a:spAutoFit/>
              </a:bodyPr>
              <a:lstStyle/>
              <a:p>
                <a:r>
                  <a:rPr lang="es-ES" sz="1600" dirty="0">
                    <a:solidFill>
                      <a:schemeClr val="tx1">
                        <a:lumMod val="65000"/>
                        <a:lumOff val="35000"/>
                      </a:schemeClr>
                    </a:solidFill>
                    <a:cs typeface="Calibri"/>
                  </a:rPr>
                  <a:t>Votos         : </a:t>
                </a:r>
                <a:r>
                  <a:rPr lang="es-ES" sz="1600" b="1" dirty="0">
                    <a:solidFill>
                      <a:srgbClr val="8B6EB4"/>
                    </a:solidFill>
                    <a:cs typeface="Calibri"/>
                  </a:rPr>
                  <a:t>569</a:t>
                </a:r>
                <a:r>
                  <a:rPr lang="es-ES" sz="1600" dirty="0">
                    <a:solidFill>
                      <a:schemeClr val="tx1">
                        <a:lumMod val="65000"/>
                        <a:lumOff val="35000"/>
                      </a:schemeClr>
                    </a:solidFill>
                    <a:cs typeface="Calibri"/>
                  </a:rPr>
                  <a:t>.    Votos           : </a:t>
                </a:r>
                <a:r>
                  <a:rPr lang="es-ES" sz="1600" b="1" dirty="0">
                    <a:solidFill>
                      <a:srgbClr val="8B6EB4"/>
                    </a:solidFill>
                    <a:cs typeface="Calibri"/>
                  </a:rPr>
                  <a:t>566</a:t>
                </a:r>
                <a:r>
                  <a:rPr lang="es-ES" sz="1600" dirty="0">
                    <a:solidFill>
                      <a:schemeClr val="tx1">
                        <a:lumMod val="65000"/>
                        <a:lumOff val="35000"/>
                      </a:schemeClr>
                    </a:solidFill>
                    <a:cs typeface="Calibri"/>
                  </a:rPr>
                  <a:t>.    Votos                     : </a:t>
                </a:r>
                <a:r>
                  <a:rPr lang="es-ES" sz="1600" b="1" dirty="0">
                    <a:solidFill>
                      <a:srgbClr val="8B6EB4"/>
                    </a:solidFill>
                    <a:cs typeface="Calibri"/>
                  </a:rPr>
                  <a:t>19</a:t>
                </a:r>
                <a:r>
                  <a:rPr lang="es-ES" sz="1600" dirty="0">
                    <a:solidFill>
                      <a:schemeClr val="tx1">
                        <a:lumMod val="65000"/>
                        <a:lumOff val="35000"/>
                      </a:schemeClr>
                    </a:solidFill>
                    <a:cs typeface="Calibri"/>
                  </a:rPr>
                  <a:t>.</a:t>
                </a:r>
              </a:p>
            </p:txBody>
          </p:sp>
          <p:pic>
            <p:nvPicPr>
              <p:cNvPr id="15" name="Imagen 14">
                <a:extLst>
                  <a:ext uri="{FF2B5EF4-FFF2-40B4-BE49-F238E27FC236}">
                    <a16:creationId xmlns:a16="http://schemas.microsoft.com/office/drawing/2014/main" id="{F0906FC6-4EA4-8744-A01A-04571BB21D05}"/>
                  </a:ext>
                </a:extLst>
              </p:cNvPr>
              <p:cNvPicPr>
                <a:picLocks noChangeAspect="1"/>
              </p:cNvPicPr>
              <p:nvPr/>
            </p:nvPicPr>
            <p:blipFill>
              <a:blip r:embed="rId3"/>
              <a:stretch>
                <a:fillRect/>
              </a:stretch>
            </p:blipFill>
            <p:spPr>
              <a:xfrm>
                <a:off x="5154406" y="5760828"/>
                <a:ext cx="465004" cy="313372"/>
              </a:xfrm>
              <a:prstGeom prst="rect">
                <a:avLst/>
              </a:prstGeom>
            </p:spPr>
          </p:pic>
          <p:pic>
            <p:nvPicPr>
              <p:cNvPr id="16" name="Imagen 15">
                <a:extLst>
                  <a:ext uri="{FF2B5EF4-FFF2-40B4-BE49-F238E27FC236}">
                    <a16:creationId xmlns:a16="http://schemas.microsoft.com/office/drawing/2014/main" id="{F1F3E898-9599-0841-9CE7-F33D1A52F34E}"/>
                  </a:ext>
                </a:extLst>
              </p:cNvPr>
              <p:cNvPicPr>
                <a:picLocks noChangeAspect="1"/>
              </p:cNvPicPr>
              <p:nvPr/>
            </p:nvPicPr>
            <p:blipFill>
              <a:blip r:embed="rId4"/>
              <a:stretch>
                <a:fillRect/>
              </a:stretch>
            </p:blipFill>
            <p:spPr>
              <a:xfrm>
                <a:off x="6897749" y="5765509"/>
                <a:ext cx="872841" cy="307477"/>
              </a:xfrm>
              <a:prstGeom prst="rect">
                <a:avLst/>
              </a:prstGeom>
            </p:spPr>
          </p:pic>
          <p:pic>
            <p:nvPicPr>
              <p:cNvPr id="17" name="Imagen 16">
                <a:extLst>
                  <a:ext uri="{FF2B5EF4-FFF2-40B4-BE49-F238E27FC236}">
                    <a16:creationId xmlns:a16="http://schemas.microsoft.com/office/drawing/2014/main" id="{B413E048-B1AA-B246-B956-136E714AF7DD}"/>
                  </a:ext>
                </a:extLst>
              </p:cNvPr>
              <p:cNvPicPr>
                <a:picLocks noChangeAspect="1"/>
              </p:cNvPicPr>
              <p:nvPr/>
            </p:nvPicPr>
            <p:blipFill>
              <a:blip r:embed="rId5"/>
              <a:stretch>
                <a:fillRect/>
              </a:stretch>
            </p:blipFill>
            <p:spPr>
              <a:xfrm>
                <a:off x="1000787" y="4406015"/>
                <a:ext cx="1484415" cy="1187532"/>
              </a:xfrm>
              <a:prstGeom prst="rect">
                <a:avLst/>
              </a:prstGeom>
            </p:spPr>
          </p:pic>
        </p:grpSp>
        <p:pic>
          <p:nvPicPr>
            <p:cNvPr id="38" name="Imagen 37">
              <a:extLst>
                <a:ext uri="{FF2B5EF4-FFF2-40B4-BE49-F238E27FC236}">
                  <a16:creationId xmlns:a16="http://schemas.microsoft.com/office/drawing/2014/main" id="{BC7C8B92-EB30-544C-94AE-4D99D59BFD57}"/>
                </a:ext>
              </a:extLst>
            </p:cNvPr>
            <p:cNvPicPr>
              <a:picLocks noChangeAspect="1"/>
            </p:cNvPicPr>
            <p:nvPr/>
          </p:nvPicPr>
          <p:blipFill>
            <a:blip r:embed="rId6"/>
            <a:stretch>
              <a:fillRect/>
            </a:stretch>
          </p:blipFill>
          <p:spPr>
            <a:xfrm>
              <a:off x="3567247" y="5745480"/>
              <a:ext cx="367847" cy="316757"/>
            </a:xfrm>
            <a:prstGeom prst="rect">
              <a:avLst/>
            </a:prstGeom>
          </p:spPr>
        </p:pic>
      </p:grpSp>
    </p:spTree>
    <p:extLst>
      <p:ext uri="{BB962C8B-B14F-4D97-AF65-F5344CB8AC3E}">
        <p14:creationId xmlns:p14="http://schemas.microsoft.com/office/powerpoint/2010/main" val="153279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uadroTexto 33">
            <a:extLst>
              <a:ext uri="{FF2B5EF4-FFF2-40B4-BE49-F238E27FC236}">
                <a16:creationId xmlns:a16="http://schemas.microsoft.com/office/drawing/2014/main" id="{A963C84C-A97C-0742-AB8E-35583A8222E3}"/>
              </a:ext>
            </a:extLst>
          </p:cNvPr>
          <p:cNvSpPr txBox="1"/>
          <p:nvPr/>
        </p:nvSpPr>
        <p:spPr>
          <a:xfrm>
            <a:off x="408209" y="226319"/>
            <a:ext cx="10276623" cy="553998"/>
          </a:xfrm>
          <a:prstGeom prst="rect">
            <a:avLst/>
          </a:prstGeom>
          <a:noFill/>
        </p:spPr>
        <p:txBody>
          <a:bodyPr wrap="square" rtlCol="0">
            <a:spAutoFit/>
          </a:bodyPr>
          <a:lstStyle/>
          <a:p>
            <a:r>
              <a:rPr lang="es-ES" sz="3000" b="1">
                <a:solidFill>
                  <a:srgbClr val="745389"/>
                </a:solidFill>
                <a:cs typeface="Calibri Light"/>
              </a:rPr>
              <a:t>Instrumentos de participación ciudadana realizados en México</a:t>
            </a:r>
            <a:endParaRPr lang="es-MX" sz="3000"/>
          </a:p>
        </p:txBody>
      </p:sp>
      <p:grpSp>
        <p:nvGrpSpPr>
          <p:cNvPr id="2" name="Grupo 1">
            <a:extLst>
              <a:ext uri="{FF2B5EF4-FFF2-40B4-BE49-F238E27FC236}">
                <a16:creationId xmlns:a16="http://schemas.microsoft.com/office/drawing/2014/main" id="{45C32C24-3404-884F-859F-B47AFD384771}"/>
              </a:ext>
            </a:extLst>
          </p:cNvPr>
          <p:cNvGrpSpPr/>
          <p:nvPr/>
        </p:nvGrpSpPr>
        <p:grpSpPr>
          <a:xfrm>
            <a:off x="509622" y="887534"/>
            <a:ext cx="11166442" cy="2602164"/>
            <a:chOff x="509622" y="887534"/>
            <a:chExt cx="11166442" cy="2602164"/>
          </a:xfrm>
        </p:grpSpPr>
        <p:grpSp>
          <p:nvGrpSpPr>
            <p:cNvPr id="19" name="Grupo 18">
              <a:extLst>
                <a:ext uri="{FF2B5EF4-FFF2-40B4-BE49-F238E27FC236}">
                  <a16:creationId xmlns:a16="http://schemas.microsoft.com/office/drawing/2014/main" id="{02659E38-9C3B-C746-AA61-0E165D3E809C}"/>
                </a:ext>
              </a:extLst>
            </p:cNvPr>
            <p:cNvGrpSpPr/>
            <p:nvPr/>
          </p:nvGrpSpPr>
          <p:grpSpPr>
            <a:xfrm>
              <a:off x="509622" y="887534"/>
              <a:ext cx="11166442" cy="2602164"/>
              <a:chOff x="509622" y="887534"/>
              <a:chExt cx="11166442" cy="2602164"/>
            </a:xfrm>
          </p:grpSpPr>
          <p:sp>
            <p:nvSpPr>
              <p:cNvPr id="20" name="Rectángulo redondeado 19">
                <a:extLst>
                  <a:ext uri="{FF2B5EF4-FFF2-40B4-BE49-F238E27FC236}">
                    <a16:creationId xmlns:a16="http://schemas.microsoft.com/office/drawing/2014/main" id="{0FA775B9-7A22-6042-86AE-0664DB4D0A78}"/>
                  </a:ext>
                </a:extLst>
              </p:cNvPr>
              <p:cNvSpPr/>
              <p:nvPr/>
            </p:nvSpPr>
            <p:spPr>
              <a:xfrm>
                <a:off x="509622" y="887534"/>
                <a:ext cx="11166442" cy="2602164"/>
              </a:xfrm>
              <a:prstGeom prst="roundRect">
                <a:avLst>
                  <a:gd name="adj" fmla="val 3960"/>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redondeado 20">
                <a:extLst>
                  <a:ext uri="{FF2B5EF4-FFF2-40B4-BE49-F238E27FC236}">
                    <a16:creationId xmlns:a16="http://schemas.microsoft.com/office/drawing/2014/main" id="{FD181962-3C59-6E45-89F5-4C8166F1E897}"/>
                  </a:ext>
                </a:extLst>
              </p:cNvPr>
              <p:cNvSpPr/>
              <p:nvPr/>
            </p:nvSpPr>
            <p:spPr>
              <a:xfrm>
                <a:off x="704048" y="1425542"/>
                <a:ext cx="2009274" cy="1864895"/>
              </a:xfrm>
              <a:prstGeom prst="roundRect">
                <a:avLst>
                  <a:gd name="adj" fmla="val 3960"/>
                </a:avLst>
              </a:prstGeom>
              <a:solidFill>
                <a:schemeClr val="bg1">
                  <a:alpha val="79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redondeado 21">
                <a:extLst>
                  <a:ext uri="{FF2B5EF4-FFF2-40B4-BE49-F238E27FC236}">
                    <a16:creationId xmlns:a16="http://schemas.microsoft.com/office/drawing/2014/main" id="{FA7C6BD5-8ACB-6948-B7E1-B7F5C76B3FB2}"/>
                  </a:ext>
                </a:extLst>
              </p:cNvPr>
              <p:cNvSpPr/>
              <p:nvPr/>
            </p:nvSpPr>
            <p:spPr>
              <a:xfrm>
                <a:off x="9574661" y="2332233"/>
                <a:ext cx="1773457" cy="575352"/>
              </a:xfrm>
              <a:prstGeom prst="roundRect">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s-ES">
                    <a:solidFill>
                      <a:schemeClr val="bg1"/>
                    </a:solidFill>
                    <a:cs typeface="Calibri"/>
                  </a:rPr>
                  <a:t>Votos</a:t>
                </a:r>
                <a:r>
                  <a:rPr lang="es-ES" b="1">
                    <a:solidFill>
                      <a:schemeClr val="bg1"/>
                    </a:solidFill>
                    <a:cs typeface="Calibri"/>
                  </a:rPr>
                  <a:t> totales</a:t>
                </a:r>
                <a:r>
                  <a:rPr lang="es-ES">
                    <a:solidFill>
                      <a:schemeClr val="bg1"/>
                    </a:solidFill>
                    <a:cs typeface="Calibri"/>
                  </a:rPr>
                  <a:t>:</a:t>
                </a:r>
                <a:endParaRPr lang="es-ES" b="1">
                  <a:solidFill>
                    <a:schemeClr val="bg1"/>
                  </a:solidFill>
                  <a:cs typeface="Calibri"/>
                </a:endParaRPr>
              </a:p>
              <a:p>
                <a:pPr algn="ctr">
                  <a:lnSpc>
                    <a:spcPts val="2000"/>
                  </a:lnSpc>
                </a:pPr>
                <a:r>
                  <a:rPr lang="es-ES" sz="2000" b="1">
                    <a:solidFill>
                      <a:schemeClr val="bg1"/>
                    </a:solidFill>
                    <a:cs typeface="Calibri"/>
                  </a:rPr>
                  <a:t>22,380</a:t>
                </a:r>
                <a:endParaRPr lang="es-MX" sz="2000" b="1">
                  <a:solidFill>
                    <a:schemeClr val="bg1"/>
                  </a:solidFill>
                </a:endParaRPr>
              </a:p>
            </p:txBody>
          </p:sp>
          <p:sp>
            <p:nvSpPr>
              <p:cNvPr id="23" name="CuadroTexto 22">
                <a:extLst>
                  <a:ext uri="{FF2B5EF4-FFF2-40B4-BE49-F238E27FC236}">
                    <a16:creationId xmlns:a16="http://schemas.microsoft.com/office/drawing/2014/main" id="{7331C2AB-6ADB-EE47-8F20-91A1B6757C07}"/>
                  </a:ext>
                </a:extLst>
              </p:cNvPr>
              <p:cNvSpPr txBox="1"/>
              <p:nvPr/>
            </p:nvSpPr>
            <p:spPr>
              <a:xfrm>
                <a:off x="2969571" y="2948807"/>
                <a:ext cx="8575496" cy="338554"/>
              </a:xfrm>
              <a:prstGeom prst="rect">
                <a:avLst/>
              </a:prstGeom>
              <a:noFill/>
            </p:spPr>
            <p:txBody>
              <a:bodyPr wrap="square" rtlCol="0">
                <a:spAutoFit/>
              </a:bodyPr>
              <a:lstStyle/>
              <a:p>
                <a:r>
                  <a:rPr lang="es-ES" sz="1600">
                    <a:solidFill>
                      <a:schemeClr val="tx1">
                        <a:lumMod val="65000"/>
                        <a:lumOff val="35000"/>
                      </a:schemeClr>
                    </a:solidFill>
                    <a:cs typeface="Calibri"/>
                  </a:rPr>
                  <a:t>Votos         : </a:t>
                </a:r>
                <a:r>
                  <a:rPr lang="es-ES" sz="1600" b="1">
                    <a:solidFill>
                      <a:srgbClr val="8B6EB4"/>
                    </a:solidFill>
                    <a:cs typeface="Calibri"/>
                  </a:rPr>
                  <a:t>7,893</a:t>
                </a:r>
                <a:r>
                  <a:rPr lang="es-ES" sz="1600">
                    <a:solidFill>
                      <a:schemeClr val="tx1">
                        <a:lumMod val="65000"/>
                        <a:lumOff val="35000"/>
                      </a:schemeClr>
                    </a:solidFill>
                    <a:cs typeface="Calibri"/>
                  </a:rPr>
                  <a:t>.    Votos           : </a:t>
                </a:r>
                <a:r>
                  <a:rPr lang="es-ES" sz="1600" b="1">
                    <a:solidFill>
                      <a:srgbClr val="8B6EB4"/>
                    </a:solidFill>
                    <a:cs typeface="Calibri"/>
                  </a:rPr>
                  <a:t>14,201</a:t>
                </a:r>
                <a:r>
                  <a:rPr lang="es-ES" sz="1600">
                    <a:solidFill>
                      <a:schemeClr val="tx1">
                        <a:lumMod val="65000"/>
                        <a:lumOff val="35000"/>
                      </a:schemeClr>
                    </a:solidFill>
                    <a:cs typeface="Calibri"/>
                  </a:rPr>
                  <a:t>.    Votos                    : </a:t>
                </a:r>
                <a:r>
                  <a:rPr lang="es-ES" sz="1600" b="1">
                    <a:solidFill>
                      <a:srgbClr val="8B6EB4"/>
                    </a:solidFill>
                    <a:cs typeface="Calibri"/>
                  </a:rPr>
                  <a:t>286</a:t>
                </a:r>
                <a:r>
                  <a:rPr lang="es-ES" sz="1600">
                    <a:solidFill>
                      <a:schemeClr val="tx1">
                        <a:lumMod val="65000"/>
                        <a:lumOff val="35000"/>
                      </a:schemeClr>
                    </a:solidFill>
                    <a:cs typeface="Calibri"/>
                  </a:rPr>
                  <a:t>.</a:t>
                </a:r>
              </a:p>
            </p:txBody>
          </p:sp>
          <p:sp>
            <p:nvSpPr>
              <p:cNvPr id="24" name="CuadroTexto 23">
                <a:extLst>
                  <a:ext uri="{FF2B5EF4-FFF2-40B4-BE49-F238E27FC236}">
                    <a16:creationId xmlns:a16="http://schemas.microsoft.com/office/drawing/2014/main" id="{302B3482-A28B-2A4B-B049-1796C3807EBD}"/>
                  </a:ext>
                </a:extLst>
              </p:cNvPr>
              <p:cNvSpPr txBox="1"/>
              <p:nvPr/>
            </p:nvSpPr>
            <p:spPr>
              <a:xfrm>
                <a:off x="2883079" y="1682341"/>
                <a:ext cx="7586286" cy="557204"/>
              </a:xfrm>
              <a:prstGeom prst="rect">
                <a:avLst/>
              </a:prstGeom>
              <a:noFill/>
            </p:spPr>
            <p:txBody>
              <a:bodyPr wrap="square" rtlCol="0">
                <a:spAutoFit/>
              </a:bodyPr>
              <a:lstStyle/>
              <a:p>
                <a:pPr algn="just">
                  <a:lnSpc>
                    <a:spcPts val="1800"/>
                  </a:lnSpc>
                </a:pPr>
                <a:r>
                  <a:rPr lang="es-ES">
                    <a:solidFill>
                      <a:schemeClr val="tx1">
                        <a:lumMod val="65000"/>
                        <a:lumOff val="35000"/>
                      </a:schemeClr>
                    </a:solidFill>
                  </a:rPr>
                  <a:t>Someter a consideración de la ciudadanía la construcción del corredor cultural Chapultepec- Zona Rosa 2015.​</a:t>
                </a:r>
                <a:endParaRPr lang="es-ES">
                  <a:solidFill>
                    <a:schemeClr val="tx1">
                      <a:lumMod val="65000"/>
                      <a:lumOff val="35000"/>
                    </a:schemeClr>
                  </a:solidFill>
                  <a:cs typeface="Calibri"/>
                </a:endParaRPr>
              </a:p>
            </p:txBody>
          </p:sp>
          <p:sp>
            <p:nvSpPr>
              <p:cNvPr id="25" name="CuadroTexto 24">
                <a:extLst>
                  <a:ext uri="{FF2B5EF4-FFF2-40B4-BE49-F238E27FC236}">
                    <a16:creationId xmlns:a16="http://schemas.microsoft.com/office/drawing/2014/main" id="{FFBA2C96-C760-924F-832D-1C29CC2494BE}"/>
                  </a:ext>
                </a:extLst>
              </p:cNvPr>
              <p:cNvSpPr txBox="1"/>
              <p:nvPr/>
            </p:nvSpPr>
            <p:spPr>
              <a:xfrm>
                <a:off x="3052662" y="2403007"/>
                <a:ext cx="6728333" cy="369332"/>
              </a:xfrm>
              <a:prstGeom prst="rect">
                <a:avLst/>
              </a:prstGeom>
              <a:noFill/>
            </p:spPr>
            <p:txBody>
              <a:bodyPr wrap="square">
                <a:spAutoFit/>
              </a:bodyPr>
              <a:lstStyle/>
              <a:p>
                <a:r>
                  <a:rPr lang="es-ES">
                    <a:solidFill>
                      <a:schemeClr val="tx1">
                        <a:lumMod val="65000"/>
                        <a:lumOff val="35000"/>
                      </a:schemeClr>
                    </a:solidFill>
                  </a:rPr>
                  <a:t>Se llevó a cabo la consulta el </a:t>
                </a:r>
                <a:r>
                  <a:rPr lang="es-ES" b="1">
                    <a:solidFill>
                      <a:srgbClr val="AA57AA"/>
                    </a:solidFill>
                  </a:rPr>
                  <a:t>6 de diciembre de 2015</a:t>
                </a:r>
                <a:r>
                  <a:rPr lang="es-ES">
                    <a:solidFill>
                      <a:schemeClr val="tx1">
                        <a:lumMod val="65000"/>
                        <a:lumOff val="35000"/>
                      </a:schemeClr>
                    </a:solidFill>
                  </a:rPr>
                  <a:t>, obteniendo:</a:t>
                </a:r>
                <a:endParaRPr lang="es-MX">
                  <a:solidFill>
                    <a:schemeClr val="tx1">
                      <a:lumMod val="65000"/>
                      <a:lumOff val="35000"/>
                    </a:schemeClr>
                  </a:solidFill>
                </a:endParaRPr>
              </a:p>
            </p:txBody>
          </p:sp>
          <p:sp>
            <p:nvSpPr>
              <p:cNvPr id="26" name="CuadroTexto 25">
                <a:extLst>
                  <a:ext uri="{FF2B5EF4-FFF2-40B4-BE49-F238E27FC236}">
                    <a16:creationId xmlns:a16="http://schemas.microsoft.com/office/drawing/2014/main" id="{C0AF1A6F-9E32-534A-9E5E-1C06C0F071EF}"/>
                  </a:ext>
                </a:extLst>
              </p:cNvPr>
              <p:cNvSpPr txBox="1"/>
              <p:nvPr/>
            </p:nvSpPr>
            <p:spPr>
              <a:xfrm>
                <a:off x="677734" y="2881363"/>
                <a:ext cx="1885517" cy="369332"/>
              </a:xfrm>
              <a:prstGeom prst="rect">
                <a:avLst/>
              </a:prstGeom>
              <a:noFill/>
            </p:spPr>
            <p:txBody>
              <a:bodyPr wrap="none" lIns="91440" tIns="45720" rIns="91440" bIns="45720" rtlCol="0" anchor="t">
                <a:spAutoFit/>
              </a:bodyPr>
              <a:lstStyle/>
              <a:p>
                <a:pPr algn="ctr"/>
                <a:r>
                  <a:rPr lang="es-MX" b="1">
                    <a:solidFill>
                      <a:srgbClr val="AA57AA"/>
                    </a:solidFill>
                  </a:rPr>
                  <a:t>Ciudad de México</a:t>
                </a:r>
                <a:endParaRPr lang="es-MX" b="1">
                  <a:solidFill>
                    <a:srgbClr val="B461B3"/>
                  </a:solidFill>
                </a:endParaRPr>
              </a:p>
            </p:txBody>
          </p:sp>
          <p:sp>
            <p:nvSpPr>
              <p:cNvPr id="27" name="CuadroTexto 26">
                <a:extLst>
                  <a:ext uri="{FF2B5EF4-FFF2-40B4-BE49-F238E27FC236}">
                    <a16:creationId xmlns:a16="http://schemas.microsoft.com/office/drawing/2014/main" id="{FE715947-BE0D-404C-A617-A18FDB6CED2C}"/>
                  </a:ext>
                </a:extLst>
              </p:cNvPr>
              <p:cNvSpPr txBox="1"/>
              <p:nvPr/>
            </p:nvSpPr>
            <p:spPr>
              <a:xfrm>
                <a:off x="2861291" y="1420966"/>
                <a:ext cx="1302419" cy="333168"/>
              </a:xfrm>
              <a:prstGeom prst="rect">
                <a:avLst/>
              </a:prstGeom>
              <a:noFill/>
            </p:spPr>
            <p:txBody>
              <a:bodyPr wrap="square">
                <a:spAutoFit/>
              </a:bodyPr>
              <a:lstStyle/>
              <a:p>
                <a:pPr algn="just">
                  <a:lnSpc>
                    <a:spcPts val="1800"/>
                  </a:lnSpc>
                </a:pPr>
                <a:r>
                  <a:rPr lang="es-ES" sz="2000" b="1">
                    <a:solidFill>
                      <a:srgbClr val="B574BA"/>
                    </a:solidFill>
                  </a:rPr>
                  <a:t>Finalidad:</a:t>
                </a:r>
              </a:p>
            </p:txBody>
          </p:sp>
          <p:sp>
            <p:nvSpPr>
              <p:cNvPr id="28" name="Elipse 27">
                <a:extLst>
                  <a:ext uri="{FF2B5EF4-FFF2-40B4-BE49-F238E27FC236}">
                    <a16:creationId xmlns:a16="http://schemas.microsoft.com/office/drawing/2014/main" id="{1E06C317-14FA-B947-9C51-4425867CCB48}"/>
                  </a:ext>
                </a:extLst>
              </p:cNvPr>
              <p:cNvSpPr/>
              <p:nvPr/>
            </p:nvSpPr>
            <p:spPr>
              <a:xfrm>
                <a:off x="2957546" y="2543559"/>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0" name="Imagen 29">
                <a:extLst>
                  <a:ext uri="{FF2B5EF4-FFF2-40B4-BE49-F238E27FC236}">
                    <a16:creationId xmlns:a16="http://schemas.microsoft.com/office/drawing/2014/main" id="{A45286F0-113D-CE4F-A850-0316A6B6030D}"/>
                  </a:ext>
                </a:extLst>
              </p:cNvPr>
              <p:cNvPicPr>
                <a:picLocks noChangeAspect="1"/>
              </p:cNvPicPr>
              <p:nvPr/>
            </p:nvPicPr>
            <p:blipFill>
              <a:blip r:embed="rId3"/>
              <a:stretch>
                <a:fillRect/>
              </a:stretch>
            </p:blipFill>
            <p:spPr>
              <a:xfrm>
                <a:off x="5278852" y="2971631"/>
                <a:ext cx="465004" cy="313372"/>
              </a:xfrm>
              <a:prstGeom prst="rect">
                <a:avLst/>
              </a:prstGeom>
            </p:spPr>
          </p:pic>
          <p:sp>
            <p:nvSpPr>
              <p:cNvPr id="31" name="CuadroTexto 30">
                <a:extLst>
                  <a:ext uri="{FF2B5EF4-FFF2-40B4-BE49-F238E27FC236}">
                    <a16:creationId xmlns:a16="http://schemas.microsoft.com/office/drawing/2014/main" id="{99069C71-07F9-7F4E-9180-1CB40980F167}"/>
                  </a:ext>
                </a:extLst>
              </p:cNvPr>
              <p:cNvSpPr txBox="1"/>
              <p:nvPr/>
            </p:nvSpPr>
            <p:spPr>
              <a:xfrm>
                <a:off x="604678" y="910607"/>
                <a:ext cx="3177423" cy="492443"/>
              </a:xfrm>
              <a:prstGeom prst="rect">
                <a:avLst/>
              </a:prstGeom>
              <a:noFill/>
            </p:spPr>
            <p:txBody>
              <a:bodyPr wrap="square">
                <a:spAutoFit/>
              </a:bodyPr>
              <a:lstStyle/>
              <a:p>
                <a:r>
                  <a:rPr lang="es-ES" sz="2600" b="1">
                    <a:solidFill>
                      <a:srgbClr val="B574BA"/>
                    </a:solidFill>
                    <a:ea typeface="+mn-lt"/>
                    <a:cs typeface="+mn-lt"/>
                  </a:rPr>
                  <a:t>Consulta</a:t>
                </a:r>
                <a:endParaRPr lang="es-MX" sz="2600" i="1"/>
              </a:p>
            </p:txBody>
          </p:sp>
          <p:pic>
            <p:nvPicPr>
              <p:cNvPr id="32" name="Imagen 31">
                <a:extLst>
                  <a:ext uri="{FF2B5EF4-FFF2-40B4-BE49-F238E27FC236}">
                    <a16:creationId xmlns:a16="http://schemas.microsoft.com/office/drawing/2014/main" id="{3A8107B2-0B08-6049-A319-B784CBAB2612}"/>
                  </a:ext>
                </a:extLst>
              </p:cNvPr>
              <p:cNvPicPr>
                <a:picLocks noChangeAspect="1"/>
              </p:cNvPicPr>
              <p:nvPr/>
            </p:nvPicPr>
            <p:blipFill>
              <a:blip r:embed="rId4"/>
              <a:stretch>
                <a:fillRect/>
              </a:stretch>
            </p:blipFill>
            <p:spPr>
              <a:xfrm>
                <a:off x="7206032" y="2976312"/>
                <a:ext cx="872841" cy="307477"/>
              </a:xfrm>
              <a:prstGeom prst="rect">
                <a:avLst/>
              </a:prstGeom>
            </p:spPr>
          </p:pic>
          <p:pic>
            <p:nvPicPr>
              <p:cNvPr id="33" name="Imagen 32">
                <a:extLst>
                  <a:ext uri="{FF2B5EF4-FFF2-40B4-BE49-F238E27FC236}">
                    <a16:creationId xmlns:a16="http://schemas.microsoft.com/office/drawing/2014/main" id="{322DF07D-06C2-2A4F-9722-42598BC373A8}"/>
                  </a:ext>
                </a:extLst>
              </p:cNvPr>
              <p:cNvPicPr>
                <a:picLocks noChangeAspect="1"/>
              </p:cNvPicPr>
              <p:nvPr/>
            </p:nvPicPr>
            <p:blipFill>
              <a:blip r:embed="rId5"/>
              <a:stretch>
                <a:fillRect/>
              </a:stretch>
            </p:blipFill>
            <p:spPr>
              <a:xfrm>
                <a:off x="1235675" y="1566459"/>
                <a:ext cx="1005778" cy="1259763"/>
              </a:xfrm>
              <a:prstGeom prst="rect">
                <a:avLst/>
              </a:prstGeom>
            </p:spPr>
          </p:pic>
        </p:grpSp>
        <p:pic>
          <p:nvPicPr>
            <p:cNvPr id="35" name="Imagen 34">
              <a:extLst>
                <a:ext uri="{FF2B5EF4-FFF2-40B4-BE49-F238E27FC236}">
                  <a16:creationId xmlns:a16="http://schemas.microsoft.com/office/drawing/2014/main" id="{A6DE449E-2E44-2C4A-85B3-BDC470F76F42}"/>
                </a:ext>
              </a:extLst>
            </p:cNvPr>
            <p:cNvPicPr>
              <a:picLocks noChangeAspect="1"/>
            </p:cNvPicPr>
            <p:nvPr/>
          </p:nvPicPr>
          <p:blipFill>
            <a:blip r:embed="rId6"/>
            <a:stretch>
              <a:fillRect/>
            </a:stretch>
          </p:blipFill>
          <p:spPr>
            <a:xfrm>
              <a:off x="3551783" y="2949190"/>
              <a:ext cx="367847" cy="316757"/>
            </a:xfrm>
            <a:prstGeom prst="rect">
              <a:avLst/>
            </a:prstGeom>
          </p:spPr>
        </p:pic>
      </p:grpSp>
      <p:grpSp>
        <p:nvGrpSpPr>
          <p:cNvPr id="3" name="Grupo 2">
            <a:extLst>
              <a:ext uri="{FF2B5EF4-FFF2-40B4-BE49-F238E27FC236}">
                <a16:creationId xmlns:a16="http://schemas.microsoft.com/office/drawing/2014/main" id="{83F16773-3229-F644-8F8E-0FE34CC36562}"/>
              </a:ext>
            </a:extLst>
          </p:cNvPr>
          <p:cNvGrpSpPr/>
          <p:nvPr/>
        </p:nvGrpSpPr>
        <p:grpSpPr>
          <a:xfrm>
            <a:off x="509621" y="3649630"/>
            <a:ext cx="11166678" cy="2624170"/>
            <a:chOff x="509621" y="3649630"/>
            <a:chExt cx="11166678" cy="2624170"/>
          </a:xfrm>
        </p:grpSpPr>
        <p:grpSp>
          <p:nvGrpSpPr>
            <p:cNvPr id="4" name="Grupo 3">
              <a:extLst>
                <a:ext uri="{FF2B5EF4-FFF2-40B4-BE49-F238E27FC236}">
                  <a16:creationId xmlns:a16="http://schemas.microsoft.com/office/drawing/2014/main" id="{541CD82F-3CF1-2A45-AEBC-32FB00D2F042}"/>
                </a:ext>
              </a:extLst>
            </p:cNvPr>
            <p:cNvGrpSpPr/>
            <p:nvPr/>
          </p:nvGrpSpPr>
          <p:grpSpPr>
            <a:xfrm>
              <a:off x="509621" y="3649630"/>
              <a:ext cx="11166678" cy="2624170"/>
              <a:chOff x="509621" y="3649630"/>
              <a:chExt cx="11166678" cy="2624170"/>
            </a:xfrm>
          </p:grpSpPr>
          <p:sp>
            <p:nvSpPr>
              <p:cNvPr id="5" name="Rectángulo redondeado 4">
                <a:extLst>
                  <a:ext uri="{FF2B5EF4-FFF2-40B4-BE49-F238E27FC236}">
                    <a16:creationId xmlns:a16="http://schemas.microsoft.com/office/drawing/2014/main" id="{97C5E250-D1A5-F54C-A5EB-CFB7170F9F27}"/>
                  </a:ext>
                </a:extLst>
              </p:cNvPr>
              <p:cNvSpPr/>
              <p:nvPr/>
            </p:nvSpPr>
            <p:spPr>
              <a:xfrm>
                <a:off x="509621" y="3649630"/>
                <a:ext cx="11166678" cy="2624170"/>
              </a:xfrm>
              <a:prstGeom prst="roundRect">
                <a:avLst>
                  <a:gd name="adj" fmla="val 3960"/>
                </a:avLst>
              </a:prstGeom>
              <a:solidFill>
                <a:srgbClr val="E7C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redondeado 5">
                <a:extLst>
                  <a:ext uri="{FF2B5EF4-FFF2-40B4-BE49-F238E27FC236}">
                    <a16:creationId xmlns:a16="http://schemas.microsoft.com/office/drawing/2014/main" id="{327EF539-CD2A-984E-AA02-E5907226A9A1}"/>
                  </a:ext>
                </a:extLst>
              </p:cNvPr>
              <p:cNvSpPr/>
              <p:nvPr/>
            </p:nvSpPr>
            <p:spPr>
              <a:xfrm>
                <a:off x="8453735" y="5234545"/>
                <a:ext cx="2367833" cy="373581"/>
              </a:xfrm>
              <a:prstGeom prst="roundRect">
                <a:avLst/>
              </a:prstGeom>
              <a:solidFill>
                <a:srgbClr val="AA5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bg1"/>
                    </a:solidFill>
                    <a:ea typeface="+mn-lt"/>
                    <a:cs typeface="+mn-lt"/>
                  </a:rPr>
                  <a:t>Votos</a:t>
                </a:r>
                <a:r>
                  <a:rPr lang="es-ES" b="1">
                    <a:solidFill>
                      <a:schemeClr val="bg1"/>
                    </a:solidFill>
                    <a:cs typeface="Calibri"/>
                  </a:rPr>
                  <a:t> totales</a:t>
                </a:r>
                <a:r>
                  <a:rPr lang="es-ES">
                    <a:solidFill>
                      <a:schemeClr val="bg1"/>
                    </a:solidFill>
                    <a:cs typeface="Calibri"/>
                  </a:rPr>
                  <a:t>:</a:t>
                </a:r>
                <a:r>
                  <a:rPr lang="es-ES" b="1">
                    <a:solidFill>
                      <a:schemeClr val="bg1"/>
                    </a:solidFill>
                    <a:cs typeface="Calibri"/>
                  </a:rPr>
                  <a:t> </a:t>
                </a:r>
                <a:r>
                  <a:rPr lang="es-MX" sz="2000" b="1">
                    <a:solidFill>
                      <a:schemeClr val="bg1"/>
                    </a:solidFill>
                    <a:cs typeface="Calibri"/>
                  </a:rPr>
                  <a:t>13,266</a:t>
                </a:r>
                <a:endParaRPr lang="es-MX" sz="2000" b="1">
                  <a:solidFill>
                    <a:schemeClr val="bg1"/>
                  </a:solidFill>
                </a:endParaRPr>
              </a:p>
            </p:txBody>
          </p:sp>
          <p:sp>
            <p:nvSpPr>
              <p:cNvPr id="7" name="Rectángulo redondeado 6">
                <a:extLst>
                  <a:ext uri="{FF2B5EF4-FFF2-40B4-BE49-F238E27FC236}">
                    <a16:creationId xmlns:a16="http://schemas.microsoft.com/office/drawing/2014/main" id="{4516E3DC-48B8-9D4F-ADB9-984DB73B5CF7}"/>
                  </a:ext>
                </a:extLst>
              </p:cNvPr>
              <p:cNvSpPr/>
              <p:nvPr/>
            </p:nvSpPr>
            <p:spPr>
              <a:xfrm>
                <a:off x="704048" y="4208846"/>
                <a:ext cx="2009274" cy="1864895"/>
              </a:xfrm>
              <a:prstGeom prst="roundRect">
                <a:avLst>
                  <a:gd name="adj" fmla="val 3960"/>
                </a:avLst>
              </a:prstGeom>
              <a:solidFill>
                <a:schemeClr val="bg1">
                  <a:alpha val="795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B5928DAA-34DD-6449-9904-9E1FB9B3BA84}"/>
                  </a:ext>
                </a:extLst>
              </p:cNvPr>
              <p:cNvSpPr txBox="1"/>
              <p:nvPr/>
            </p:nvSpPr>
            <p:spPr>
              <a:xfrm>
                <a:off x="604678" y="3678844"/>
                <a:ext cx="3946770" cy="507831"/>
              </a:xfrm>
              <a:prstGeom prst="rect">
                <a:avLst/>
              </a:prstGeom>
              <a:noFill/>
            </p:spPr>
            <p:txBody>
              <a:bodyPr wrap="square">
                <a:spAutoFit/>
              </a:bodyPr>
              <a:lstStyle/>
              <a:p>
                <a:r>
                  <a:rPr lang="es-ES" sz="2600" b="1">
                    <a:solidFill>
                      <a:srgbClr val="B574BA"/>
                    </a:solidFill>
                    <a:ea typeface="+mn-lt"/>
                    <a:cs typeface="+mn-lt"/>
                  </a:rPr>
                  <a:t>Plebiscito El MARQUÉS</a:t>
                </a:r>
                <a:endParaRPr lang="es-MX" sz="2600" i="1"/>
              </a:p>
            </p:txBody>
          </p:sp>
          <p:sp>
            <p:nvSpPr>
              <p:cNvPr id="9" name="CuadroTexto 8">
                <a:extLst>
                  <a:ext uri="{FF2B5EF4-FFF2-40B4-BE49-F238E27FC236}">
                    <a16:creationId xmlns:a16="http://schemas.microsoft.com/office/drawing/2014/main" id="{60D3545D-AA7F-0549-9769-9170DC39A360}"/>
                  </a:ext>
                </a:extLst>
              </p:cNvPr>
              <p:cNvSpPr txBox="1"/>
              <p:nvPr/>
            </p:nvSpPr>
            <p:spPr>
              <a:xfrm>
                <a:off x="2870722" y="4438150"/>
                <a:ext cx="8466638" cy="646331"/>
              </a:xfrm>
              <a:prstGeom prst="rect">
                <a:avLst/>
              </a:prstGeom>
              <a:noFill/>
            </p:spPr>
            <p:txBody>
              <a:bodyPr wrap="square" rtlCol="0">
                <a:spAutoFit/>
              </a:bodyPr>
              <a:lstStyle/>
              <a:p>
                <a:pPr algn="just"/>
                <a:r>
                  <a:rPr lang="es-ES">
                    <a:solidFill>
                      <a:schemeClr val="tx1">
                        <a:lumMod val="65000"/>
                        <a:lumOff val="35000"/>
                      </a:schemeClr>
                    </a:solidFill>
                  </a:rPr>
                  <a:t>Someter a consideración de la ciudadanía el servicio público de limpia y manejo de residuos sólidos.​</a:t>
                </a:r>
                <a:endParaRPr lang="es-ES">
                  <a:solidFill>
                    <a:schemeClr val="tx1">
                      <a:lumMod val="65000"/>
                      <a:lumOff val="35000"/>
                    </a:schemeClr>
                  </a:solidFill>
                  <a:ea typeface="+mn-lt"/>
                  <a:cs typeface="+mn-lt"/>
                </a:endParaRPr>
              </a:p>
            </p:txBody>
          </p:sp>
          <p:sp>
            <p:nvSpPr>
              <p:cNvPr id="10" name="CuadroTexto 9">
                <a:extLst>
                  <a:ext uri="{FF2B5EF4-FFF2-40B4-BE49-F238E27FC236}">
                    <a16:creationId xmlns:a16="http://schemas.microsoft.com/office/drawing/2014/main" id="{9BAF2867-B693-9E48-8834-F4915E0BC018}"/>
                  </a:ext>
                </a:extLst>
              </p:cNvPr>
              <p:cNvSpPr txBox="1"/>
              <p:nvPr/>
            </p:nvSpPr>
            <p:spPr>
              <a:xfrm>
                <a:off x="968716" y="5681497"/>
                <a:ext cx="1169295" cy="369332"/>
              </a:xfrm>
              <a:prstGeom prst="rect">
                <a:avLst/>
              </a:prstGeom>
              <a:noFill/>
            </p:spPr>
            <p:txBody>
              <a:bodyPr wrap="none" rtlCol="0">
                <a:spAutoFit/>
              </a:bodyPr>
              <a:lstStyle/>
              <a:p>
                <a:pPr algn="ctr"/>
                <a:r>
                  <a:rPr lang="es-MX" b="1">
                    <a:solidFill>
                      <a:srgbClr val="AA57AA"/>
                    </a:solidFill>
                  </a:rPr>
                  <a:t>Querétaro</a:t>
                </a:r>
                <a:endParaRPr lang="es-MX" b="1">
                  <a:solidFill>
                    <a:srgbClr val="B461B3"/>
                  </a:solidFill>
                </a:endParaRPr>
              </a:p>
            </p:txBody>
          </p:sp>
          <p:sp>
            <p:nvSpPr>
              <p:cNvPr id="11" name="CuadroTexto 10">
                <a:extLst>
                  <a:ext uri="{FF2B5EF4-FFF2-40B4-BE49-F238E27FC236}">
                    <a16:creationId xmlns:a16="http://schemas.microsoft.com/office/drawing/2014/main" id="{EFC397E2-EAF2-3143-A7B7-265C5EBCD8CC}"/>
                  </a:ext>
                </a:extLst>
              </p:cNvPr>
              <p:cNvSpPr txBox="1"/>
              <p:nvPr/>
            </p:nvSpPr>
            <p:spPr>
              <a:xfrm>
                <a:off x="2861291" y="4175028"/>
                <a:ext cx="1302419" cy="333168"/>
              </a:xfrm>
              <a:prstGeom prst="rect">
                <a:avLst/>
              </a:prstGeom>
              <a:noFill/>
            </p:spPr>
            <p:txBody>
              <a:bodyPr wrap="square">
                <a:spAutoFit/>
              </a:bodyPr>
              <a:lstStyle/>
              <a:p>
                <a:pPr algn="just">
                  <a:lnSpc>
                    <a:spcPts val="1800"/>
                  </a:lnSpc>
                </a:pPr>
                <a:r>
                  <a:rPr lang="es-ES" sz="2000" b="1">
                    <a:solidFill>
                      <a:srgbClr val="B574BA"/>
                    </a:solidFill>
                  </a:rPr>
                  <a:t>Finalidad:</a:t>
                </a:r>
              </a:p>
            </p:txBody>
          </p:sp>
          <p:grpSp>
            <p:nvGrpSpPr>
              <p:cNvPr id="12" name="Grupo 11">
                <a:extLst>
                  <a:ext uri="{FF2B5EF4-FFF2-40B4-BE49-F238E27FC236}">
                    <a16:creationId xmlns:a16="http://schemas.microsoft.com/office/drawing/2014/main" id="{BD14B339-E169-C549-8226-E92D50F6FCEA}"/>
                  </a:ext>
                </a:extLst>
              </p:cNvPr>
              <p:cNvGrpSpPr/>
              <p:nvPr/>
            </p:nvGrpSpPr>
            <p:grpSpPr>
              <a:xfrm>
                <a:off x="2957546" y="5222014"/>
                <a:ext cx="5446713" cy="369332"/>
                <a:chOff x="2782888" y="5043805"/>
                <a:chExt cx="5027792" cy="369332"/>
              </a:xfrm>
            </p:grpSpPr>
            <p:sp>
              <p:nvSpPr>
                <p:cNvPr id="17" name="CuadroTexto 16">
                  <a:extLst>
                    <a:ext uri="{FF2B5EF4-FFF2-40B4-BE49-F238E27FC236}">
                      <a16:creationId xmlns:a16="http://schemas.microsoft.com/office/drawing/2014/main" id="{851587DA-56DF-064A-8C55-6A76F5335441}"/>
                    </a:ext>
                  </a:extLst>
                </p:cNvPr>
                <p:cNvSpPr txBox="1"/>
                <p:nvPr/>
              </p:nvSpPr>
              <p:spPr>
                <a:xfrm>
                  <a:off x="2891171" y="5043805"/>
                  <a:ext cx="4919509" cy="369332"/>
                </a:xfrm>
                <a:prstGeom prst="rect">
                  <a:avLst/>
                </a:prstGeom>
                <a:noFill/>
              </p:spPr>
              <p:txBody>
                <a:bodyPr wrap="square">
                  <a:spAutoFit/>
                </a:bodyPr>
                <a:lstStyle/>
                <a:p>
                  <a:r>
                    <a:rPr lang="es-ES">
                      <a:solidFill>
                        <a:srgbClr val="555553"/>
                      </a:solidFill>
                      <a:ea typeface="+mn-lt"/>
                      <a:cs typeface="+mn-lt"/>
                    </a:rPr>
                    <a:t>Se llevó a cabo el </a:t>
                  </a:r>
                  <a:r>
                    <a:rPr lang="es-MX" b="1">
                      <a:solidFill>
                        <a:srgbClr val="AA57AA"/>
                      </a:solidFill>
                    </a:rPr>
                    <a:t>16 de octubre de 2016</a:t>
                  </a:r>
                  <a:r>
                    <a:rPr lang="es-ES">
                      <a:solidFill>
                        <a:schemeClr val="tx1">
                          <a:lumMod val="65000"/>
                          <a:lumOff val="35000"/>
                        </a:schemeClr>
                      </a:solidFill>
                    </a:rPr>
                    <a:t>, obteniendo:</a:t>
                  </a:r>
                  <a:endParaRPr lang="es-MX" b="1"/>
                </a:p>
              </p:txBody>
            </p:sp>
            <p:sp>
              <p:nvSpPr>
                <p:cNvPr id="18" name="Elipse 17">
                  <a:extLst>
                    <a:ext uri="{FF2B5EF4-FFF2-40B4-BE49-F238E27FC236}">
                      <a16:creationId xmlns:a16="http://schemas.microsoft.com/office/drawing/2014/main" id="{48B89BB3-03DB-6746-A1C5-9E73751EA3D3}"/>
                    </a:ext>
                  </a:extLst>
                </p:cNvPr>
                <p:cNvSpPr/>
                <p:nvPr/>
              </p:nvSpPr>
              <p:spPr>
                <a:xfrm>
                  <a:off x="2782888" y="5169568"/>
                  <a:ext cx="100084" cy="100084"/>
                </a:xfrm>
                <a:prstGeom prst="ellipse">
                  <a:avLst/>
                </a:prstGeom>
                <a:solidFill>
                  <a:srgbClr val="815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CuadroTexto 12">
                <a:extLst>
                  <a:ext uri="{FF2B5EF4-FFF2-40B4-BE49-F238E27FC236}">
                    <a16:creationId xmlns:a16="http://schemas.microsoft.com/office/drawing/2014/main" id="{2CFF1DD7-4CF1-8E4F-8CD4-BB3842483A4F}"/>
                  </a:ext>
                </a:extLst>
              </p:cNvPr>
              <p:cNvSpPr txBox="1"/>
              <p:nvPr/>
            </p:nvSpPr>
            <p:spPr>
              <a:xfrm>
                <a:off x="2969571" y="5717456"/>
                <a:ext cx="8575496" cy="338554"/>
              </a:xfrm>
              <a:prstGeom prst="rect">
                <a:avLst/>
              </a:prstGeom>
              <a:noFill/>
            </p:spPr>
            <p:txBody>
              <a:bodyPr wrap="square" rtlCol="0">
                <a:spAutoFit/>
              </a:bodyPr>
              <a:lstStyle/>
              <a:p>
                <a:r>
                  <a:rPr lang="es-ES" sz="1600">
                    <a:solidFill>
                      <a:schemeClr val="tx1">
                        <a:lumMod val="65000"/>
                        <a:lumOff val="35000"/>
                      </a:schemeClr>
                    </a:solidFill>
                    <a:cs typeface="Calibri"/>
                  </a:rPr>
                  <a:t>Votos         : </a:t>
                </a:r>
                <a:r>
                  <a:rPr lang="es-ES" sz="1600" b="1">
                    <a:solidFill>
                      <a:srgbClr val="8B6EB4"/>
                    </a:solidFill>
                    <a:cs typeface="Calibri"/>
                  </a:rPr>
                  <a:t>5,334</a:t>
                </a:r>
                <a:r>
                  <a:rPr lang="es-ES" sz="1600">
                    <a:solidFill>
                      <a:schemeClr val="tx1">
                        <a:lumMod val="65000"/>
                        <a:lumOff val="35000"/>
                      </a:schemeClr>
                    </a:solidFill>
                    <a:cs typeface="Calibri"/>
                  </a:rPr>
                  <a:t>.    Votos           : </a:t>
                </a:r>
                <a:r>
                  <a:rPr lang="es-ES" sz="1600" b="1">
                    <a:solidFill>
                      <a:srgbClr val="8B6EB4"/>
                    </a:solidFill>
                    <a:cs typeface="Calibri"/>
                  </a:rPr>
                  <a:t>7,932</a:t>
                </a:r>
                <a:endParaRPr lang="es-ES" sz="1600">
                  <a:solidFill>
                    <a:schemeClr val="tx1">
                      <a:lumMod val="65000"/>
                      <a:lumOff val="35000"/>
                    </a:schemeClr>
                  </a:solidFill>
                  <a:cs typeface="Calibri"/>
                </a:endParaRPr>
              </a:p>
            </p:txBody>
          </p:sp>
          <p:pic>
            <p:nvPicPr>
              <p:cNvPr id="15" name="Imagen 14">
                <a:extLst>
                  <a:ext uri="{FF2B5EF4-FFF2-40B4-BE49-F238E27FC236}">
                    <a16:creationId xmlns:a16="http://schemas.microsoft.com/office/drawing/2014/main" id="{99AF7435-CFEA-2C46-8E86-154ABB618593}"/>
                  </a:ext>
                </a:extLst>
              </p:cNvPr>
              <p:cNvPicPr>
                <a:picLocks noChangeAspect="1"/>
              </p:cNvPicPr>
              <p:nvPr/>
            </p:nvPicPr>
            <p:blipFill>
              <a:blip r:embed="rId3"/>
              <a:stretch>
                <a:fillRect/>
              </a:stretch>
            </p:blipFill>
            <p:spPr>
              <a:xfrm>
                <a:off x="5274409" y="5740280"/>
                <a:ext cx="465004" cy="313372"/>
              </a:xfrm>
              <a:prstGeom prst="rect">
                <a:avLst/>
              </a:prstGeom>
            </p:spPr>
          </p:pic>
          <p:pic>
            <p:nvPicPr>
              <p:cNvPr id="16" name="Imagen 15">
                <a:extLst>
                  <a:ext uri="{FF2B5EF4-FFF2-40B4-BE49-F238E27FC236}">
                    <a16:creationId xmlns:a16="http://schemas.microsoft.com/office/drawing/2014/main" id="{75423C21-4693-F242-BBD7-DE28FCA9D4EB}"/>
                  </a:ext>
                </a:extLst>
              </p:cNvPr>
              <p:cNvPicPr>
                <a:picLocks noChangeAspect="1"/>
              </p:cNvPicPr>
              <p:nvPr/>
            </p:nvPicPr>
            <p:blipFill>
              <a:blip r:embed="rId7"/>
              <a:stretch>
                <a:fillRect/>
              </a:stretch>
            </p:blipFill>
            <p:spPr>
              <a:xfrm>
                <a:off x="1166377" y="4333842"/>
                <a:ext cx="1128234" cy="1298534"/>
              </a:xfrm>
              <a:prstGeom prst="rect">
                <a:avLst/>
              </a:prstGeom>
            </p:spPr>
          </p:pic>
        </p:grpSp>
        <p:pic>
          <p:nvPicPr>
            <p:cNvPr id="36" name="Imagen 35">
              <a:extLst>
                <a:ext uri="{FF2B5EF4-FFF2-40B4-BE49-F238E27FC236}">
                  <a16:creationId xmlns:a16="http://schemas.microsoft.com/office/drawing/2014/main" id="{0307EB17-8252-6D46-8499-0017204A5F43}"/>
                </a:ext>
              </a:extLst>
            </p:cNvPr>
            <p:cNvPicPr>
              <a:picLocks noChangeAspect="1"/>
            </p:cNvPicPr>
            <p:nvPr/>
          </p:nvPicPr>
          <p:blipFill>
            <a:blip r:embed="rId6"/>
            <a:stretch>
              <a:fillRect/>
            </a:stretch>
          </p:blipFill>
          <p:spPr>
            <a:xfrm>
              <a:off x="3560747" y="5728249"/>
              <a:ext cx="367847" cy="316757"/>
            </a:xfrm>
            <a:prstGeom prst="rect">
              <a:avLst/>
            </a:prstGeom>
          </p:spPr>
        </p:pic>
      </p:grpSp>
    </p:spTree>
    <p:extLst>
      <p:ext uri="{BB962C8B-B14F-4D97-AF65-F5344CB8AC3E}">
        <p14:creationId xmlns:p14="http://schemas.microsoft.com/office/powerpoint/2010/main" val="83649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3087</Words>
  <Application>Microsoft Office PowerPoint</Application>
  <PresentationFormat>Panorámica</PresentationFormat>
  <Paragraphs>229</Paragraphs>
  <Slides>25</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Calibri Light</vt:lpstr>
      <vt:lpstr>Helvetica Neue Medium</vt:lpstr>
      <vt:lpstr>Tema de Office</vt:lpstr>
      <vt:lpstr>Presentación de PowerPoint</vt:lpstr>
      <vt:lpstr>Presentación de PowerPoint</vt:lpstr>
      <vt:lpstr>Presentación</vt:lpstr>
      <vt:lpstr>¿Cuáles son los Instrumentos de Participación Ciudadana que se han llevado a cabo con éxito en nuestro país?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Marcela Oropesa Martínez</dc:creator>
  <cp:lastModifiedBy>Marcela Oropesa Martínez</cp:lastModifiedBy>
  <cp:revision>2</cp:revision>
  <dcterms:created xsi:type="dcterms:W3CDTF">2022-05-16T19:12:01Z</dcterms:created>
  <dcterms:modified xsi:type="dcterms:W3CDTF">2022-05-16T21:13:19Z</dcterms:modified>
</cp:coreProperties>
</file>